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6016"/>
    <a:srgbClr val="9E2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982" autoAdjust="0"/>
  </p:normalViewPr>
  <p:slideViewPr>
    <p:cSldViewPr snapToGrid="0" snapToObjects="1">
      <p:cViewPr varScale="1">
        <p:scale>
          <a:sx n="82" d="100"/>
          <a:sy n="82" d="100"/>
        </p:scale>
        <p:origin x="8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0987C42-4124-B144-A601-FB1C809A1476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D738ADB-FF32-A041-AC36-6B1145B5A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7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conline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The Rural Health Information Hub, or </a:t>
            </a:r>
            <a:r>
              <a:rPr lang="en-US" dirty="0" err="1" smtClean="0"/>
              <a:t>RHIhub</a:t>
            </a:r>
            <a:r>
              <a:rPr lang="en-US" dirty="0" smtClean="0"/>
              <a:t>, is a federally-funded information center that supports healthcare</a:t>
            </a:r>
            <a:r>
              <a:rPr lang="en-US" baseline="0" dirty="0" smtClean="0"/>
              <a:t> and population health in rural communities. </a:t>
            </a:r>
          </a:p>
          <a:p>
            <a:pPr>
              <a:buFontTx/>
              <a:buChar char="•"/>
            </a:pPr>
            <a:r>
              <a:rPr lang="en-US" dirty="0" smtClean="0"/>
              <a:t>All </a:t>
            </a:r>
            <a:r>
              <a:rPr lang="en-US" dirty="0" err="1" smtClean="0"/>
              <a:t>RHIhub’s</a:t>
            </a:r>
            <a:r>
              <a:rPr lang="en-US" dirty="0" smtClean="0"/>
              <a:t> services are offered </a:t>
            </a:r>
            <a:r>
              <a:rPr lang="en-US" b="1" dirty="0" smtClean="0"/>
              <a:t>free of charge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 </a:t>
            </a:r>
            <a:r>
              <a:rPr lang="en-US" dirty="0" err="1" smtClean="0"/>
              <a:t>RHIhub's</a:t>
            </a:r>
            <a:r>
              <a:rPr lang="en-US" dirty="0" smtClean="0"/>
              <a:t> website - available at: </a:t>
            </a:r>
            <a:r>
              <a:rPr lang="en-US" u="sng" dirty="0" smtClean="0">
                <a:hlinkClick r:id="rId3"/>
              </a:rPr>
              <a:t>http://ruralhealthinfo.org/</a:t>
            </a:r>
            <a:r>
              <a:rPr lang="en-US" dirty="0" smtClean="0"/>
              <a:t> - </a:t>
            </a:r>
            <a:r>
              <a:rPr lang="en-US" baseline="0" dirty="0" smtClean="0"/>
              <a:t>provides access to current and reliable resources and tools to help you learn about rural health needs and work to address them.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aseline="0" dirty="0" smtClean="0"/>
              <a:t>Online library – contains thousands of publications, maps, news articles, and funding opportunities available from organizations and agencies across the country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aseline="0" dirty="0" smtClean="0"/>
              <a:t>Topic and state guides – Bring together in-depth information on rural health topics and each state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aseline="0" dirty="0" smtClean="0"/>
              <a:t>Evidence-based toolkits and Models and Innovations highlight what works in rural health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aseline="0" dirty="0" smtClean="0"/>
              <a:t>Data Visualizations including a chart gallery with maps and charts at the state and national levels as well as a data explorer with county-level data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aseline="0" dirty="0" smtClean="0"/>
              <a:t>Tools for Success – includes tools such as Am I Rural? and the Economic Impact Analysis tool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aseline="0" dirty="0" smtClean="0"/>
              <a:t>You can sign up on the website to receive the RHIhub’s regular email updates or to receive daily or weekly custom alerts on the topics/locations relevant to you</a:t>
            </a: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If you need help finding information or experts, call or email </a:t>
            </a:r>
            <a:r>
              <a:rPr lang="en-US" baseline="0" dirty="0" smtClean="0"/>
              <a:t>the Resource and Referral Service. </a:t>
            </a:r>
            <a:r>
              <a:rPr lang="en-US" dirty="0" err="1" smtClean="0"/>
              <a:t>RHIhub’s</a:t>
            </a:r>
            <a:r>
              <a:rPr lang="en-US" dirty="0" smtClean="0"/>
              <a:t> information specialists will provide FREE assistance customized to your needs.</a:t>
            </a:r>
          </a:p>
          <a:p>
            <a:pPr>
              <a:buFontTx/>
              <a:buChar char="•"/>
            </a:pPr>
            <a:r>
              <a:rPr lang="en-US" dirty="0" err="1" smtClean="0"/>
              <a:t>RHIhub</a:t>
            </a:r>
            <a:r>
              <a:rPr lang="en-US" dirty="0" smtClean="0"/>
              <a:t> is funded by HRSA’s Office of Rural Health Policy and operated by the Center for Rural Health at the University of North Dakota School of Medicine and Health Sciences.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38ADB-FF32-A041-AC36-6B1145B5A8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7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0384-A80D-904F-AB4B-7DECBBAA54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90B8-BB20-2E4C-87FB-5694ABF4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0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0384-A80D-904F-AB4B-7DECBBAA54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90B8-BB20-2E4C-87FB-5694ABF4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6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0384-A80D-904F-AB4B-7DECBBAA54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90B8-BB20-2E4C-87FB-5694ABF4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6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0384-A80D-904F-AB4B-7DECBBAA54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90B8-BB20-2E4C-87FB-5694ABF4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0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0384-A80D-904F-AB4B-7DECBBAA54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90B8-BB20-2E4C-87FB-5694ABF4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0384-A80D-904F-AB4B-7DECBBAA54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90B8-BB20-2E4C-87FB-5694ABF4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8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0384-A80D-904F-AB4B-7DECBBAA54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90B8-BB20-2E4C-87FB-5694ABF4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8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0384-A80D-904F-AB4B-7DECBBAA54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90B8-BB20-2E4C-87FB-5694ABF4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0384-A80D-904F-AB4B-7DECBBAA54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90B8-BB20-2E4C-87FB-5694ABF4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4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0384-A80D-904F-AB4B-7DECBBAA54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90B8-BB20-2E4C-87FB-5694ABF4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9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0384-A80D-904F-AB4B-7DECBBAA54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90B8-BB20-2E4C-87FB-5694ABF4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8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D0384-A80D-904F-AB4B-7DECBBAA54D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C90B8-BB20-2E4C-87FB-5694ABF4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2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ruralhealthinfo.or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497" y="6063366"/>
            <a:ext cx="8229600" cy="70031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dirty="0" err="1">
                <a:solidFill>
                  <a:srgbClr val="800000"/>
                </a:solidFill>
                <a:latin typeface="Century Gothic"/>
                <a:cs typeface="Century Gothic"/>
              </a:rPr>
              <a:t>r</a:t>
            </a:r>
            <a:r>
              <a:rPr lang="en-US" sz="3600" dirty="0" err="1" smtClean="0">
                <a:solidFill>
                  <a:srgbClr val="800000"/>
                </a:solidFill>
                <a:latin typeface="Century Gothic"/>
                <a:cs typeface="Century Gothic"/>
              </a:rPr>
              <a:t>uralhealthinfo.org</a:t>
            </a:r>
            <a:endParaRPr lang="en-US" sz="3600" dirty="0" smtClean="0">
              <a:solidFill>
                <a:srgbClr val="800000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3600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" y="6063366"/>
            <a:ext cx="9144000" cy="79375"/>
          </a:xfrm>
          <a:prstGeom prst="rect">
            <a:avLst/>
          </a:prstGeom>
        </p:spPr>
      </p:pic>
      <p:pic>
        <p:nvPicPr>
          <p:cNvPr id="6" name="Picture 5" descr="logo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9" y="0"/>
            <a:ext cx="5070781" cy="1417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363" y="193735"/>
            <a:ext cx="2861734" cy="18196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000" y="1486642"/>
            <a:ext cx="79142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800000"/>
                </a:solidFill>
                <a:latin typeface="Baskerville"/>
                <a:cs typeface="Baskerville"/>
              </a:rPr>
              <a:t>Your </a:t>
            </a:r>
            <a:r>
              <a:rPr lang="en-US" sz="2100" i="1" dirty="0" smtClean="0">
                <a:solidFill>
                  <a:srgbClr val="800000"/>
                </a:solidFill>
                <a:latin typeface="Baskerville"/>
                <a:cs typeface="Baskerville"/>
              </a:rPr>
              <a:t>First</a:t>
            </a:r>
            <a:r>
              <a:rPr lang="en-US" sz="2100" dirty="0" smtClean="0">
                <a:solidFill>
                  <a:srgbClr val="800000"/>
                </a:solidFill>
                <a:latin typeface="Baskerville"/>
                <a:cs typeface="Baskerville"/>
              </a:rPr>
              <a:t> </a:t>
            </a:r>
            <a:r>
              <a:rPr lang="en-US" sz="2100" b="1" dirty="0" smtClean="0">
                <a:solidFill>
                  <a:srgbClr val="800000"/>
                </a:solidFill>
                <a:latin typeface="Baskerville"/>
                <a:cs typeface="Baskerville"/>
              </a:rPr>
              <a:t>STOP</a:t>
            </a:r>
            <a:r>
              <a:rPr lang="en-US" sz="2100" dirty="0" smtClean="0">
                <a:solidFill>
                  <a:srgbClr val="800000"/>
                </a:solidFill>
                <a:latin typeface="Baskerville"/>
                <a:cs typeface="Baskerville"/>
              </a:rPr>
              <a:t> for </a:t>
            </a:r>
            <a:r>
              <a:rPr lang="en-US" sz="2100" i="1" dirty="0" smtClean="0">
                <a:solidFill>
                  <a:srgbClr val="DC6016"/>
                </a:solidFill>
                <a:latin typeface="Baskerville"/>
                <a:cs typeface="Baskerville"/>
              </a:rPr>
              <a:t>Rural Health </a:t>
            </a:r>
            <a:r>
              <a:rPr lang="en-US" sz="2100" b="1" dirty="0" smtClean="0">
                <a:solidFill>
                  <a:srgbClr val="9E2A43"/>
                </a:solidFill>
                <a:latin typeface="Baskerville"/>
                <a:cs typeface="Baskerville"/>
              </a:rPr>
              <a:t>INFORMATION</a:t>
            </a:r>
            <a:endParaRPr lang="en-US" sz="2100" b="1" dirty="0">
              <a:solidFill>
                <a:srgbClr val="9E2A43"/>
              </a:solidFill>
              <a:latin typeface="Baskerville"/>
              <a:cs typeface="Baskervil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435" y="1964504"/>
            <a:ext cx="8265087" cy="45540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200" b="1" dirty="0" smtClean="0">
                <a:latin typeface="Baskerville"/>
                <a:cs typeface="Baskerville"/>
              </a:rPr>
              <a:t>Visit the website 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 smtClean="0">
                <a:latin typeface="Baskerville"/>
                <a:cs typeface="Baskerville"/>
              </a:rPr>
              <a:t>Online library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 smtClean="0">
                <a:latin typeface="Baskerville"/>
                <a:cs typeface="Baskerville"/>
              </a:rPr>
              <a:t>Funding opportunities</a:t>
            </a:r>
            <a:endParaRPr lang="en-US" dirty="0">
              <a:latin typeface="Baskerville"/>
              <a:cs typeface="Baskerville"/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>
                <a:latin typeface="Baskerville"/>
                <a:cs typeface="Baskerville"/>
              </a:rPr>
              <a:t>50+ topic </a:t>
            </a:r>
            <a:r>
              <a:rPr lang="en-US" dirty="0" smtClean="0">
                <a:latin typeface="Baskerville"/>
                <a:cs typeface="Baskerville"/>
              </a:rPr>
              <a:t>guides on key rural health issues 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>
                <a:latin typeface="Baskerville"/>
                <a:cs typeface="Baskerville"/>
              </a:rPr>
              <a:t>S</a:t>
            </a:r>
            <a:r>
              <a:rPr lang="en-US" dirty="0" smtClean="0">
                <a:latin typeface="Baskerville"/>
                <a:cs typeface="Baskerville"/>
              </a:rPr>
              <a:t>tate guides 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 smtClean="0">
                <a:latin typeface="Baskerville"/>
                <a:cs typeface="Baskerville"/>
              </a:rPr>
              <a:t>Toolkits and model programs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 smtClean="0">
                <a:latin typeface="Baskerville"/>
                <a:cs typeface="Baskerville"/>
              </a:rPr>
              <a:t>Chart gallery and data explorer with county-level data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 smtClean="0">
                <a:latin typeface="Baskerville"/>
                <a:cs typeface="Baskerville"/>
              </a:rPr>
              <a:t>Am I Rural tool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>
                <a:latin typeface="Baskerville"/>
                <a:cs typeface="Baskerville"/>
              </a:rPr>
              <a:t>M</a:t>
            </a:r>
            <a:r>
              <a:rPr lang="en-US" dirty="0" smtClean="0">
                <a:latin typeface="Baskerville"/>
                <a:cs typeface="Baskerville"/>
              </a:rPr>
              <a:t>ore…</a:t>
            </a:r>
            <a:endParaRPr lang="en-US" b="1" dirty="0">
              <a:solidFill>
                <a:srgbClr val="800000"/>
              </a:solidFill>
              <a:latin typeface="Baskerville"/>
              <a:cs typeface="Baskerville"/>
              <a:sym typeface="WP IconicSymbolsA" pitchFamily="2" charset="2"/>
            </a:endParaRP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200" b="1" dirty="0" smtClean="0">
                <a:latin typeface="Baskerville"/>
                <a:cs typeface="Baskerville"/>
                <a:sym typeface="WP IconicSymbolsA" pitchFamily="2" charset="2"/>
              </a:rPr>
              <a:t>Sign up for email updates and custom alerts</a:t>
            </a:r>
            <a:endParaRPr lang="en-US" sz="2200" dirty="0" smtClean="0">
              <a:latin typeface="Baskerville"/>
              <a:cs typeface="Baskerville"/>
              <a:sym typeface="WP IconicSymbolsA" pitchFamily="2" charset="2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  <a:defRPr/>
            </a:pPr>
            <a:r>
              <a:rPr lang="en-US" sz="2200" b="1" dirty="0" smtClean="0">
                <a:latin typeface="Baskerville"/>
                <a:cs typeface="Baskerville"/>
                <a:sym typeface="WP IconicSymbolsA" pitchFamily="2" charset="2"/>
              </a:rPr>
              <a:t>Contact our Resource and Referral </a:t>
            </a:r>
            <a:r>
              <a:rPr lang="en-US" sz="2200" b="1" dirty="0">
                <a:latin typeface="Baskerville"/>
                <a:cs typeface="Baskerville"/>
                <a:sym typeface="WP IconicSymbolsA" pitchFamily="2" charset="2"/>
              </a:rPr>
              <a:t>S</a:t>
            </a:r>
            <a:r>
              <a:rPr lang="en-US" sz="2200" b="1" dirty="0" smtClean="0">
                <a:latin typeface="Baskerville"/>
                <a:cs typeface="Baskerville"/>
                <a:sym typeface="WP IconicSymbolsA" pitchFamily="2" charset="2"/>
              </a:rPr>
              <a:t>ervice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>
                <a:latin typeface="Baskerville"/>
                <a:cs typeface="Baskerville"/>
                <a:sym typeface="WP IconicSymbolsA" pitchFamily="2" charset="2"/>
              </a:rPr>
              <a:t> </a:t>
            </a:r>
            <a:r>
              <a:rPr lang="en-US" sz="2400" b="1" dirty="0" smtClean="0">
                <a:latin typeface="Baskerville"/>
                <a:cs typeface="Baskerville"/>
                <a:sym typeface="WP IconicSymbolsA" pitchFamily="2" charset="2"/>
              </a:rPr>
              <a:t>   </a:t>
            </a:r>
            <a:r>
              <a:rPr lang="en-US" dirty="0" smtClean="0">
                <a:solidFill>
                  <a:srgbClr val="9E2A43"/>
                </a:solidFill>
                <a:latin typeface="Baskerville"/>
                <a:cs typeface="Baskerville"/>
                <a:sym typeface="WP IconicSymbolsA" pitchFamily="2" charset="2"/>
              </a:rPr>
              <a:t>800.270.1898 or </a:t>
            </a:r>
            <a:r>
              <a:rPr lang="en-US" dirty="0" smtClean="0">
                <a:solidFill>
                  <a:srgbClr val="9E2A43"/>
                </a:solidFill>
                <a:latin typeface="Baskerville"/>
                <a:cs typeface="Baskerville"/>
                <a:sym typeface="WP IconicSymbolsA" pitchFamily="2" charset="2"/>
                <a:hlinkClick r:id="rId6"/>
              </a:rPr>
              <a:t>info@ruralhealthinfo.org</a:t>
            </a:r>
            <a:endParaRPr lang="en-US" dirty="0" smtClean="0">
              <a:solidFill>
                <a:srgbClr val="9E2A43"/>
              </a:solidFill>
              <a:latin typeface="Baskerville"/>
              <a:cs typeface="Baskerville"/>
              <a:sym typeface="WP IconicSymbolsA" pitchFamily="2" charset="2"/>
            </a:endParaRPr>
          </a:p>
          <a:p>
            <a:pPr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defRPr/>
            </a:pPr>
            <a:r>
              <a:rPr lang="en-US" sz="2200" b="1" dirty="0" smtClean="0">
                <a:solidFill>
                  <a:srgbClr val="DC6016"/>
                </a:solidFill>
                <a:latin typeface="Baskerville"/>
                <a:cs typeface="Baskerville"/>
                <a:sym typeface="WP IconicSymbolsA" pitchFamily="2" charset="2"/>
              </a:rPr>
              <a:t>All services are </a:t>
            </a:r>
            <a:r>
              <a:rPr lang="en-US" sz="2200" b="1" i="1" dirty="0" smtClean="0">
                <a:solidFill>
                  <a:srgbClr val="DC6016"/>
                </a:solidFill>
                <a:latin typeface="Baskerville"/>
                <a:cs typeface="Baskerville"/>
                <a:sym typeface="WP IconicSymbolsA" pitchFamily="2" charset="2"/>
              </a:rPr>
              <a:t>free!</a:t>
            </a:r>
          </a:p>
          <a:p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7100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hihub-pp-temp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1182B"/>
      </a:hlink>
      <a:folHlink>
        <a:srgbClr val="8118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rhihub-pp-temp.potx</Template>
  <TotalTime>403</TotalTime>
  <Words>319</Words>
  <Application>Microsoft Office PowerPoint</Application>
  <PresentationFormat>On-screen Show (4:3)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Baskerville</vt:lpstr>
      <vt:lpstr>Calibri</vt:lpstr>
      <vt:lpstr>Century Gothic</vt:lpstr>
      <vt:lpstr>WP IconicSymbolsA</vt:lpstr>
      <vt:lpstr>rhihub-pp-temp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Pape</dc:creator>
  <cp:lastModifiedBy>Larsen, Joely</cp:lastModifiedBy>
  <cp:revision>21</cp:revision>
  <cp:lastPrinted>2015-10-29T21:31:49Z</cp:lastPrinted>
  <dcterms:created xsi:type="dcterms:W3CDTF">2015-10-09T19:18:44Z</dcterms:created>
  <dcterms:modified xsi:type="dcterms:W3CDTF">2018-07-16T18:21:08Z</dcterms:modified>
</cp:coreProperties>
</file>