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5"/>
  </p:sldMasterIdLst>
  <p:notesMasterIdLst>
    <p:notesMasterId r:id="rId32"/>
  </p:notesMasterIdLst>
  <p:handoutMasterIdLst>
    <p:handoutMasterId r:id="rId33"/>
  </p:handoutMasterIdLst>
  <p:sldIdLst>
    <p:sldId id="558" r:id="rId6"/>
    <p:sldId id="528" r:id="rId7"/>
    <p:sldId id="559" r:id="rId8"/>
    <p:sldId id="560" r:id="rId9"/>
    <p:sldId id="529" r:id="rId10"/>
    <p:sldId id="530" r:id="rId11"/>
    <p:sldId id="531" r:id="rId12"/>
    <p:sldId id="542" r:id="rId13"/>
    <p:sldId id="533" r:id="rId14"/>
    <p:sldId id="534" r:id="rId15"/>
    <p:sldId id="536" r:id="rId16"/>
    <p:sldId id="537" r:id="rId17"/>
    <p:sldId id="540" r:id="rId18"/>
    <p:sldId id="538" r:id="rId19"/>
    <p:sldId id="563" r:id="rId20"/>
    <p:sldId id="546" r:id="rId21"/>
    <p:sldId id="553" r:id="rId22"/>
    <p:sldId id="518" r:id="rId23"/>
    <p:sldId id="548" r:id="rId24"/>
    <p:sldId id="547" r:id="rId25"/>
    <p:sldId id="549" r:id="rId26"/>
    <p:sldId id="516" r:id="rId27"/>
    <p:sldId id="554" r:id="rId28"/>
    <p:sldId id="543" r:id="rId29"/>
    <p:sldId id="561" r:id="rId30"/>
    <p:sldId id="523" r:id="rId31"/>
  </p:sldIdLst>
  <p:sldSz cx="12192000" cy="6858000"/>
  <p:notesSz cx="9601200" cy="73152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F571368-C531-4598-A956-186558CBCD33}">
          <p14:sldIdLst>
            <p14:sldId id="558"/>
            <p14:sldId id="528"/>
            <p14:sldId id="559"/>
            <p14:sldId id="560"/>
            <p14:sldId id="529"/>
            <p14:sldId id="530"/>
            <p14:sldId id="531"/>
            <p14:sldId id="542"/>
            <p14:sldId id="533"/>
            <p14:sldId id="534"/>
            <p14:sldId id="536"/>
            <p14:sldId id="537"/>
            <p14:sldId id="540"/>
            <p14:sldId id="538"/>
            <p14:sldId id="563"/>
            <p14:sldId id="546"/>
            <p14:sldId id="553"/>
            <p14:sldId id="518"/>
            <p14:sldId id="548"/>
            <p14:sldId id="547"/>
            <p14:sldId id="549"/>
            <p14:sldId id="516"/>
            <p14:sldId id="554"/>
            <p14:sldId id="543"/>
            <p14:sldId id="561"/>
            <p14:sldId id="523"/>
          </p14:sldIdLst>
        </p14:section>
        <p14:section name="Resources" id="{4CC3B478-066E-4871-B6F1-A0FF02C304E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a Gladstone" initials="EHG" lastIdx="5" clrIdx="0"/>
  <p:cmAuthor id="1" name="Hector Velez" initials="HV" lastIdx="1" clrIdx="1"/>
  <p:cmAuthor id="2" name="Gladstone, Elisa (HRSA)" initials="GE(" lastIdx="43" clrIdx="2">
    <p:extLst/>
  </p:cmAuthor>
  <p:cmAuthor id="3" name="Ryan, Melissa  (HRSA)" initials="RM(" lastIdx="5" clrIdx="3">
    <p:extLst/>
  </p:cmAuthor>
  <p:cmAuthor id="4" name="Robert Macadaeg" initials="RM" lastIdx="9" clrIdx="4">
    <p:extLst>
      <p:ext uri="{19B8F6BF-5375-455C-9EA6-DF929625EA0E}">
        <p15:presenceInfo xmlns:p15="http://schemas.microsoft.com/office/powerpoint/2012/main" userId="Robert Macadaeg" providerId="None"/>
      </p:ext>
    </p:extLst>
  </p:cmAuthor>
  <p:cmAuthor id="5" name="Brennan, Erin" initials="BE" lastIdx="8" clrIdx="5">
    <p:extLst>
      <p:ext uri="{19B8F6BF-5375-455C-9EA6-DF929625EA0E}">
        <p15:presenceInfo xmlns:p15="http://schemas.microsoft.com/office/powerpoint/2012/main" userId="S-1-5-21-2052111302-884357618-1801674531-79499" providerId="AD"/>
      </p:ext>
    </p:extLst>
  </p:cmAuthor>
  <p:cmAuthor id="6" name="Shackelford, Kevin (Interfuse)" initials="SK(" lastIdx="3" clrIdx="6">
    <p:extLst>
      <p:ext uri="{19B8F6BF-5375-455C-9EA6-DF929625EA0E}">
        <p15:presenceInfo xmlns:p15="http://schemas.microsoft.com/office/powerpoint/2012/main" userId="24c1a253-de81-45ba-8762-e11e5fe9815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BFBF"/>
    <a:srgbClr val="ECA421"/>
    <a:srgbClr val="003366"/>
    <a:srgbClr val="006699"/>
    <a:srgbClr val="CCDDF1"/>
    <a:srgbClr val="0F4E7B"/>
    <a:srgbClr val="BA7E10"/>
    <a:srgbClr val="FFE600"/>
    <a:srgbClr val="FFEA00"/>
    <a:srgbClr val="FFE2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68" autoAdjust="0"/>
    <p:restoredTop sz="84889" autoAdjust="0"/>
  </p:normalViewPr>
  <p:slideViewPr>
    <p:cSldViewPr>
      <p:cViewPr varScale="1">
        <p:scale>
          <a:sx n="59" d="100"/>
          <a:sy n="59" d="100"/>
        </p:scale>
        <p:origin x="270" y="42"/>
      </p:cViewPr>
      <p:guideLst>
        <p:guide orient="horz" pos="2160"/>
        <p:guide pos="3840"/>
      </p:guideLst>
    </p:cSldViewPr>
  </p:slideViewPr>
  <p:notesTextViewPr>
    <p:cViewPr>
      <p:scale>
        <a:sx n="3" d="2"/>
        <a:sy n="3" d="2"/>
      </p:scale>
      <p:origin x="0" y="0"/>
    </p:cViewPr>
  </p:notesTextViewPr>
  <p:sorterViewPr>
    <p:cViewPr>
      <p:scale>
        <a:sx n="150" d="100"/>
        <a:sy n="150" d="100"/>
      </p:scale>
      <p:origin x="0" y="0"/>
    </p:cViewPr>
  </p:sorterViewPr>
  <p:notesViewPr>
    <p:cSldViewPr>
      <p:cViewPr varScale="1">
        <p:scale>
          <a:sx n="114" d="100"/>
          <a:sy n="114" d="100"/>
        </p:scale>
        <p:origin x="227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8A810-DA07-4F13-9D55-201A3C7DE827}"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F3689E6F-7AC7-4B30-88C6-FD2E37889E83}">
      <dgm:prSet phldrT="[Text]"/>
      <dgm:spPr/>
      <dgm:t>
        <a:bodyPr/>
        <a:lstStyle/>
        <a:p>
          <a:r>
            <a:rPr lang="en-US" dirty="0"/>
            <a:t>Census ACS</a:t>
          </a:r>
        </a:p>
      </dgm:t>
    </dgm:pt>
    <dgm:pt modelId="{51F7F9BA-1F4E-482E-BCDC-07B290CC4B2F}" type="parTrans" cxnId="{E68A5BF8-0D16-4F86-8B04-C0026870A544}">
      <dgm:prSet/>
      <dgm:spPr/>
      <dgm:t>
        <a:bodyPr/>
        <a:lstStyle/>
        <a:p>
          <a:endParaRPr lang="en-US"/>
        </a:p>
      </dgm:t>
    </dgm:pt>
    <dgm:pt modelId="{D4E25AF8-39B5-4946-8796-71AD49A4BA8D}" type="sibTrans" cxnId="{E68A5BF8-0D16-4F86-8B04-C0026870A544}">
      <dgm:prSet/>
      <dgm:spPr/>
      <dgm:t>
        <a:bodyPr/>
        <a:lstStyle/>
        <a:p>
          <a:endParaRPr lang="en-US"/>
        </a:p>
      </dgm:t>
    </dgm:pt>
    <dgm:pt modelId="{4AF2BF38-169E-4D37-BA18-57949AE0358C}">
      <dgm:prSet phldrT="[Text]"/>
      <dgm:spPr/>
      <dgm:t>
        <a:bodyPr/>
        <a:lstStyle/>
        <a:p>
          <a:r>
            <a:rPr lang="en-US" dirty="0"/>
            <a:t>CMS</a:t>
          </a:r>
        </a:p>
      </dgm:t>
    </dgm:pt>
    <dgm:pt modelId="{92E0CE6E-AB7E-4654-B7DA-A17DA55E3A4C}" type="parTrans" cxnId="{5E94AE8B-E5C0-48BA-9689-D7CB9BFC8F6A}">
      <dgm:prSet/>
      <dgm:spPr/>
      <dgm:t>
        <a:bodyPr/>
        <a:lstStyle/>
        <a:p>
          <a:endParaRPr lang="en-US"/>
        </a:p>
      </dgm:t>
    </dgm:pt>
    <dgm:pt modelId="{6C9CDA34-8783-4347-9548-3D2DD2643A79}" type="sibTrans" cxnId="{5E94AE8B-E5C0-48BA-9689-D7CB9BFC8F6A}">
      <dgm:prSet/>
      <dgm:spPr/>
      <dgm:t>
        <a:bodyPr/>
        <a:lstStyle/>
        <a:p>
          <a:endParaRPr lang="en-US"/>
        </a:p>
      </dgm:t>
    </dgm:pt>
    <dgm:pt modelId="{C74A6C44-627A-4903-804E-5C295C4F4414}">
      <dgm:prSet phldrT="[Text]"/>
      <dgm:spPr/>
      <dgm:t>
        <a:bodyPr/>
        <a:lstStyle/>
        <a:p>
          <a:r>
            <a:rPr lang="en-US" dirty="0"/>
            <a:t>CDC</a:t>
          </a:r>
        </a:p>
      </dgm:t>
    </dgm:pt>
    <dgm:pt modelId="{13AE2515-9B4B-485E-954C-09D1FFA5C532}" type="parTrans" cxnId="{ADC121F9-6F09-4A28-B6E9-A4E1AFEF0E3D}">
      <dgm:prSet/>
      <dgm:spPr/>
      <dgm:t>
        <a:bodyPr/>
        <a:lstStyle/>
        <a:p>
          <a:endParaRPr lang="en-US"/>
        </a:p>
      </dgm:t>
    </dgm:pt>
    <dgm:pt modelId="{91847BCA-5384-492A-B515-C0F3A2FF97D3}" type="sibTrans" cxnId="{ADC121F9-6F09-4A28-B6E9-A4E1AFEF0E3D}">
      <dgm:prSet/>
      <dgm:spPr/>
      <dgm:t>
        <a:bodyPr/>
        <a:lstStyle/>
        <a:p>
          <a:endParaRPr lang="en-US"/>
        </a:p>
      </dgm:t>
    </dgm:pt>
    <dgm:pt modelId="{7916F298-468C-4E02-82D2-C32FF1E3C885}">
      <dgm:prSet phldrT="[Text]"/>
      <dgm:spPr/>
      <dgm:t>
        <a:bodyPr/>
        <a:lstStyle/>
        <a:p>
          <a:r>
            <a:rPr lang="en-US" dirty="0"/>
            <a:t>DATA</a:t>
          </a:r>
        </a:p>
      </dgm:t>
    </dgm:pt>
    <dgm:pt modelId="{82C8D49E-A96D-46CA-9F60-456B9C31D2AC}" type="parTrans" cxnId="{65B7E852-361A-4D06-B37C-7F8A531946BB}">
      <dgm:prSet/>
      <dgm:spPr/>
      <dgm:t>
        <a:bodyPr/>
        <a:lstStyle/>
        <a:p>
          <a:endParaRPr lang="en-US"/>
        </a:p>
      </dgm:t>
    </dgm:pt>
    <dgm:pt modelId="{8E8802AA-5AA5-4020-A1D7-0667EDBD1853}" type="sibTrans" cxnId="{65B7E852-361A-4D06-B37C-7F8A531946BB}">
      <dgm:prSet/>
      <dgm:spPr/>
      <dgm:t>
        <a:bodyPr/>
        <a:lstStyle/>
        <a:p>
          <a:endParaRPr lang="en-US"/>
        </a:p>
      </dgm:t>
    </dgm:pt>
    <dgm:pt modelId="{BBC29603-5539-482D-A155-9D7045739C7B}" type="pres">
      <dgm:prSet presAssocID="{2C38A810-DA07-4F13-9D55-201A3C7DE827}" presName="Name0" presStyleCnt="0">
        <dgm:presLayoutVars>
          <dgm:chMax val="4"/>
          <dgm:resizeHandles val="exact"/>
        </dgm:presLayoutVars>
      </dgm:prSet>
      <dgm:spPr/>
      <dgm:t>
        <a:bodyPr/>
        <a:lstStyle/>
        <a:p>
          <a:endParaRPr lang="en-US"/>
        </a:p>
      </dgm:t>
    </dgm:pt>
    <dgm:pt modelId="{1DE2AD3D-4FCF-42F0-94E1-F9BE9CCFB375}" type="pres">
      <dgm:prSet presAssocID="{2C38A810-DA07-4F13-9D55-201A3C7DE827}" presName="ellipse" presStyleLbl="trBgShp" presStyleIdx="0" presStyleCnt="1" custLinFactNeighborY="11578"/>
      <dgm:spPr/>
    </dgm:pt>
    <dgm:pt modelId="{B4EE38F6-3145-48C0-86E2-52392EE39DB8}" type="pres">
      <dgm:prSet presAssocID="{2C38A810-DA07-4F13-9D55-201A3C7DE827}" presName="arrow1" presStyleLbl="fgShp" presStyleIdx="0" presStyleCnt="1" custScaleY="134762" custLinFactNeighborY="0"/>
      <dgm:spPr/>
    </dgm:pt>
    <dgm:pt modelId="{601CB805-7D3D-4668-A40C-C4B5A533E85C}" type="pres">
      <dgm:prSet presAssocID="{2C38A810-DA07-4F13-9D55-201A3C7DE827}" presName="rectangle" presStyleLbl="revTx" presStyleIdx="0" presStyleCnt="1">
        <dgm:presLayoutVars>
          <dgm:bulletEnabled val="1"/>
        </dgm:presLayoutVars>
      </dgm:prSet>
      <dgm:spPr/>
      <dgm:t>
        <a:bodyPr/>
        <a:lstStyle/>
        <a:p>
          <a:endParaRPr lang="en-US"/>
        </a:p>
      </dgm:t>
    </dgm:pt>
    <dgm:pt modelId="{C2CDFC3E-DA1F-4975-AE87-C7F71272A494}" type="pres">
      <dgm:prSet presAssocID="{4AF2BF38-169E-4D37-BA18-57949AE0358C}" presName="item1" presStyleLbl="node1" presStyleIdx="0" presStyleCnt="3">
        <dgm:presLayoutVars>
          <dgm:bulletEnabled val="1"/>
        </dgm:presLayoutVars>
      </dgm:prSet>
      <dgm:spPr/>
      <dgm:t>
        <a:bodyPr/>
        <a:lstStyle/>
        <a:p>
          <a:endParaRPr lang="en-US"/>
        </a:p>
      </dgm:t>
    </dgm:pt>
    <dgm:pt modelId="{A340EF59-1D3E-4F5F-BF5B-B5949D8913D4}" type="pres">
      <dgm:prSet presAssocID="{C74A6C44-627A-4903-804E-5C295C4F4414}" presName="item2" presStyleLbl="node1" presStyleIdx="1" presStyleCnt="3">
        <dgm:presLayoutVars>
          <dgm:bulletEnabled val="1"/>
        </dgm:presLayoutVars>
      </dgm:prSet>
      <dgm:spPr/>
      <dgm:t>
        <a:bodyPr/>
        <a:lstStyle/>
        <a:p>
          <a:endParaRPr lang="en-US"/>
        </a:p>
      </dgm:t>
    </dgm:pt>
    <dgm:pt modelId="{8DD32187-6604-4E66-9D0E-11C32A8FF535}" type="pres">
      <dgm:prSet presAssocID="{7916F298-468C-4E02-82D2-C32FF1E3C885}" presName="item3" presStyleLbl="node1" presStyleIdx="2" presStyleCnt="3">
        <dgm:presLayoutVars>
          <dgm:bulletEnabled val="1"/>
        </dgm:presLayoutVars>
      </dgm:prSet>
      <dgm:spPr/>
      <dgm:t>
        <a:bodyPr/>
        <a:lstStyle/>
        <a:p>
          <a:endParaRPr lang="en-US"/>
        </a:p>
      </dgm:t>
    </dgm:pt>
    <dgm:pt modelId="{1B3FDE30-5601-4A11-B917-92930F584CC4}" type="pres">
      <dgm:prSet presAssocID="{2C38A810-DA07-4F13-9D55-201A3C7DE827}" presName="funnel" presStyleLbl="trAlignAcc1" presStyleIdx="0" presStyleCnt="1" custLinFactNeighborY="3728"/>
      <dgm:spPr/>
    </dgm:pt>
  </dgm:ptLst>
  <dgm:cxnLst>
    <dgm:cxn modelId="{ADC121F9-6F09-4A28-B6E9-A4E1AFEF0E3D}" srcId="{2C38A810-DA07-4F13-9D55-201A3C7DE827}" destId="{C74A6C44-627A-4903-804E-5C295C4F4414}" srcOrd="2" destOrd="0" parTransId="{13AE2515-9B4B-485E-954C-09D1FFA5C532}" sibTransId="{91847BCA-5384-492A-B515-C0F3A2FF97D3}"/>
    <dgm:cxn modelId="{65B7E852-361A-4D06-B37C-7F8A531946BB}" srcId="{2C38A810-DA07-4F13-9D55-201A3C7DE827}" destId="{7916F298-468C-4E02-82D2-C32FF1E3C885}" srcOrd="3" destOrd="0" parTransId="{82C8D49E-A96D-46CA-9F60-456B9C31D2AC}" sibTransId="{8E8802AA-5AA5-4020-A1D7-0667EDBD1853}"/>
    <dgm:cxn modelId="{4A047EC7-7DFB-45CA-A0AB-8189E94748A6}" type="presOf" srcId="{2C38A810-DA07-4F13-9D55-201A3C7DE827}" destId="{BBC29603-5539-482D-A155-9D7045739C7B}" srcOrd="0" destOrd="0" presId="urn:microsoft.com/office/officeart/2005/8/layout/funnel1"/>
    <dgm:cxn modelId="{1951497D-BB2F-4FAF-9047-6F205939CB0A}" type="presOf" srcId="{F3689E6F-7AC7-4B30-88C6-FD2E37889E83}" destId="{8DD32187-6604-4E66-9D0E-11C32A8FF535}" srcOrd="0" destOrd="0" presId="urn:microsoft.com/office/officeart/2005/8/layout/funnel1"/>
    <dgm:cxn modelId="{5E94AE8B-E5C0-48BA-9689-D7CB9BFC8F6A}" srcId="{2C38A810-DA07-4F13-9D55-201A3C7DE827}" destId="{4AF2BF38-169E-4D37-BA18-57949AE0358C}" srcOrd="1" destOrd="0" parTransId="{92E0CE6E-AB7E-4654-B7DA-A17DA55E3A4C}" sibTransId="{6C9CDA34-8783-4347-9548-3D2DD2643A79}"/>
    <dgm:cxn modelId="{F6427CA4-E8D7-4327-8CC4-CEB9C97CB7EF}" type="presOf" srcId="{C74A6C44-627A-4903-804E-5C295C4F4414}" destId="{C2CDFC3E-DA1F-4975-AE87-C7F71272A494}" srcOrd="0" destOrd="0" presId="urn:microsoft.com/office/officeart/2005/8/layout/funnel1"/>
    <dgm:cxn modelId="{E68A5BF8-0D16-4F86-8B04-C0026870A544}" srcId="{2C38A810-DA07-4F13-9D55-201A3C7DE827}" destId="{F3689E6F-7AC7-4B30-88C6-FD2E37889E83}" srcOrd="0" destOrd="0" parTransId="{51F7F9BA-1F4E-482E-BCDC-07B290CC4B2F}" sibTransId="{D4E25AF8-39B5-4946-8796-71AD49A4BA8D}"/>
    <dgm:cxn modelId="{71233755-953E-4330-83E5-7311632BB18F}" type="presOf" srcId="{7916F298-468C-4E02-82D2-C32FF1E3C885}" destId="{601CB805-7D3D-4668-A40C-C4B5A533E85C}" srcOrd="0" destOrd="0" presId="urn:microsoft.com/office/officeart/2005/8/layout/funnel1"/>
    <dgm:cxn modelId="{E0DB79F6-3CF9-416D-89E5-849BAD044E6F}" type="presOf" srcId="{4AF2BF38-169E-4D37-BA18-57949AE0358C}" destId="{A340EF59-1D3E-4F5F-BF5B-B5949D8913D4}" srcOrd="0" destOrd="0" presId="urn:microsoft.com/office/officeart/2005/8/layout/funnel1"/>
    <dgm:cxn modelId="{0B67A7EE-C7DF-4106-82A7-5CE050B57315}" type="presParOf" srcId="{BBC29603-5539-482D-A155-9D7045739C7B}" destId="{1DE2AD3D-4FCF-42F0-94E1-F9BE9CCFB375}" srcOrd="0" destOrd="0" presId="urn:microsoft.com/office/officeart/2005/8/layout/funnel1"/>
    <dgm:cxn modelId="{95748C57-535D-4387-947B-327E77992A3E}" type="presParOf" srcId="{BBC29603-5539-482D-A155-9D7045739C7B}" destId="{B4EE38F6-3145-48C0-86E2-52392EE39DB8}" srcOrd="1" destOrd="0" presId="urn:microsoft.com/office/officeart/2005/8/layout/funnel1"/>
    <dgm:cxn modelId="{C92AC25E-9CF5-4702-9204-B13948693542}" type="presParOf" srcId="{BBC29603-5539-482D-A155-9D7045739C7B}" destId="{601CB805-7D3D-4668-A40C-C4B5A533E85C}" srcOrd="2" destOrd="0" presId="urn:microsoft.com/office/officeart/2005/8/layout/funnel1"/>
    <dgm:cxn modelId="{CDA05034-59F4-4852-9BBD-4B22A0D80655}" type="presParOf" srcId="{BBC29603-5539-482D-A155-9D7045739C7B}" destId="{C2CDFC3E-DA1F-4975-AE87-C7F71272A494}" srcOrd="3" destOrd="0" presId="urn:microsoft.com/office/officeart/2005/8/layout/funnel1"/>
    <dgm:cxn modelId="{B97EE623-832B-40EE-84E7-C141A3A76B67}" type="presParOf" srcId="{BBC29603-5539-482D-A155-9D7045739C7B}" destId="{A340EF59-1D3E-4F5F-BF5B-B5949D8913D4}" srcOrd="4" destOrd="0" presId="urn:microsoft.com/office/officeart/2005/8/layout/funnel1"/>
    <dgm:cxn modelId="{64AB8A6B-A389-4BC5-BD6B-26B80986F0FA}" type="presParOf" srcId="{BBC29603-5539-482D-A155-9D7045739C7B}" destId="{8DD32187-6604-4E66-9D0E-11C32A8FF535}" srcOrd="5" destOrd="0" presId="urn:microsoft.com/office/officeart/2005/8/layout/funnel1"/>
    <dgm:cxn modelId="{D7595689-9C0F-491F-B0A3-4F26EEC279F6}" type="presParOf" srcId="{BBC29603-5539-482D-A155-9D7045739C7B}" destId="{1B3FDE30-5601-4A11-B917-92930F584CC4}"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C9D05E-60AF-49B8-80EC-C20776EF4F89}"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14886B82-DB6E-4E76-ADF0-9AFF36944616}">
      <dgm:prSet/>
      <dgm:spPr/>
      <dgm:t>
        <a:bodyPr/>
        <a:lstStyle/>
        <a:p>
          <a:pPr rtl="0"/>
          <a:r>
            <a:rPr lang="en-US" b="1" dirty="0" smtClean="0"/>
            <a:t>Data Availability </a:t>
          </a:r>
          <a:endParaRPr lang="en-US" dirty="0"/>
        </a:p>
      </dgm:t>
    </dgm:pt>
    <dgm:pt modelId="{63F983DF-5BC3-4862-BBC6-CFE46711FE96}" type="parTrans" cxnId="{8A7BA51C-DDBD-4337-BC9F-3A59AC5D887F}">
      <dgm:prSet/>
      <dgm:spPr/>
      <dgm:t>
        <a:bodyPr/>
        <a:lstStyle/>
        <a:p>
          <a:endParaRPr lang="en-US"/>
        </a:p>
      </dgm:t>
    </dgm:pt>
    <dgm:pt modelId="{906567A6-396B-46FC-9D80-1DF56B90AD67}" type="sibTrans" cxnId="{8A7BA51C-DDBD-4337-BC9F-3A59AC5D887F}">
      <dgm:prSet/>
      <dgm:spPr/>
      <dgm:t>
        <a:bodyPr/>
        <a:lstStyle/>
        <a:p>
          <a:endParaRPr lang="en-US"/>
        </a:p>
      </dgm:t>
    </dgm:pt>
    <dgm:pt modelId="{099C84DC-8AF1-4D4A-87C5-33533187C436}">
      <dgm:prSet/>
      <dgm:spPr/>
      <dgm:t>
        <a:bodyPr/>
        <a:lstStyle/>
        <a:p>
          <a:endParaRPr lang="en-US"/>
        </a:p>
      </dgm:t>
    </dgm:pt>
    <dgm:pt modelId="{FC0BD77F-DC8D-400D-BDEB-DE37571EDFD6}" type="parTrans" cxnId="{1C11351D-3196-4FED-9D89-617AD30D2FFD}">
      <dgm:prSet/>
      <dgm:spPr/>
      <dgm:t>
        <a:bodyPr/>
        <a:lstStyle/>
        <a:p>
          <a:endParaRPr lang="en-US"/>
        </a:p>
      </dgm:t>
    </dgm:pt>
    <dgm:pt modelId="{4933EE15-60B5-4AC2-9BAE-E16148DB53CF}" type="sibTrans" cxnId="{1C11351D-3196-4FED-9D89-617AD30D2FFD}">
      <dgm:prSet/>
      <dgm:spPr/>
      <dgm:t>
        <a:bodyPr/>
        <a:lstStyle/>
        <a:p>
          <a:endParaRPr lang="en-US"/>
        </a:p>
      </dgm:t>
    </dgm:pt>
    <dgm:pt modelId="{7E3D6244-9196-41BB-B4F0-CE63263076FA}">
      <dgm:prSet/>
      <dgm:spPr/>
      <dgm:t>
        <a:bodyPr/>
        <a:lstStyle/>
        <a:p>
          <a:pPr rtl="0"/>
          <a:r>
            <a:rPr lang="en-US" b="1" dirty="0" smtClean="0"/>
            <a:t>Reporting Processes </a:t>
          </a:r>
          <a:endParaRPr lang="en-US" b="1" dirty="0"/>
        </a:p>
      </dgm:t>
    </dgm:pt>
    <dgm:pt modelId="{CCA2913C-E5C6-4768-9F2C-41707D7841C7}" type="parTrans" cxnId="{49B0FAC5-F4A2-42F2-8E75-57745124EC32}">
      <dgm:prSet/>
      <dgm:spPr/>
      <dgm:t>
        <a:bodyPr/>
        <a:lstStyle/>
        <a:p>
          <a:endParaRPr lang="en-US"/>
        </a:p>
      </dgm:t>
    </dgm:pt>
    <dgm:pt modelId="{8BED9C0E-9CE0-4398-B2D4-6436E7E3F21D}" type="sibTrans" cxnId="{49B0FAC5-F4A2-42F2-8E75-57745124EC32}">
      <dgm:prSet/>
      <dgm:spPr/>
      <dgm:t>
        <a:bodyPr/>
        <a:lstStyle/>
        <a:p>
          <a:endParaRPr lang="en-US"/>
        </a:p>
      </dgm:t>
    </dgm:pt>
    <dgm:pt modelId="{27EA00AC-A011-49DB-A167-6D3DB224701C}">
      <dgm:prSet/>
      <dgm:spPr/>
      <dgm:t>
        <a:bodyPr/>
        <a:lstStyle/>
        <a:p>
          <a:pPr rtl="0"/>
          <a:r>
            <a:rPr lang="en-US" dirty="0" smtClean="0"/>
            <a:t>CHCs</a:t>
          </a:r>
          <a:endParaRPr lang="en-US" dirty="0"/>
        </a:p>
      </dgm:t>
    </dgm:pt>
    <dgm:pt modelId="{E2D979F4-B094-45E2-A069-DCA4AE755570}" type="parTrans" cxnId="{4C29D85E-D093-4664-A8D8-F396E90FA2AE}">
      <dgm:prSet/>
      <dgm:spPr/>
      <dgm:t>
        <a:bodyPr/>
        <a:lstStyle/>
        <a:p>
          <a:endParaRPr lang="en-US"/>
        </a:p>
      </dgm:t>
    </dgm:pt>
    <dgm:pt modelId="{47741AA0-9908-43B8-A4EB-A71DD108136F}" type="sibTrans" cxnId="{4C29D85E-D093-4664-A8D8-F396E90FA2AE}">
      <dgm:prSet/>
      <dgm:spPr/>
      <dgm:t>
        <a:bodyPr/>
        <a:lstStyle/>
        <a:p>
          <a:endParaRPr lang="en-US"/>
        </a:p>
      </dgm:t>
    </dgm:pt>
    <dgm:pt modelId="{FA86719C-1CEA-4126-AD2E-04DFD197CBAE}">
      <dgm:prSet/>
      <dgm:spPr/>
      <dgm:t>
        <a:bodyPr/>
        <a:lstStyle/>
        <a:p>
          <a:pPr rtl="0"/>
          <a:r>
            <a:rPr lang="en-US" dirty="0" smtClean="0"/>
            <a:t>ITUs</a:t>
          </a:r>
          <a:endParaRPr lang="en-US" dirty="0"/>
        </a:p>
      </dgm:t>
    </dgm:pt>
    <dgm:pt modelId="{13645F9F-8E0D-462E-A134-53AE4E19642D}" type="parTrans" cxnId="{806198E5-8AF9-4ABC-B24E-26A9F38E4D59}">
      <dgm:prSet/>
      <dgm:spPr/>
      <dgm:t>
        <a:bodyPr/>
        <a:lstStyle/>
        <a:p>
          <a:endParaRPr lang="en-US"/>
        </a:p>
      </dgm:t>
    </dgm:pt>
    <dgm:pt modelId="{4A24626E-BBA5-44B0-AAAA-8C0C8A40CC41}" type="sibTrans" cxnId="{806198E5-8AF9-4ABC-B24E-26A9F38E4D59}">
      <dgm:prSet/>
      <dgm:spPr/>
      <dgm:t>
        <a:bodyPr/>
        <a:lstStyle/>
        <a:p>
          <a:endParaRPr lang="en-US"/>
        </a:p>
      </dgm:t>
    </dgm:pt>
    <dgm:pt modelId="{EED191E1-9C4F-48C5-8D9A-D8B998A900DC}">
      <dgm:prSet/>
      <dgm:spPr/>
      <dgm:t>
        <a:bodyPr/>
        <a:lstStyle/>
        <a:p>
          <a:pPr rtl="0"/>
          <a:r>
            <a:rPr lang="en-US" dirty="0" smtClean="0"/>
            <a:t>RHCs</a:t>
          </a:r>
          <a:endParaRPr lang="en-US" dirty="0"/>
        </a:p>
      </dgm:t>
    </dgm:pt>
    <dgm:pt modelId="{4E14DFC8-BA0C-4FAA-81C6-DEF9C6971822}" type="parTrans" cxnId="{99DEE994-C7F4-41C4-90C2-A5140960C94C}">
      <dgm:prSet/>
      <dgm:spPr/>
      <dgm:t>
        <a:bodyPr/>
        <a:lstStyle/>
        <a:p>
          <a:endParaRPr lang="en-US"/>
        </a:p>
      </dgm:t>
    </dgm:pt>
    <dgm:pt modelId="{445A8396-D558-4CD6-88F6-B1759728E7F3}" type="sibTrans" cxnId="{99DEE994-C7F4-41C4-90C2-A5140960C94C}">
      <dgm:prSet/>
      <dgm:spPr/>
      <dgm:t>
        <a:bodyPr/>
        <a:lstStyle/>
        <a:p>
          <a:endParaRPr lang="en-US"/>
        </a:p>
      </dgm:t>
    </dgm:pt>
    <dgm:pt modelId="{F8166331-27AA-43B2-82C0-18C3C5C70788}">
      <dgm:prSet/>
      <dgm:spPr/>
      <dgm:t>
        <a:bodyPr/>
        <a:lstStyle/>
        <a:p>
          <a:pPr rtl="0"/>
          <a:r>
            <a:rPr lang="en-US" dirty="0" smtClean="0"/>
            <a:t>CHCs</a:t>
          </a:r>
          <a:endParaRPr lang="en-US" dirty="0"/>
        </a:p>
      </dgm:t>
    </dgm:pt>
    <dgm:pt modelId="{F27E0641-49F0-4A2B-805D-C25F67C1BE6A}" type="parTrans" cxnId="{AE425A68-007C-4233-8189-AC26A7343264}">
      <dgm:prSet/>
      <dgm:spPr/>
      <dgm:t>
        <a:bodyPr/>
        <a:lstStyle/>
        <a:p>
          <a:endParaRPr lang="en-US"/>
        </a:p>
      </dgm:t>
    </dgm:pt>
    <dgm:pt modelId="{5AE7C49D-20D2-401F-B5CE-62AF74FD0C53}" type="sibTrans" cxnId="{AE425A68-007C-4233-8189-AC26A7343264}">
      <dgm:prSet/>
      <dgm:spPr/>
      <dgm:t>
        <a:bodyPr/>
        <a:lstStyle/>
        <a:p>
          <a:endParaRPr lang="en-US"/>
        </a:p>
      </dgm:t>
    </dgm:pt>
    <dgm:pt modelId="{F4910FF3-AD93-4CFD-840A-F6289336F039}">
      <dgm:prSet/>
      <dgm:spPr/>
      <dgm:t>
        <a:bodyPr/>
        <a:lstStyle/>
        <a:p>
          <a:pPr rtl="0"/>
          <a:r>
            <a:rPr lang="en-US" dirty="0" smtClean="0"/>
            <a:t>ITUs</a:t>
          </a:r>
          <a:endParaRPr lang="en-US" dirty="0"/>
        </a:p>
      </dgm:t>
    </dgm:pt>
    <dgm:pt modelId="{BCD62D76-393C-4C05-8866-82940799D682}" type="parTrans" cxnId="{5EF62B1F-C18A-47D7-8897-EC1831F1DCF3}">
      <dgm:prSet/>
      <dgm:spPr/>
      <dgm:t>
        <a:bodyPr/>
        <a:lstStyle/>
        <a:p>
          <a:endParaRPr lang="en-US"/>
        </a:p>
      </dgm:t>
    </dgm:pt>
    <dgm:pt modelId="{C7E65C34-F132-40B3-B39F-E442F9FF3F83}" type="sibTrans" cxnId="{5EF62B1F-C18A-47D7-8897-EC1831F1DCF3}">
      <dgm:prSet/>
      <dgm:spPr/>
      <dgm:t>
        <a:bodyPr/>
        <a:lstStyle/>
        <a:p>
          <a:endParaRPr lang="en-US"/>
        </a:p>
      </dgm:t>
    </dgm:pt>
    <dgm:pt modelId="{4B85AC99-9005-4812-9CBE-758D07268288}">
      <dgm:prSet/>
      <dgm:spPr/>
      <dgm:t>
        <a:bodyPr/>
        <a:lstStyle/>
        <a:p>
          <a:pPr rtl="0"/>
          <a:r>
            <a:rPr lang="en-US" dirty="0" smtClean="0"/>
            <a:t>RHCs</a:t>
          </a:r>
          <a:endParaRPr lang="en-US" dirty="0"/>
        </a:p>
      </dgm:t>
    </dgm:pt>
    <dgm:pt modelId="{6C6F39B9-128F-4D8C-8BCA-6600BB4F06DA}" type="parTrans" cxnId="{AEA9AFD4-30C9-4499-AFA9-2FF11D42B1A0}">
      <dgm:prSet/>
      <dgm:spPr/>
      <dgm:t>
        <a:bodyPr/>
        <a:lstStyle/>
        <a:p>
          <a:endParaRPr lang="en-US"/>
        </a:p>
      </dgm:t>
    </dgm:pt>
    <dgm:pt modelId="{1748C6A7-3084-465B-9A47-ADAAFFC7EA02}" type="sibTrans" cxnId="{AEA9AFD4-30C9-4499-AFA9-2FF11D42B1A0}">
      <dgm:prSet/>
      <dgm:spPr/>
      <dgm:t>
        <a:bodyPr/>
        <a:lstStyle/>
        <a:p>
          <a:endParaRPr lang="en-US"/>
        </a:p>
      </dgm:t>
    </dgm:pt>
    <dgm:pt modelId="{E7E69125-6A13-4C4F-85CD-3B3F025AF53C}" type="pres">
      <dgm:prSet presAssocID="{13C9D05E-60AF-49B8-80EC-C20776EF4F89}" presName="outerComposite" presStyleCnt="0">
        <dgm:presLayoutVars>
          <dgm:chMax val="2"/>
          <dgm:animLvl val="lvl"/>
          <dgm:resizeHandles val="exact"/>
        </dgm:presLayoutVars>
      </dgm:prSet>
      <dgm:spPr/>
      <dgm:t>
        <a:bodyPr/>
        <a:lstStyle/>
        <a:p>
          <a:endParaRPr lang="en-US"/>
        </a:p>
      </dgm:t>
    </dgm:pt>
    <dgm:pt modelId="{E29B2260-7FA2-4D82-88DE-7F2F29B65D09}" type="pres">
      <dgm:prSet presAssocID="{13C9D05E-60AF-49B8-80EC-C20776EF4F89}" presName="dummyMaxCanvas" presStyleCnt="0"/>
      <dgm:spPr/>
    </dgm:pt>
    <dgm:pt modelId="{D565F9F9-6C3D-41E8-8A2F-CD2B4C0588E4}" type="pres">
      <dgm:prSet presAssocID="{13C9D05E-60AF-49B8-80EC-C20776EF4F89}" presName="parentComposite" presStyleCnt="0"/>
      <dgm:spPr/>
    </dgm:pt>
    <dgm:pt modelId="{4FCD01E9-0FCF-4A73-9503-5EDEE327BC76}" type="pres">
      <dgm:prSet presAssocID="{13C9D05E-60AF-49B8-80EC-C20776EF4F89}" presName="parent1" presStyleLbl="alignAccFollowNode1" presStyleIdx="0" presStyleCnt="4">
        <dgm:presLayoutVars>
          <dgm:chMax val="4"/>
        </dgm:presLayoutVars>
      </dgm:prSet>
      <dgm:spPr/>
      <dgm:t>
        <a:bodyPr/>
        <a:lstStyle/>
        <a:p>
          <a:endParaRPr lang="en-US"/>
        </a:p>
      </dgm:t>
    </dgm:pt>
    <dgm:pt modelId="{782DFD86-D2BD-4A66-B97E-3E7AB6F60646}" type="pres">
      <dgm:prSet presAssocID="{13C9D05E-60AF-49B8-80EC-C20776EF4F89}" presName="parent2" presStyleLbl="alignAccFollowNode1" presStyleIdx="1" presStyleCnt="4">
        <dgm:presLayoutVars>
          <dgm:chMax val="4"/>
        </dgm:presLayoutVars>
      </dgm:prSet>
      <dgm:spPr/>
      <dgm:t>
        <a:bodyPr/>
        <a:lstStyle/>
        <a:p>
          <a:endParaRPr lang="en-US"/>
        </a:p>
      </dgm:t>
    </dgm:pt>
    <dgm:pt modelId="{A984672C-B21D-41F9-8DB5-753C79B6EB88}" type="pres">
      <dgm:prSet presAssocID="{13C9D05E-60AF-49B8-80EC-C20776EF4F89}" presName="childrenComposite" presStyleCnt="0"/>
      <dgm:spPr/>
    </dgm:pt>
    <dgm:pt modelId="{74FC47CA-0D55-4B0D-81CF-61D56876BD8D}" type="pres">
      <dgm:prSet presAssocID="{13C9D05E-60AF-49B8-80EC-C20776EF4F89}" presName="dummyMaxCanvas_ChildArea" presStyleCnt="0"/>
      <dgm:spPr/>
    </dgm:pt>
    <dgm:pt modelId="{5BBA25FC-A219-492A-BDE4-62C62172E285}" type="pres">
      <dgm:prSet presAssocID="{13C9D05E-60AF-49B8-80EC-C20776EF4F89}" presName="fulcrum" presStyleLbl="alignAccFollowNode1" presStyleIdx="2" presStyleCnt="4"/>
      <dgm:spPr/>
    </dgm:pt>
    <dgm:pt modelId="{73E5A4A2-DDC4-4C59-9EAA-09B1F93C525C}" type="pres">
      <dgm:prSet presAssocID="{13C9D05E-60AF-49B8-80EC-C20776EF4F89}" presName="balance_33" presStyleLbl="alignAccFollowNode1" presStyleIdx="3" presStyleCnt="4">
        <dgm:presLayoutVars>
          <dgm:bulletEnabled val="1"/>
        </dgm:presLayoutVars>
      </dgm:prSet>
      <dgm:spPr/>
    </dgm:pt>
    <dgm:pt modelId="{852B4520-D673-4E24-9BF0-F60656BB3F5F}" type="pres">
      <dgm:prSet presAssocID="{13C9D05E-60AF-49B8-80EC-C20776EF4F89}" presName="right_33_1" presStyleLbl="node1" presStyleIdx="0" presStyleCnt="6">
        <dgm:presLayoutVars>
          <dgm:bulletEnabled val="1"/>
        </dgm:presLayoutVars>
      </dgm:prSet>
      <dgm:spPr/>
      <dgm:t>
        <a:bodyPr/>
        <a:lstStyle/>
        <a:p>
          <a:endParaRPr lang="en-US"/>
        </a:p>
      </dgm:t>
    </dgm:pt>
    <dgm:pt modelId="{0AA0C25B-BE58-48A2-8F7D-D03D1B6FF3C7}" type="pres">
      <dgm:prSet presAssocID="{13C9D05E-60AF-49B8-80EC-C20776EF4F89}" presName="right_33_2" presStyleLbl="node1" presStyleIdx="1" presStyleCnt="6">
        <dgm:presLayoutVars>
          <dgm:bulletEnabled val="1"/>
        </dgm:presLayoutVars>
      </dgm:prSet>
      <dgm:spPr/>
      <dgm:t>
        <a:bodyPr/>
        <a:lstStyle/>
        <a:p>
          <a:endParaRPr lang="en-US"/>
        </a:p>
      </dgm:t>
    </dgm:pt>
    <dgm:pt modelId="{DBFCD787-AB48-4892-B3DB-BD8245CE583C}" type="pres">
      <dgm:prSet presAssocID="{13C9D05E-60AF-49B8-80EC-C20776EF4F89}" presName="right_33_3" presStyleLbl="node1" presStyleIdx="2" presStyleCnt="6">
        <dgm:presLayoutVars>
          <dgm:bulletEnabled val="1"/>
        </dgm:presLayoutVars>
      </dgm:prSet>
      <dgm:spPr/>
      <dgm:t>
        <a:bodyPr/>
        <a:lstStyle/>
        <a:p>
          <a:endParaRPr lang="en-US"/>
        </a:p>
      </dgm:t>
    </dgm:pt>
    <dgm:pt modelId="{A185A0ED-68C9-40AA-A084-998FD107C194}" type="pres">
      <dgm:prSet presAssocID="{13C9D05E-60AF-49B8-80EC-C20776EF4F89}" presName="left_33_1" presStyleLbl="node1" presStyleIdx="3" presStyleCnt="6">
        <dgm:presLayoutVars>
          <dgm:bulletEnabled val="1"/>
        </dgm:presLayoutVars>
      </dgm:prSet>
      <dgm:spPr/>
      <dgm:t>
        <a:bodyPr/>
        <a:lstStyle/>
        <a:p>
          <a:endParaRPr lang="en-US"/>
        </a:p>
      </dgm:t>
    </dgm:pt>
    <dgm:pt modelId="{3D973C7A-D77B-4122-AC5F-705106EB22DE}" type="pres">
      <dgm:prSet presAssocID="{13C9D05E-60AF-49B8-80EC-C20776EF4F89}" presName="left_33_2" presStyleLbl="node1" presStyleIdx="4" presStyleCnt="6">
        <dgm:presLayoutVars>
          <dgm:bulletEnabled val="1"/>
        </dgm:presLayoutVars>
      </dgm:prSet>
      <dgm:spPr/>
      <dgm:t>
        <a:bodyPr/>
        <a:lstStyle/>
        <a:p>
          <a:endParaRPr lang="en-US"/>
        </a:p>
      </dgm:t>
    </dgm:pt>
    <dgm:pt modelId="{9D158F56-CB88-4E3F-84B6-44F66435F72F}" type="pres">
      <dgm:prSet presAssocID="{13C9D05E-60AF-49B8-80EC-C20776EF4F89}" presName="left_33_3" presStyleLbl="node1" presStyleIdx="5" presStyleCnt="6">
        <dgm:presLayoutVars>
          <dgm:bulletEnabled val="1"/>
        </dgm:presLayoutVars>
      </dgm:prSet>
      <dgm:spPr/>
      <dgm:t>
        <a:bodyPr/>
        <a:lstStyle/>
        <a:p>
          <a:endParaRPr lang="en-US"/>
        </a:p>
      </dgm:t>
    </dgm:pt>
  </dgm:ptLst>
  <dgm:cxnLst>
    <dgm:cxn modelId="{AE425A68-007C-4233-8189-AC26A7343264}" srcId="{14886B82-DB6E-4E76-ADF0-9AFF36944616}" destId="{F8166331-27AA-43B2-82C0-18C3C5C70788}" srcOrd="0" destOrd="0" parTransId="{F27E0641-49F0-4A2B-805D-C25F67C1BE6A}" sibTransId="{5AE7C49D-20D2-401F-B5CE-62AF74FD0C53}"/>
    <dgm:cxn modelId="{B8C88FB9-C31B-4ECC-A7C0-03B2E3C6136B}" type="presOf" srcId="{FA86719C-1CEA-4126-AD2E-04DFD197CBAE}" destId="{0AA0C25B-BE58-48A2-8F7D-D03D1B6FF3C7}" srcOrd="0" destOrd="0" presId="urn:microsoft.com/office/officeart/2005/8/layout/balance1"/>
    <dgm:cxn modelId="{22B27460-AC17-4B50-A567-EB45A67D700D}" type="presOf" srcId="{7E3D6244-9196-41BB-B4F0-CE63263076FA}" destId="{782DFD86-D2BD-4A66-B97E-3E7AB6F60646}" srcOrd="0" destOrd="0" presId="urn:microsoft.com/office/officeart/2005/8/layout/balance1"/>
    <dgm:cxn modelId="{96474A25-09F2-4214-90C9-630A77A336A8}" type="presOf" srcId="{F8166331-27AA-43B2-82C0-18C3C5C70788}" destId="{A185A0ED-68C9-40AA-A084-998FD107C194}" srcOrd="0" destOrd="0" presId="urn:microsoft.com/office/officeart/2005/8/layout/balance1"/>
    <dgm:cxn modelId="{5EF62B1F-C18A-47D7-8897-EC1831F1DCF3}" srcId="{14886B82-DB6E-4E76-ADF0-9AFF36944616}" destId="{F4910FF3-AD93-4CFD-840A-F6289336F039}" srcOrd="1" destOrd="0" parTransId="{BCD62D76-393C-4C05-8866-82940799D682}" sibTransId="{C7E65C34-F132-40B3-B39F-E442F9FF3F83}"/>
    <dgm:cxn modelId="{692E6F98-609F-434C-8FE9-2146EF6F3FF3}" type="presOf" srcId="{13C9D05E-60AF-49B8-80EC-C20776EF4F89}" destId="{E7E69125-6A13-4C4F-85CD-3B3F025AF53C}" srcOrd="0" destOrd="0" presId="urn:microsoft.com/office/officeart/2005/8/layout/balance1"/>
    <dgm:cxn modelId="{AEA9AFD4-30C9-4499-AFA9-2FF11D42B1A0}" srcId="{14886B82-DB6E-4E76-ADF0-9AFF36944616}" destId="{4B85AC99-9005-4812-9CBE-758D07268288}" srcOrd="2" destOrd="0" parTransId="{6C6F39B9-128F-4D8C-8BCA-6600BB4F06DA}" sibTransId="{1748C6A7-3084-465B-9A47-ADAAFFC7EA02}"/>
    <dgm:cxn modelId="{A0CBE956-887D-4BB6-B6CC-6A6A75A516BB}" type="presOf" srcId="{F4910FF3-AD93-4CFD-840A-F6289336F039}" destId="{3D973C7A-D77B-4122-AC5F-705106EB22DE}" srcOrd="0" destOrd="0" presId="urn:microsoft.com/office/officeart/2005/8/layout/balance1"/>
    <dgm:cxn modelId="{BD7F2510-DB66-4EC5-8A84-4BC62310493B}" type="presOf" srcId="{27EA00AC-A011-49DB-A167-6D3DB224701C}" destId="{852B4520-D673-4E24-9BF0-F60656BB3F5F}" srcOrd="0" destOrd="0" presId="urn:microsoft.com/office/officeart/2005/8/layout/balance1"/>
    <dgm:cxn modelId="{AB0EDE89-669A-4495-9CB8-BE3117D84701}" type="presOf" srcId="{14886B82-DB6E-4E76-ADF0-9AFF36944616}" destId="{4FCD01E9-0FCF-4A73-9503-5EDEE327BC76}" srcOrd="0" destOrd="0" presId="urn:microsoft.com/office/officeart/2005/8/layout/balance1"/>
    <dgm:cxn modelId="{806198E5-8AF9-4ABC-B24E-26A9F38E4D59}" srcId="{7E3D6244-9196-41BB-B4F0-CE63263076FA}" destId="{FA86719C-1CEA-4126-AD2E-04DFD197CBAE}" srcOrd="1" destOrd="0" parTransId="{13645F9F-8E0D-462E-A134-53AE4E19642D}" sibTransId="{4A24626E-BBA5-44B0-AAAA-8C0C8A40CC41}"/>
    <dgm:cxn modelId="{1C11351D-3196-4FED-9D89-617AD30D2FFD}" srcId="{13C9D05E-60AF-49B8-80EC-C20776EF4F89}" destId="{099C84DC-8AF1-4D4A-87C5-33533187C436}" srcOrd="2" destOrd="0" parTransId="{FC0BD77F-DC8D-400D-BDEB-DE37571EDFD6}" sibTransId="{4933EE15-60B5-4AC2-9BAE-E16148DB53CF}"/>
    <dgm:cxn modelId="{FBEB1BF6-4EAA-4BD1-833B-63297589526E}" type="presOf" srcId="{EED191E1-9C4F-48C5-8D9A-D8B998A900DC}" destId="{DBFCD787-AB48-4892-B3DB-BD8245CE583C}" srcOrd="0" destOrd="0" presId="urn:microsoft.com/office/officeart/2005/8/layout/balance1"/>
    <dgm:cxn modelId="{8A7BA51C-DDBD-4337-BC9F-3A59AC5D887F}" srcId="{13C9D05E-60AF-49B8-80EC-C20776EF4F89}" destId="{14886B82-DB6E-4E76-ADF0-9AFF36944616}" srcOrd="0" destOrd="0" parTransId="{63F983DF-5BC3-4862-BBC6-CFE46711FE96}" sibTransId="{906567A6-396B-46FC-9D80-1DF56B90AD67}"/>
    <dgm:cxn modelId="{49B0FAC5-F4A2-42F2-8E75-57745124EC32}" srcId="{13C9D05E-60AF-49B8-80EC-C20776EF4F89}" destId="{7E3D6244-9196-41BB-B4F0-CE63263076FA}" srcOrd="1" destOrd="0" parTransId="{CCA2913C-E5C6-4768-9F2C-41707D7841C7}" sibTransId="{8BED9C0E-9CE0-4398-B2D4-6436E7E3F21D}"/>
    <dgm:cxn modelId="{99DEE994-C7F4-41C4-90C2-A5140960C94C}" srcId="{7E3D6244-9196-41BB-B4F0-CE63263076FA}" destId="{EED191E1-9C4F-48C5-8D9A-D8B998A900DC}" srcOrd="2" destOrd="0" parTransId="{4E14DFC8-BA0C-4FAA-81C6-DEF9C6971822}" sibTransId="{445A8396-D558-4CD6-88F6-B1759728E7F3}"/>
    <dgm:cxn modelId="{4C29D85E-D093-4664-A8D8-F396E90FA2AE}" srcId="{7E3D6244-9196-41BB-B4F0-CE63263076FA}" destId="{27EA00AC-A011-49DB-A167-6D3DB224701C}" srcOrd="0" destOrd="0" parTransId="{E2D979F4-B094-45E2-A069-DCA4AE755570}" sibTransId="{47741AA0-9908-43B8-A4EB-A71DD108136F}"/>
    <dgm:cxn modelId="{2005918A-B95D-4FD1-9079-91666ACC64FD}" type="presOf" srcId="{4B85AC99-9005-4812-9CBE-758D07268288}" destId="{9D158F56-CB88-4E3F-84B6-44F66435F72F}" srcOrd="0" destOrd="0" presId="urn:microsoft.com/office/officeart/2005/8/layout/balance1"/>
    <dgm:cxn modelId="{A7FA9D96-E5EA-4EA5-9E01-FB68B237B034}" type="presParOf" srcId="{E7E69125-6A13-4C4F-85CD-3B3F025AF53C}" destId="{E29B2260-7FA2-4D82-88DE-7F2F29B65D09}" srcOrd="0" destOrd="0" presId="urn:microsoft.com/office/officeart/2005/8/layout/balance1"/>
    <dgm:cxn modelId="{00234DB2-70AC-4B4C-B146-73D1D878A557}" type="presParOf" srcId="{E7E69125-6A13-4C4F-85CD-3B3F025AF53C}" destId="{D565F9F9-6C3D-41E8-8A2F-CD2B4C0588E4}" srcOrd="1" destOrd="0" presId="urn:microsoft.com/office/officeart/2005/8/layout/balance1"/>
    <dgm:cxn modelId="{72687C6F-8705-4E26-9D2B-704CFB45DD06}" type="presParOf" srcId="{D565F9F9-6C3D-41E8-8A2F-CD2B4C0588E4}" destId="{4FCD01E9-0FCF-4A73-9503-5EDEE327BC76}" srcOrd="0" destOrd="0" presId="urn:microsoft.com/office/officeart/2005/8/layout/balance1"/>
    <dgm:cxn modelId="{F13E4748-06A2-4911-92AF-6D5DFD872B9B}" type="presParOf" srcId="{D565F9F9-6C3D-41E8-8A2F-CD2B4C0588E4}" destId="{782DFD86-D2BD-4A66-B97E-3E7AB6F60646}" srcOrd="1" destOrd="0" presId="urn:microsoft.com/office/officeart/2005/8/layout/balance1"/>
    <dgm:cxn modelId="{9E280968-4F74-4D77-89F4-6D706159B765}" type="presParOf" srcId="{E7E69125-6A13-4C4F-85CD-3B3F025AF53C}" destId="{A984672C-B21D-41F9-8DB5-753C79B6EB88}" srcOrd="2" destOrd="0" presId="urn:microsoft.com/office/officeart/2005/8/layout/balance1"/>
    <dgm:cxn modelId="{54873844-2417-433A-B97A-523A336C293D}" type="presParOf" srcId="{A984672C-B21D-41F9-8DB5-753C79B6EB88}" destId="{74FC47CA-0D55-4B0D-81CF-61D56876BD8D}" srcOrd="0" destOrd="0" presId="urn:microsoft.com/office/officeart/2005/8/layout/balance1"/>
    <dgm:cxn modelId="{A585BCA0-18BE-4ECB-BC59-7C8905DF6F44}" type="presParOf" srcId="{A984672C-B21D-41F9-8DB5-753C79B6EB88}" destId="{5BBA25FC-A219-492A-BDE4-62C62172E285}" srcOrd="1" destOrd="0" presId="urn:microsoft.com/office/officeart/2005/8/layout/balance1"/>
    <dgm:cxn modelId="{138B9FD7-48D5-4F37-B8D2-BC9E93517310}" type="presParOf" srcId="{A984672C-B21D-41F9-8DB5-753C79B6EB88}" destId="{73E5A4A2-DDC4-4C59-9EAA-09B1F93C525C}" srcOrd="2" destOrd="0" presId="urn:microsoft.com/office/officeart/2005/8/layout/balance1"/>
    <dgm:cxn modelId="{8462F9DA-100A-4F21-A33A-C146C92109DC}" type="presParOf" srcId="{A984672C-B21D-41F9-8DB5-753C79B6EB88}" destId="{852B4520-D673-4E24-9BF0-F60656BB3F5F}" srcOrd="3" destOrd="0" presId="urn:microsoft.com/office/officeart/2005/8/layout/balance1"/>
    <dgm:cxn modelId="{4616D0D5-5DA3-4B88-8741-8768E4DFE3FA}" type="presParOf" srcId="{A984672C-B21D-41F9-8DB5-753C79B6EB88}" destId="{0AA0C25B-BE58-48A2-8F7D-D03D1B6FF3C7}" srcOrd="4" destOrd="0" presId="urn:microsoft.com/office/officeart/2005/8/layout/balance1"/>
    <dgm:cxn modelId="{511B110A-B290-466B-9A79-4351BB11FC09}" type="presParOf" srcId="{A984672C-B21D-41F9-8DB5-753C79B6EB88}" destId="{DBFCD787-AB48-4892-B3DB-BD8245CE583C}" srcOrd="5" destOrd="0" presId="urn:microsoft.com/office/officeart/2005/8/layout/balance1"/>
    <dgm:cxn modelId="{63106C57-6508-40A5-B2D6-6F8E7E4D1AA6}" type="presParOf" srcId="{A984672C-B21D-41F9-8DB5-753C79B6EB88}" destId="{A185A0ED-68C9-40AA-A084-998FD107C194}" srcOrd="6" destOrd="0" presId="urn:microsoft.com/office/officeart/2005/8/layout/balance1"/>
    <dgm:cxn modelId="{874FAD34-F350-4A9F-B535-206018315F1E}" type="presParOf" srcId="{A984672C-B21D-41F9-8DB5-753C79B6EB88}" destId="{3D973C7A-D77B-4122-AC5F-705106EB22DE}" srcOrd="7" destOrd="0" presId="urn:microsoft.com/office/officeart/2005/8/layout/balance1"/>
    <dgm:cxn modelId="{123E4A40-8719-4BD2-8624-810461E4F330}" type="presParOf" srcId="{A984672C-B21D-41F9-8DB5-753C79B6EB88}" destId="{9D158F56-CB88-4E3F-84B6-44F66435F72F}" srcOrd="8"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F69A2C-31EE-4582-95C2-B6F8BF686B56}" type="doc">
      <dgm:prSet loTypeId="urn:microsoft.com/office/officeart/2005/8/layout/chart3" loCatId="relationship" qsTypeId="urn:microsoft.com/office/officeart/2005/8/quickstyle/simple1" qsCatId="simple" csTypeId="urn:microsoft.com/office/officeart/2005/8/colors/accent3_5" csCatId="accent3" phldr="1"/>
      <dgm:spPr/>
      <dgm:t>
        <a:bodyPr/>
        <a:lstStyle/>
        <a:p>
          <a:endParaRPr lang="en-US"/>
        </a:p>
      </dgm:t>
    </dgm:pt>
    <dgm:pt modelId="{A8C86D9B-B73C-45E1-ABDB-0E4606F472A0}">
      <dgm:prSet phldrT="[Text]" custT="1"/>
      <dgm:spPr/>
      <dgm:t>
        <a:bodyPr/>
        <a:lstStyle/>
        <a:p>
          <a:r>
            <a:rPr lang="en-US" sz="1400" dirty="0"/>
            <a:t>UDS (2017)</a:t>
          </a:r>
        </a:p>
      </dgm:t>
    </dgm:pt>
    <dgm:pt modelId="{9174A482-218B-4453-A8DC-2C7426286483}" type="parTrans" cxnId="{20328596-9F45-40DA-A376-9751EC8178FF}">
      <dgm:prSet/>
      <dgm:spPr/>
      <dgm:t>
        <a:bodyPr/>
        <a:lstStyle/>
        <a:p>
          <a:endParaRPr lang="en-US"/>
        </a:p>
      </dgm:t>
    </dgm:pt>
    <dgm:pt modelId="{0BF4C866-1ED6-4E76-8579-018EB8C62BAF}" type="sibTrans" cxnId="{20328596-9F45-40DA-A376-9751EC8178FF}">
      <dgm:prSet/>
      <dgm:spPr/>
      <dgm:t>
        <a:bodyPr/>
        <a:lstStyle/>
        <a:p>
          <a:endParaRPr lang="en-US"/>
        </a:p>
      </dgm:t>
    </dgm:pt>
    <dgm:pt modelId="{AF33279D-4192-4594-AFC3-2FC55C329238}">
      <dgm:prSet phldrT="[Text]" custT="1"/>
      <dgm:spPr/>
      <dgm:t>
        <a:bodyPr/>
        <a:lstStyle/>
        <a:p>
          <a:r>
            <a:rPr lang="en-US" sz="1400" dirty="0"/>
            <a:t>SDMS-PCO Validated Data</a:t>
          </a:r>
        </a:p>
      </dgm:t>
    </dgm:pt>
    <dgm:pt modelId="{C3BCFACC-4A80-42D4-8683-8A36E6D67096}" type="parTrans" cxnId="{1EF52558-365F-430B-821C-123EE0DDC7DA}">
      <dgm:prSet/>
      <dgm:spPr/>
      <dgm:t>
        <a:bodyPr/>
        <a:lstStyle/>
        <a:p>
          <a:endParaRPr lang="en-US"/>
        </a:p>
      </dgm:t>
    </dgm:pt>
    <dgm:pt modelId="{EB2738F3-59B2-48C7-B0BD-942AEF897E83}" type="sibTrans" cxnId="{1EF52558-365F-430B-821C-123EE0DDC7DA}">
      <dgm:prSet/>
      <dgm:spPr/>
      <dgm:t>
        <a:bodyPr/>
        <a:lstStyle/>
        <a:p>
          <a:endParaRPr lang="en-US"/>
        </a:p>
      </dgm:t>
    </dgm:pt>
    <dgm:pt modelId="{95B56246-1E69-47D9-A0C0-4B096BF4F60A}">
      <dgm:prSet phldrT="[Text]" custT="1"/>
      <dgm:spPr/>
      <dgm:t>
        <a:bodyPr/>
        <a:lstStyle/>
        <a:p>
          <a:r>
            <a:rPr lang="en-US" sz="1400" dirty="0"/>
            <a:t>SDMS-ESRI (2016)</a:t>
          </a:r>
        </a:p>
      </dgm:t>
    </dgm:pt>
    <dgm:pt modelId="{65E9F7D1-C53E-49D9-8A6D-6E7BEE2EAE4F}" type="parTrans" cxnId="{D69414C4-2AB6-46A1-899D-30051A026FC2}">
      <dgm:prSet/>
      <dgm:spPr/>
      <dgm:t>
        <a:bodyPr/>
        <a:lstStyle/>
        <a:p>
          <a:endParaRPr lang="en-US"/>
        </a:p>
      </dgm:t>
    </dgm:pt>
    <dgm:pt modelId="{A74EF911-7539-4B87-B7D5-CBDB3E53610D}" type="sibTrans" cxnId="{D69414C4-2AB6-46A1-899D-30051A026FC2}">
      <dgm:prSet/>
      <dgm:spPr/>
      <dgm:t>
        <a:bodyPr/>
        <a:lstStyle/>
        <a:p>
          <a:endParaRPr lang="en-US"/>
        </a:p>
      </dgm:t>
    </dgm:pt>
    <dgm:pt modelId="{46DE2B21-2D89-4A11-90D8-A3BDDA3AC791}">
      <dgm:prSet phldrT="[Text]" custT="1"/>
      <dgm:spPr/>
      <dgm:t>
        <a:bodyPr/>
        <a:lstStyle/>
        <a:p>
          <a:r>
            <a:rPr lang="en-US" sz="1400" dirty="0"/>
            <a:t>CDC (2016)</a:t>
          </a:r>
        </a:p>
      </dgm:t>
    </dgm:pt>
    <dgm:pt modelId="{3C717813-9FCE-42A5-AFFE-C5448686F44F}" type="parTrans" cxnId="{3B66079E-BB19-4030-9389-7E5C54549A6E}">
      <dgm:prSet/>
      <dgm:spPr/>
      <dgm:t>
        <a:bodyPr/>
        <a:lstStyle/>
        <a:p>
          <a:endParaRPr lang="en-US"/>
        </a:p>
      </dgm:t>
    </dgm:pt>
    <dgm:pt modelId="{A0A740CD-8155-4251-AAF3-7301B5BD9DDD}" type="sibTrans" cxnId="{3B66079E-BB19-4030-9389-7E5C54549A6E}">
      <dgm:prSet/>
      <dgm:spPr/>
      <dgm:t>
        <a:bodyPr/>
        <a:lstStyle/>
        <a:p>
          <a:endParaRPr lang="en-US"/>
        </a:p>
      </dgm:t>
    </dgm:pt>
    <dgm:pt modelId="{9DA6F9B6-A49A-4AD3-9F8A-0F09CA1FA71F}">
      <dgm:prSet phldrT="[Text]" custT="1"/>
      <dgm:spPr/>
      <dgm:t>
        <a:bodyPr/>
        <a:lstStyle/>
        <a:p>
          <a:r>
            <a:rPr lang="en-US" sz="1400" dirty="0"/>
            <a:t>Census (2016)</a:t>
          </a:r>
        </a:p>
      </dgm:t>
    </dgm:pt>
    <dgm:pt modelId="{EB76CFE6-D14C-4B74-B805-81C32CA37F03}" type="parTrans" cxnId="{290D39D8-208E-485D-A25D-8B6E54E7069C}">
      <dgm:prSet/>
      <dgm:spPr/>
      <dgm:t>
        <a:bodyPr/>
        <a:lstStyle/>
        <a:p>
          <a:endParaRPr lang="en-US"/>
        </a:p>
      </dgm:t>
    </dgm:pt>
    <dgm:pt modelId="{5E628CC3-0B42-44A0-BBA7-1E49D0666107}" type="sibTrans" cxnId="{290D39D8-208E-485D-A25D-8B6E54E7069C}">
      <dgm:prSet/>
      <dgm:spPr/>
      <dgm:t>
        <a:bodyPr/>
        <a:lstStyle/>
        <a:p>
          <a:endParaRPr lang="en-US"/>
        </a:p>
      </dgm:t>
    </dgm:pt>
    <dgm:pt modelId="{F4DC5AE4-A323-4BAF-826A-3405CC1F6801}" type="pres">
      <dgm:prSet presAssocID="{79F69A2C-31EE-4582-95C2-B6F8BF686B56}" presName="compositeShape" presStyleCnt="0">
        <dgm:presLayoutVars>
          <dgm:chMax val="7"/>
          <dgm:dir/>
          <dgm:resizeHandles val="exact"/>
        </dgm:presLayoutVars>
      </dgm:prSet>
      <dgm:spPr/>
      <dgm:t>
        <a:bodyPr/>
        <a:lstStyle/>
        <a:p>
          <a:endParaRPr lang="en-US"/>
        </a:p>
      </dgm:t>
    </dgm:pt>
    <dgm:pt modelId="{A7F164BE-11B1-40FE-ADB2-B06FC5B498F4}" type="pres">
      <dgm:prSet presAssocID="{79F69A2C-31EE-4582-95C2-B6F8BF686B56}" presName="wedge1" presStyleLbl="node1" presStyleIdx="0" presStyleCnt="5" custLinFactNeighborX="10792" custLinFactNeighborY="3596"/>
      <dgm:spPr/>
      <dgm:t>
        <a:bodyPr/>
        <a:lstStyle/>
        <a:p>
          <a:endParaRPr lang="en-US"/>
        </a:p>
      </dgm:t>
    </dgm:pt>
    <dgm:pt modelId="{DC0E8399-5DEA-42C7-9093-C52D754F23A8}" type="pres">
      <dgm:prSet presAssocID="{79F69A2C-31EE-4582-95C2-B6F8BF686B56}" presName="wedge1Tx" presStyleLbl="node1" presStyleIdx="0" presStyleCnt="5">
        <dgm:presLayoutVars>
          <dgm:chMax val="0"/>
          <dgm:chPref val="0"/>
          <dgm:bulletEnabled val="1"/>
        </dgm:presLayoutVars>
      </dgm:prSet>
      <dgm:spPr/>
      <dgm:t>
        <a:bodyPr/>
        <a:lstStyle/>
        <a:p>
          <a:endParaRPr lang="en-US"/>
        </a:p>
      </dgm:t>
    </dgm:pt>
    <dgm:pt modelId="{558363CD-4E06-45EA-B826-6C1EDE2B37F7}" type="pres">
      <dgm:prSet presAssocID="{79F69A2C-31EE-4582-95C2-B6F8BF686B56}" presName="wedge2" presStyleLbl="node1" presStyleIdx="1" presStyleCnt="5" custLinFactNeighborX="10055" custLinFactNeighborY="2944"/>
      <dgm:spPr/>
      <dgm:t>
        <a:bodyPr/>
        <a:lstStyle/>
        <a:p>
          <a:endParaRPr lang="en-US"/>
        </a:p>
      </dgm:t>
    </dgm:pt>
    <dgm:pt modelId="{FF492961-A8D3-4F46-9A90-E1749A047AAD}" type="pres">
      <dgm:prSet presAssocID="{79F69A2C-31EE-4582-95C2-B6F8BF686B56}" presName="wedge2Tx" presStyleLbl="node1" presStyleIdx="1" presStyleCnt="5">
        <dgm:presLayoutVars>
          <dgm:chMax val="0"/>
          <dgm:chPref val="0"/>
          <dgm:bulletEnabled val="1"/>
        </dgm:presLayoutVars>
      </dgm:prSet>
      <dgm:spPr/>
      <dgm:t>
        <a:bodyPr/>
        <a:lstStyle/>
        <a:p>
          <a:endParaRPr lang="en-US"/>
        </a:p>
      </dgm:t>
    </dgm:pt>
    <dgm:pt modelId="{C070F23F-9E69-4C49-BF50-BEAABE03E888}" type="pres">
      <dgm:prSet presAssocID="{79F69A2C-31EE-4582-95C2-B6F8BF686B56}" presName="wedge3" presStyleLbl="node1" presStyleIdx="2" presStyleCnt="5" custLinFactNeighborX="10491" custLinFactNeighborY="2085"/>
      <dgm:spPr/>
      <dgm:t>
        <a:bodyPr/>
        <a:lstStyle/>
        <a:p>
          <a:endParaRPr lang="en-US"/>
        </a:p>
      </dgm:t>
    </dgm:pt>
    <dgm:pt modelId="{D4CAD6EC-6A9F-46C1-BCC2-C024F6C228A7}" type="pres">
      <dgm:prSet presAssocID="{79F69A2C-31EE-4582-95C2-B6F8BF686B56}" presName="wedge3Tx" presStyleLbl="node1" presStyleIdx="2" presStyleCnt="5">
        <dgm:presLayoutVars>
          <dgm:chMax val="0"/>
          <dgm:chPref val="0"/>
          <dgm:bulletEnabled val="1"/>
        </dgm:presLayoutVars>
      </dgm:prSet>
      <dgm:spPr/>
      <dgm:t>
        <a:bodyPr/>
        <a:lstStyle/>
        <a:p>
          <a:endParaRPr lang="en-US"/>
        </a:p>
      </dgm:t>
    </dgm:pt>
    <dgm:pt modelId="{ED0CAD04-CEF9-4142-9542-3A956D6BCA48}" type="pres">
      <dgm:prSet presAssocID="{79F69A2C-31EE-4582-95C2-B6F8BF686B56}" presName="wedge4" presStyleLbl="node1" presStyleIdx="3" presStyleCnt="5" custLinFactNeighborX="10792" custLinFactNeighborY="2085"/>
      <dgm:spPr/>
      <dgm:t>
        <a:bodyPr/>
        <a:lstStyle/>
        <a:p>
          <a:endParaRPr lang="en-US"/>
        </a:p>
      </dgm:t>
    </dgm:pt>
    <dgm:pt modelId="{321E4D10-3BB2-4AC3-AE66-723E63E9FA08}" type="pres">
      <dgm:prSet presAssocID="{79F69A2C-31EE-4582-95C2-B6F8BF686B56}" presName="wedge4Tx" presStyleLbl="node1" presStyleIdx="3" presStyleCnt="5">
        <dgm:presLayoutVars>
          <dgm:chMax val="0"/>
          <dgm:chPref val="0"/>
          <dgm:bulletEnabled val="1"/>
        </dgm:presLayoutVars>
      </dgm:prSet>
      <dgm:spPr/>
      <dgm:t>
        <a:bodyPr/>
        <a:lstStyle/>
        <a:p>
          <a:endParaRPr lang="en-US"/>
        </a:p>
      </dgm:t>
    </dgm:pt>
    <dgm:pt modelId="{D6DE8E21-4494-4F9C-9977-9218BD657FD1}" type="pres">
      <dgm:prSet presAssocID="{79F69A2C-31EE-4582-95C2-B6F8BF686B56}" presName="wedge5" presStyleLbl="node1" presStyleIdx="4" presStyleCnt="5" custLinFactNeighborX="10792" custLinFactNeighborY="2085"/>
      <dgm:spPr/>
      <dgm:t>
        <a:bodyPr/>
        <a:lstStyle/>
        <a:p>
          <a:endParaRPr lang="en-US"/>
        </a:p>
      </dgm:t>
    </dgm:pt>
    <dgm:pt modelId="{21B3E724-FDC1-4E89-A1CD-39FEC86EF9F4}" type="pres">
      <dgm:prSet presAssocID="{79F69A2C-31EE-4582-95C2-B6F8BF686B56}" presName="wedge5Tx" presStyleLbl="node1" presStyleIdx="4" presStyleCnt="5">
        <dgm:presLayoutVars>
          <dgm:chMax val="0"/>
          <dgm:chPref val="0"/>
          <dgm:bulletEnabled val="1"/>
        </dgm:presLayoutVars>
      </dgm:prSet>
      <dgm:spPr/>
      <dgm:t>
        <a:bodyPr/>
        <a:lstStyle/>
        <a:p>
          <a:endParaRPr lang="en-US"/>
        </a:p>
      </dgm:t>
    </dgm:pt>
  </dgm:ptLst>
  <dgm:cxnLst>
    <dgm:cxn modelId="{2906050C-7D99-4E54-A3D2-9AF8DB6EEE71}" type="presOf" srcId="{9DA6F9B6-A49A-4AD3-9F8A-0F09CA1FA71F}" destId="{558363CD-4E06-45EA-B826-6C1EDE2B37F7}" srcOrd="0" destOrd="0" presId="urn:microsoft.com/office/officeart/2005/8/layout/chart3"/>
    <dgm:cxn modelId="{81E6F330-EC03-4844-BD96-98CA56B9D413}" type="presOf" srcId="{9DA6F9B6-A49A-4AD3-9F8A-0F09CA1FA71F}" destId="{FF492961-A8D3-4F46-9A90-E1749A047AAD}" srcOrd="1" destOrd="0" presId="urn:microsoft.com/office/officeart/2005/8/layout/chart3"/>
    <dgm:cxn modelId="{A7E3EBFB-D8DF-46D1-A572-F4365F1F08B5}" type="presOf" srcId="{AF33279D-4192-4594-AFC3-2FC55C329238}" destId="{C070F23F-9E69-4C49-BF50-BEAABE03E888}" srcOrd="0" destOrd="0" presId="urn:microsoft.com/office/officeart/2005/8/layout/chart3"/>
    <dgm:cxn modelId="{3208B3A0-CCD9-45BC-B45D-7750F60E9B6B}" type="presOf" srcId="{46DE2B21-2D89-4A11-90D8-A3BDDA3AC791}" destId="{21B3E724-FDC1-4E89-A1CD-39FEC86EF9F4}" srcOrd="1" destOrd="0" presId="urn:microsoft.com/office/officeart/2005/8/layout/chart3"/>
    <dgm:cxn modelId="{0B01E699-C49E-44C8-B2C4-C4E947AFAE0A}" type="presOf" srcId="{A8C86D9B-B73C-45E1-ABDB-0E4606F472A0}" destId="{DC0E8399-5DEA-42C7-9093-C52D754F23A8}" srcOrd="1" destOrd="0" presId="urn:microsoft.com/office/officeart/2005/8/layout/chart3"/>
    <dgm:cxn modelId="{454FB83D-2B5E-43A0-A168-55599E62A587}" type="presOf" srcId="{95B56246-1E69-47D9-A0C0-4B096BF4F60A}" destId="{321E4D10-3BB2-4AC3-AE66-723E63E9FA08}" srcOrd="1" destOrd="0" presId="urn:microsoft.com/office/officeart/2005/8/layout/chart3"/>
    <dgm:cxn modelId="{290D39D8-208E-485D-A25D-8B6E54E7069C}" srcId="{79F69A2C-31EE-4582-95C2-B6F8BF686B56}" destId="{9DA6F9B6-A49A-4AD3-9F8A-0F09CA1FA71F}" srcOrd="1" destOrd="0" parTransId="{EB76CFE6-D14C-4B74-B805-81C32CA37F03}" sibTransId="{5E628CC3-0B42-44A0-BBA7-1E49D0666107}"/>
    <dgm:cxn modelId="{CBA44823-4E9B-4AAD-A35A-7E68105DCADC}" type="presOf" srcId="{79F69A2C-31EE-4582-95C2-B6F8BF686B56}" destId="{F4DC5AE4-A323-4BAF-826A-3405CC1F6801}" srcOrd="0" destOrd="0" presId="urn:microsoft.com/office/officeart/2005/8/layout/chart3"/>
    <dgm:cxn modelId="{4743D814-B25D-4076-B0ED-E09B6F4C922D}" type="presOf" srcId="{95B56246-1E69-47D9-A0C0-4B096BF4F60A}" destId="{ED0CAD04-CEF9-4142-9542-3A956D6BCA48}" srcOrd="0" destOrd="0" presId="urn:microsoft.com/office/officeart/2005/8/layout/chart3"/>
    <dgm:cxn modelId="{20328596-9F45-40DA-A376-9751EC8178FF}" srcId="{79F69A2C-31EE-4582-95C2-B6F8BF686B56}" destId="{A8C86D9B-B73C-45E1-ABDB-0E4606F472A0}" srcOrd="0" destOrd="0" parTransId="{9174A482-218B-4453-A8DC-2C7426286483}" sibTransId="{0BF4C866-1ED6-4E76-8579-018EB8C62BAF}"/>
    <dgm:cxn modelId="{5EF6FDED-0A79-4762-A67E-4C37F5A2DE16}" type="presOf" srcId="{46DE2B21-2D89-4A11-90D8-A3BDDA3AC791}" destId="{D6DE8E21-4494-4F9C-9977-9218BD657FD1}" srcOrd="0" destOrd="0" presId="urn:microsoft.com/office/officeart/2005/8/layout/chart3"/>
    <dgm:cxn modelId="{08F777BE-4DCC-4583-ABB6-3EFD5E0ADD8B}" type="presOf" srcId="{A8C86D9B-B73C-45E1-ABDB-0E4606F472A0}" destId="{A7F164BE-11B1-40FE-ADB2-B06FC5B498F4}" srcOrd="0" destOrd="0" presId="urn:microsoft.com/office/officeart/2005/8/layout/chart3"/>
    <dgm:cxn modelId="{D69414C4-2AB6-46A1-899D-30051A026FC2}" srcId="{79F69A2C-31EE-4582-95C2-B6F8BF686B56}" destId="{95B56246-1E69-47D9-A0C0-4B096BF4F60A}" srcOrd="3" destOrd="0" parTransId="{65E9F7D1-C53E-49D9-8A6D-6E7BEE2EAE4F}" sibTransId="{A74EF911-7539-4B87-B7D5-CBDB3E53610D}"/>
    <dgm:cxn modelId="{1EF52558-365F-430B-821C-123EE0DDC7DA}" srcId="{79F69A2C-31EE-4582-95C2-B6F8BF686B56}" destId="{AF33279D-4192-4594-AFC3-2FC55C329238}" srcOrd="2" destOrd="0" parTransId="{C3BCFACC-4A80-42D4-8683-8A36E6D67096}" sibTransId="{EB2738F3-59B2-48C7-B0BD-942AEF897E83}"/>
    <dgm:cxn modelId="{3B66079E-BB19-4030-9389-7E5C54549A6E}" srcId="{79F69A2C-31EE-4582-95C2-B6F8BF686B56}" destId="{46DE2B21-2D89-4A11-90D8-A3BDDA3AC791}" srcOrd="4" destOrd="0" parTransId="{3C717813-9FCE-42A5-AFFE-C5448686F44F}" sibTransId="{A0A740CD-8155-4251-AAF3-7301B5BD9DDD}"/>
    <dgm:cxn modelId="{6819449C-8680-4D2D-AD72-1BE2B1489624}" type="presOf" srcId="{AF33279D-4192-4594-AFC3-2FC55C329238}" destId="{D4CAD6EC-6A9F-46C1-BCC2-C024F6C228A7}" srcOrd="1" destOrd="0" presId="urn:microsoft.com/office/officeart/2005/8/layout/chart3"/>
    <dgm:cxn modelId="{2483DE31-BCBC-4C8F-A5C7-03B29BAE28D6}" type="presParOf" srcId="{F4DC5AE4-A323-4BAF-826A-3405CC1F6801}" destId="{A7F164BE-11B1-40FE-ADB2-B06FC5B498F4}" srcOrd="0" destOrd="0" presId="urn:microsoft.com/office/officeart/2005/8/layout/chart3"/>
    <dgm:cxn modelId="{3D9BD74E-4827-4FF3-ACD1-85BF9BFDD7CC}" type="presParOf" srcId="{F4DC5AE4-A323-4BAF-826A-3405CC1F6801}" destId="{DC0E8399-5DEA-42C7-9093-C52D754F23A8}" srcOrd="1" destOrd="0" presId="urn:microsoft.com/office/officeart/2005/8/layout/chart3"/>
    <dgm:cxn modelId="{B056DF25-E5F5-4FEC-949F-06E4796322D4}" type="presParOf" srcId="{F4DC5AE4-A323-4BAF-826A-3405CC1F6801}" destId="{558363CD-4E06-45EA-B826-6C1EDE2B37F7}" srcOrd="2" destOrd="0" presId="urn:microsoft.com/office/officeart/2005/8/layout/chart3"/>
    <dgm:cxn modelId="{0C0321F9-F6EF-47AC-B75B-5421B6B8BC79}" type="presParOf" srcId="{F4DC5AE4-A323-4BAF-826A-3405CC1F6801}" destId="{FF492961-A8D3-4F46-9A90-E1749A047AAD}" srcOrd="3" destOrd="0" presId="urn:microsoft.com/office/officeart/2005/8/layout/chart3"/>
    <dgm:cxn modelId="{131B514A-713F-44F6-947B-E8C02601821E}" type="presParOf" srcId="{F4DC5AE4-A323-4BAF-826A-3405CC1F6801}" destId="{C070F23F-9E69-4C49-BF50-BEAABE03E888}" srcOrd="4" destOrd="0" presId="urn:microsoft.com/office/officeart/2005/8/layout/chart3"/>
    <dgm:cxn modelId="{D1A05BC6-E6D5-4F30-85AC-67411E9AD182}" type="presParOf" srcId="{F4DC5AE4-A323-4BAF-826A-3405CC1F6801}" destId="{D4CAD6EC-6A9F-46C1-BCC2-C024F6C228A7}" srcOrd="5" destOrd="0" presId="urn:microsoft.com/office/officeart/2005/8/layout/chart3"/>
    <dgm:cxn modelId="{006EB831-6159-46C0-B7FA-578B54B563BE}" type="presParOf" srcId="{F4DC5AE4-A323-4BAF-826A-3405CC1F6801}" destId="{ED0CAD04-CEF9-4142-9542-3A956D6BCA48}" srcOrd="6" destOrd="0" presId="urn:microsoft.com/office/officeart/2005/8/layout/chart3"/>
    <dgm:cxn modelId="{908247A1-F3A2-4BA6-B34F-4FE4E76088CB}" type="presParOf" srcId="{F4DC5AE4-A323-4BAF-826A-3405CC1F6801}" destId="{321E4D10-3BB2-4AC3-AE66-723E63E9FA08}" srcOrd="7" destOrd="0" presId="urn:microsoft.com/office/officeart/2005/8/layout/chart3"/>
    <dgm:cxn modelId="{981BD696-089E-4C35-9334-EA8006ED7F25}" type="presParOf" srcId="{F4DC5AE4-A323-4BAF-826A-3405CC1F6801}" destId="{D6DE8E21-4494-4F9C-9977-9218BD657FD1}" srcOrd="8" destOrd="0" presId="urn:microsoft.com/office/officeart/2005/8/layout/chart3"/>
    <dgm:cxn modelId="{6704C49F-33E5-4647-A189-3899390B30F6}" type="presParOf" srcId="{F4DC5AE4-A323-4BAF-826A-3405CC1F6801}" destId="{21B3E724-FDC1-4E89-A1CD-39FEC86EF9F4}" srcOrd="9"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9F69A2C-31EE-4582-95C2-B6F8BF686B56}" type="doc">
      <dgm:prSet loTypeId="urn:microsoft.com/office/officeart/2005/8/layout/chart3" loCatId="relationship" qsTypeId="urn:microsoft.com/office/officeart/2005/8/quickstyle/simple1" qsCatId="simple" csTypeId="urn:microsoft.com/office/officeart/2005/8/colors/accent3_5" csCatId="accent3" phldr="1"/>
      <dgm:spPr/>
      <dgm:t>
        <a:bodyPr/>
        <a:lstStyle/>
        <a:p>
          <a:endParaRPr lang="en-US"/>
        </a:p>
      </dgm:t>
    </dgm:pt>
    <dgm:pt modelId="{A8C86D9B-B73C-45E1-ABDB-0E4606F472A0}">
      <dgm:prSet phldrT="[Text]" custT="1"/>
      <dgm:spPr>
        <a:solidFill>
          <a:srgbClr val="ECA421"/>
        </a:solidFill>
      </dgm:spPr>
      <dgm:t>
        <a:bodyPr/>
        <a:lstStyle/>
        <a:p>
          <a:r>
            <a:rPr lang="en-US" sz="1400" dirty="0">
              <a:solidFill>
                <a:schemeClr val="accent3"/>
              </a:solidFill>
            </a:rPr>
            <a:t>Census (2016</a:t>
          </a:r>
          <a:r>
            <a:rPr lang="en-US" sz="1400" dirty="0"/>
            <a:t>)</a:t>
          </a:r>
        </a:p>
      </dgm:t>
    </dgm:pt>
    <dgm:pt modelId="{9174A482-218B-4453-A8DC-2C7426286483}" type="parTrans" cxnId="{20328596-9F45-40DA-A376-9751EC8178FF}">
      <dgm:prSet/>
      <dgm:spPr/>
      <dgm:t>
        <a:bodyPr/>
        <a:lstStyle/>
        <a:p>
          <a:endParaRPr lang="en-US"/>
        </a:p>
      </dgm:t>
    </dgm:pt>
    <dgm:pt modelId="{0BF4C866-1ED6-4E76-8579-018EB8C62BAF}" type="sibTrans" cxnId="{20328596-9F45-40DA-A376-9751EC8178FF}">
      <dgm:prSet/>
      <dgm:spPr/>
      <dgm:t>
        <a:bodyPr/>
        <a:lstStyle/>
        <a:p>
          <a:endParaRPr lang="en-US"/>
        </a:p>
      </dgm:t>
    </dgm:pt>
    <dgm:pt modelId="{AF33279D-4192-4594-AFC3-2FC55C329238}">
      <dgm:prSet phldrT="[Text]" custT="1"/>
      <dgm:spPr>
        <a:solidFill>
          <a:srgbClr val="ECA421">
            <a:alpha val="75000"/>
          </a:srgbClr>
        </a:solidFill>
      </dgm:spPr>
      <dgm:t>
        <a:bodyPr/>
        <a:lstStyle/>
        <a:p>
          <a:r>
            <a:rPr lang="en-US" sz="1400" dirty="0">
              <a:solidFill>
                <a:schemeClr val="accent3"/>
              </a:solidFill>
            </a:rPr>
            <a:t>SDMS-PCO Validated Data </a:t>
          </a:r>
        </a:p>
      </dgm:t>
    </dgm:pt>
    <dgm:pt modelId="{C3BCFACC-4A80-42D4-8683-8A36E6D67096}" type="parTrans" cxnId="{1EF52558-365F-430B-821C-123EE0DDC7DA}">
      <dgm:prSet/>
      <dgm:spPr/>
      <dgm:t>
        <a:bodyPr/>
        <a:lstStyle/>
        <a:p>
          <a:endParaRPr lang="en-US"/>
        </a:p>
      </dgm:t>
    </dgm:pt>
    <dgm:pt modelId="{EB2738F3-59B2-48C7-B0BD-942AEF897E83}" type="sibTrans" cxnId="{1EF52558-365F-430B-821C-123EE0DDC7DA}">
      <dgm:prSet/>
      <dgm:spPr/>
      <dgm:t>
        <a:bodyPr/>
        <a:lstStyle/>
        <a:p>
          <a:endParaRPr lang="en-US"/>
        </a:p>
      </dgm:t>
    </dgm:pt>
    <dgm:pt modelId="{95B56246-1E69-47D9-A0C0-4B096BF4F60A}">
      <dgm:prSet phldrT="[Text]" custT="1"/>
      <dgm:spPr>
        <a:solidFill>
          <a:srgbClr val="ECA421">
            <a:alpha val="50000"/>
          </a:srgbClr>
        </a:solidFill>
      </dgm:spPr>
      <dgm:t>
        <a:bodyPr/>
        <a:lstStyle/>
        <a:p>
          <a:r>
            <a:rPr lang="en-US" sz="1400" dirty="0">
              <a:solidFill>
                <a:schemeClr val="accent3"/>
              </a:solidFill>
            </a:rPr>
            <a:t>SDMS-ESRI (2016)</a:t>
          </a:r>
        </a:p>
      </dgm:t>
    </dgm:pt>
    <dgm:pt modelId="{65E9F7D1-C53E-49D9-8A6D-6E7BEE2EAE4F}" type="parTrans" cxnId="{D69414C4-2AB6-46A1-899D-30051A026FC2}">
      <dgm:prSet/>
      <dgm:spPr/>
      <dgm:t>
        <a:bodyPr/>
        <a:lstStyle/>
        <a:p>
          <a:endParaRPr lang="en-US"/>
        </a:p>
      </dgm:t>
    </dgm:pt>
    <dgm:pt modelId="{A74EF911-7539-4B87-B7D5-CBDB3E53610D}" type="sibTrans" cxnId="{D69414C4-2AB6-46A1-899D-30051A026FC2}">
      <dgm:prSet/>
      <dgm:spPr/>
      <dgm:t>
        <a:bodyPr/>
        <a:lstStyle/>
        <a:p>
          <a:endParaRPr lang="en-US"/>
        </a:p>
      </dgm:t>
    </dgm:pt>
    <dgm:pt modelId="{46DE2B21-2D89-4A11-90D8-A3BDDA3AC791}">
      <dgm:prSet phldrT="[Text]" custT="1"/>
      <dgm:spPr>
        <a:solidFill>
          <a:srgbClr val="ECA421">
            <a:alpha val="25000"/>
          </a:srgbClr>
        </a:solidFill>
      </dgm:spPr>
      <dgm:t>
        <a:bodyPr/>
        <a:lstStyle/>
        <a:p>
          <a:r>
            <a:rPr lang="en-US" sz="1400" dirty="0">
              <a:solidFill>
                <a:schemeClr val="accent3"/>
              </a:solidFill>
            </a:rPr>
            <a:t>CDC (2016)</a:t>
          </a:r>
        </a:p>
      </dgm:t>
    </dgm:pt>
    <dgm:pt modelId="{3C717813-9FCE-42A5-AFFE-C5448686F44F}" type="parTrans" cxnId="{3B66079E-BB19-4030-9389-7E5C54549A6E}">
      <dgm:prSet/>
      <dgm:spPr/>
      <dgm:t>
        <a:bodyPr/>
        <a:lstStyle/>
        <a:p>
          <a:endParaRPr lang="en-US"/>
        </a:p>
      </dgm:t>
    </dgm:pt>
    <dgm:pt modelId="{A0A740CD-8155-4251-AAF3-7301B5BD9DDD}" type="sibTrans" cxnId="{3B66079E-BB19-4030-9389-7E5C54549A6E}">
      <dgm:prSet/>
      <dgm:spPr/>
      <dgm:t>
        <a:bodyPr/>
        <a:lstStyle/>
        <a:p>
          <a:endParaRPr lang="en-US"/>
        </a:p>
      </dgm:t>
    </dgm:pt>
    <dgm:pt modelId="{F4DC5AE4-A323-4BAF-826A-3405CC1F6801}" type="pres">
      <dgm:prSet presAssocID="{79F69A2C-31EE-4582-95C2-B6F8BF686B56}" presName="compositeShape" presStyleCnt="0">
        <dgm:presLayoutVars>
          <dgm:chMax val="7"/>
          <dgm:dir/>
          <dgm:resizeHandles val="exact"/>
        </dgm:presLayoutVars>
      </dgm:prSet>
      <dgm:spPr/>
      <dgm:t>
        <a:bodyPr/>
        <a:lstStyle/>
        <a:p>
          <a:endParaRPr lang="en-US"/>
        </a:p>
      </dgm:t>
    </dgm:pt>
    <dgm:pt modelId="{A7F164BE-11B1-40FE-ADB2-B06FC5B498F4}" type="pres">
      <dgm:prSet presAssocID="{79F69A2C-31EE-4582-95C2-B6F8BF686B56}" presName="wedge1" presStyleLbl="node1" presStyleIdx="0" presStyleCnt="4" custLinFactNeighborX="11" custLinFactNeighborY="2084"/>
      <dgm:spPr/>
      <dgm:t>
        <a:bodyPr/>
        <a:lstStyle/>
        <a:p>
          <a:endParaRPr lang="en-US"/>
        </a:p>
      </dgm:t>
    </dgm:pt>
    <dgm:pt modelId="{DC0E8399-5DEA-42C7-9093-C52D754F23A8}" type="pres">
      <dgm:prSet presAssocID="{79F69A2C-31EE-4582-95C2-B6F8BF686B56}" presName="wedge1Tx" presStyleLbl="node1" presStyleIdx="0" presStyleCnt="4">
        <dgm:presLayoutVars>
          <dgm:chMax val="0"/>
          <dgm:chPref val="0"/>
          <dgm:bulletEnabled val="1"/>
        </dgm:presLayoutVars>
      </dgm:prSet>
      <dgm:spPr/>
      <dgm:t>
        <a:bodyPr/>
        <a:lstStyle/>
        <a:p>
          <a:endParaRPr lang="en-US"/>
        </a:p>
      </dgm:t>
    </dgm:pt>
    <dgm:pt modelId="{558363CD-4E06-45EA-B826-6C1EDE2B37F7}" type="pres">
      <dgm:prSet presAssocID="{79F69A2C-31EE-4582-95C2-B6F8BF686B56}" presName="wedge2" presStyleLbl="node1" presStyleIdx="1" presStyleCnt="4" custLinFactNeighborY="1162"/>
      <dgm:spPr/>
      <dgm:t>
        <a:bodyPr/>
        <a:lstStyle/>
        <a:p>
          <a:endParaRPr lang="en-US"/>
        </a:p>
      </dgm:t>
    </dgm:pt>
    <dgm:pt modelId="{FF492961-A8D3-4F46-9A90-E1749A047AAD}" type="pres">
      <dgm:prSet presAssocID="{79F69A2C-31EE-4582-95C2-B6F8BF686B56}" presName="wedge2Tx" presStyleLbl="node1" presStyleIdx="1" presStyleCnt="4">
        <dgm:presLayoutVars>
          <dgm:chMax val="0"/>
          <dgm:chPref val="0"/>
          <dgm:bulletEnabled val="1"/>
        </dgm:presLayoutVars>
      </dgm:prSet>
      <dgm:spPr/>
      <dgm:t>
        <a:bodyPr/>
        <a:lstStyle/>
        <a:p>
          <a:endParaRPr lang="en-US"/>
        </a:p>
      </dgm:t>
    </dgm:pt>
    <dgm:pt modelId="{C070F23F-9E69-4C49-BF50-BEAABE03E888}" type="pres">
      <dgm:prSet presAssocID="{79F69A2C-31EE-4582-95C2-B6F8BF686B56}" presName="wedge3" presStyleLbl="node1" presStyleIdx="2" presStyleCnt="4" custLinFactNeighborY="1162"/>
      <dgm:spPr/>
      <dgm:t>
        <a:bodyPr/>
        <a:lstStyle/>
        <a:p>
          <a:endParaRPr lang="en-US"/>
        </a:p>
      </dgm:t>
    </dgm:pt>
    <dgm:pt modelId="{D4CAD6EC-6A9F-46C1-BCC2-C024F6C228A7}" type="pres">
      <dgm:prSet presAssocID="{79F69A2C-31EE-4582-95C2-B6F8BF686B56}" presName="wedge3Tx" presStyleLbl="node1" presStyleIdx="2" presStyleCnt="4">
        <dgm:presLayoutVars>
          <dgm:chMax val="0"/>
          <dgm:chPref val="0"/>
          <dgm:bulletEnabled val="1"/>
        </dgm:presLayoutVars>
      </dgm:prSet>
      <dgm:spPr/>
      <dgm:t>
        <a:bodyPr/>
        <a:lstStyle/>
        <a:p>
          <a:endParaRPr lang="en-US"/>
        </a:p>
      </dgm:t>
    </dgm:pt>
    <dgm:pt modelId="{ED0CAD04-CEF9-4142-9542-3A956D6BCA48}" type="pres">
      <dgm:prSet presAssocID="{79F69A2C-31EE-4582-95C2-B6F8BF686B56}" presName="wedge4" presStyleLbl="node1" presStyleIdx="3" presStyleCnt="4" custLinFactNeighborY="1162"/>
      <dgm:spPr/>
      <dgm:t>
        <a:bodyPr/>
        <a:lstStyle/>
        <a:p>
          <a:endParaRPr lang="en-US"/>
        </a:p>
      </dgm:t>
    </dgm:pt>
    <dgm:pt modelId="{321E4D10-3BB2-4AC3-AE66-723E63E9FA08}" type="pres">
      <dgm:prSet presAssocID="{79F69A2C-31EE-4582-95C2-B6F8BF686B56}" presName="wedge4Tx" presStyleLbl="node1" presStyleIdx="3" presStyleCnt="4">
        <dgm:presLayoutVars>
          <dgm:chMax val="0"/>
          <dgm:chPref val="0"/>
          <dgm:bulletEnabled val="1"/>
        </dgm:presLayoutVars>
      </dgm:prSet>
      <dgm:spPr/>
      <dgm:t>
        <a:bodyPr/>
        <a:lstStyle/>
        <a:p>
          <a:endParaRPr lang="en-US"/>
        </a:p>
      </dgm:t>
    </dgm:pt>
  </dgm:ptLst>
  <dgm:cxnLst>
    <dgm:cxn modelId="{20328596-9F45-40DA-A376-9751EC8178FF}" srcId="{79F69A2C-31EE-4582-95C2-B6F8BF686B56}" destId="{A8C86D9B-B73C-45E1-ABDB-0E4606F472A0}" srcOrd="0" destOrd="0" parTransId="{9174A482-218B-4453-A8DC-2C7426286483}" sibTransId="{0BF4C866-1ED6-4E76-8579-018EB8C62BAF}"/>
    <dgm:cxn modelId="{F5740C46-93A6-44EB-A151-4AF3F23F1BCD}" type="presOf" srcId="{46DE2B21-2D89-4A11-90D8-A3BDDA3AC791}" destId="{ED0CAD04-CEF9-4142-9542-3A956D6BCA48}" srcOrd="0" destOrd="0" presId="urn:microsoft.com/office/officeart/2005/8/layout/chart3"/>
    <dgm:cxn modelId="{08F777BE-4DCC-4583-ABB6-3EFD5E0ADD8B}" type="presOf" srcId="{A8C86D9B-B73C-45E1-ABDB-0E4606F472A0}" destId="{A7F164BE-11B1-40FE-ADB2-B06FC5B498F4}" srcOrd="0" destOrd="0" presId="urn:microsoft.com/office/officeart/2005/8/layout/chart3"/>
    <dgm:cxn modelId="{26CBC21F-6A10-4B48-972C-4768DB41C116}" type="presOf" srcId="{95B56246-1E69-47D9-A0C0-4B096BF4F60A}" destId="{C070F23F-9E69-4C49-BF50-BEAABE03E888}" srcOrd="0" destOrd="0" presId="urn:microsoft.com/office/officeart/2005/8/layout/chart3"/>
    <dgm:cxn modelId="{1EF52558-365F-430B-821C-123EE0DDC7DA}" srcId="{79F69A2C-31EE-4582-95C2-B6F8BF686B56}" destId="{AF33279D-4192-4594-AFC3-2FC55C329238}" srcOrd="1" destOrd="0" parTransId="{C3BCFACC-4A80-42D4-8683-8A36E6D67096}" sibTransId="{EB2738F3-59B2-48C7-B0BD-942AEF897E83}"/>
    <dgm:cxn modelId="{AA3744E0-0E8F-4EFE-A4C2-CA81B917C782}" type="presOf" srcId="{AF33279D-4192-4594-AFC3-2FC55C329238}" destId="{FF492961-A8D3-4F46-9A90-E1749A047AAD}" srcOrd="1" destOrd="0" presId="urn:microsoft.com/office/officeart/2005/8/layout/chart3"/>
    <dgm:cxn modelId="{D69414C4-2AB6-46A1-899D-30051A026FC2}" srcId="{79F69A2C-31EE-4582-95C2-B6F8BF686B56}" destId="{95B56246-1E69-47D9-A0C0-4B096BF4F60A}" srcOrd="2" destOrd="0" parTransId="{65E9F7D1-C53E-49D9-8A6D-6E7BEE2EAE4F}" sibTransId="{A74EF911-7539-4B87-B7D5-CBDB3E53610D}"/>
    <dgm:cxn modelId="{873B502F-79FE-40B1-8F84-B4CA5A098098}" type="presOf" srcId="{AF33279D-4192-4594-AFC3-2FC55C329238}" destId="{558363CD-4E06-45EA-B826-6C1EDE2B37F7}" srcOrd="0" destOrd="0" presId="urn:microsoft.com/office/officeart/2005/8/layout/chart3"/>
    <dgm:cxn modelId="{3B66079E-BB19-4030-9389-7E5C54549A6E}" srcId="{79F69A2C-31EE-4582-95C2-B6F8BF686B56}" destId="{46DE2B21-2D89-4A11-90D8-A3BDDA3AC791}" srcOrd="3" destOrd="0" parTransId="{3C717813-9FCE-42A5-AFFE-C5448686F44F}" sibTransId="{A0A740CD-8155-4251-AAF3-7301B5BD9DDD}"/>
    <dgm:cxn modelId="{0B01E699-C49E-44C8-B2C4-C4E947AFAE0A}" type="presOf" srcId="{A8C86D9B-B73C-45E1-ABDB-0E4606F472A0}" destId="{DC0E8399-5DEA-42C7-9093-C52D754F23A8}" srcOrd="1" destOrd="0" presId="urn:microsoft.com/office/officeart/2005/8/layout/chart3"/>
    <dgm:cxn modelId="{CBA44823-4E9B-4AAD-A35A-7E68105DCADC}" type="presOf" srcId="{79F69A2C-31EE-4582-95C2-B6F8BF686B56}" destId="{F4DC5AE4-A323-4BAF-826A-3405CC1F6801}" srcOrd="0" destOrd="0" presId="urn:microsoft.com/office/officeart/2005/8/layout/chart3"/>
    <dgm:cxn modelId="{44BBA7AB-2975-47CA-9512-5E7FD4F97E58}" type="presOf" srcId="{46DE2B21-2D89-4A11-90D8-A3BDDA3AC791}" destId="{321E4D10-3BB2-4AC3-AE66-723E63E9FA08}" srcOrd="1" destOrd="0" presId="urn:microsoft.com/office/officeart/2005/8/layout/chart3"/>
    <dgm:cxn modelId="{A7BDCBD3-D7E7-417B-9B98-D820C52B7CDE}" type="presOf" srcId="{95B56246-1E69-47D9-A0C0-4B096BF4F60A}" destId="{D4CAD6EC-6A9F-46C1-BCC2-C024F6C228A7}" srcOrd="1" destOrd="0" presId="urn:microsoft.com/office/officeart/2005/8/layout/chart3"/>
    <dgm:cxn modelId="{2483DE31-BCBC-4C8F-A5C7-03B29BAE28D6}" type="presParOf" srcId="{F4DC5AE4-A323-4BAF-826A-3405CC1F6801}" destId="{A7F164BE-11B1-40FE-ADB2-B06FC5B498F4}" srcOrd="0" destOrd="0" presId="urn:microsoft.com/office/officeart/2005/8/layout/chart3"/>
    <dgm:cxn modelId="{3D9BD74E-4827-4FF3-ACD1-85BF9BFDD7CC}" type="presParOf" srcId="{F4DC5AE4-A323-4BAF-826A-3405CC1F6801}" destId="{DC0E8399-5DEA-42C7-9093-C52D754F23A8}" srcOrd="1" destOrd="0" presId="urn:microsoft.com/office/officeart/2005/8/layout/chart3"/>
    <dgm:cxn modelId="{B056DF25-E5F5-4FEC-949F-06E4796322D4}" type="presParOf" srcId="{F4DC5AE4-A323-4BAF-826A-3405CC1F6801}" destId="{558363CD-4E06-45EA-B826-6C1EDE2B37F7}" srcOrd="2" destOrd="0" presId="urn:microsoft.com/office/officeart/2005/8/layout/chart3"/>
    <dgm:cxn modelId="{0C0321F9-F6EF-47AC-B75B-5421B6B8BC79}" type="presParOf" srcId="{F4DC5AE4-A323-4BAF-826A-3405CC1F6801}" destId="{FF492961-A8D3-4F46-9A90-E1749A047AAD}" srcOrd="3" destOrd="0" presId="urn:microsoft.com/office/officeart/2005/8/layout/chart3"/>
    <dgm:cxn modelId="{131B514A-713F-44F6-947B-E8C02601821E}" type="presParOf" srcId="{F4DC5AE4-A323-4BAF-826A-3405CC1F6801}" destId="{C070F23F-9E69-4C49-BF50-BEAABE03E888}" srcOrd="4" destOrd="0" presId="urn:microsoft.com/office/officeart/2005/8/layout/chart3"/>
    <dgm:cxn modelId="{D1A05BC6-E6D5-4F30-85AC-67411E9AD182}" type="presParOf" srcId="{F4DC5AE4-A323-4BAF-826A-3405CC1F6801}" destId="{D4CAD6EC-6A9F-46C1-BCC2-C024F6C228A7}" srcOrd="5" destOrd="0" presId="urn:microsoft.com/office/officeart/2005/8/layout/chart3"/>
    <dgm:cxn modelId="{006EB831-6159-46C0-B7FA-578B54B563BE}" type="presParOf" srcId="{F4DC5AE4-A323-4BAF-826A-3405CC1F6801}" destId="{ED0CAD04-CEF9-4142-9542-3A956D6BCA48}" srcOrd="6" destOrd="0" presId="urn:microsoft.com/office/officeart/2005/8/layout/chart3"/>
    <dgm:cxn modelId="{908247A1-F3A2-4BA6-B34F-4FE4E76088CB}" type="presParOf" srcId="{F4DC5AE4-A323-4BAF-826A-3405CC1F6801}" destId="{321E4D10-3BB2-4AC3-AE66-723E63E9FA08}" srcOrd="7" destOrd="0" presId="urn:microsoft.com/office/officeart/2005/8/layout/char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2AD3D-4FCF-42F0-94E1-F9BE9CCFB375}">
      <dsp:nvSpPr>
        <dsp:cNvPr id="0" name=""/>
        <dsp:cNvSpPr/>
      </dsp:nvSpPr>
      <dsp:spPr>
        <a:xfrm>
          <a:off x="718380" y="172063"/>
          <a:ext cx="1899233" cy="65957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EE38F6-3145-48C0-86E2-52392EE39DB8}">
      <dsp:nvSpPr>
        <dsp:cNvPr id="0" name=""/>
        <dsp:cNvSpPr/>
      </dsp:nvSpPr>
      <dsp:spPr>
        <a:xfrm>
          <a:off x="1486907" y="1669838"/>
          <a:ext cx="368068" cy="317450"/>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1CB805-7D3D-4668-A40C-C4B5A533E85C}">
      <dsp:nvSpPr>
        <dsp:cNvPr id="0" name=""/>
        <dsp:cNvSpPr/>
      </dsp:nvSpPr>
      <dsp:spPr>
        <a:xfrm>
          <a:off x="787577" y="1899233"/>
          <a:ext cx="1766728" cy="441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a:t>DATA</a:t>
          </a:r>
        </a:p>
      </dsp:txBody>
      <dsp:txXfrm>
        <a:off x="787577" y="1899233"/>
        <a:ext cx="1766728" cy="441682"/>
      </dsp:txXfrm>
    </dsp:sp>
    <dsp:sp modelId="{C2CDFC3E-DA1F-4975-AE87-C7F71272A494}">
      <dsp:nvSpPr>
        <dsp:cNvPr id="0" name=""/>
        <dsp:cNvSpPr/>
      </dsp:nvSpPr>
      <dsp:spPr>
        <a:xfrm>
          <a:off x="1408877" y="806217"/>
          <a:ext cx="662523" cy="6625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CDC</a:t>
          </a:r>
        </a:p>
      </dsp:txBody>
      <dsp:txXfrm>
        <a:off x="1505901" y="903241"/>
        <a:ext cx="468475" cy="468475"/>
      </dsp:txXfrm>
    </dsp:sp>
    <dsp:sp modelId="{A340EF59-1D3E-4F5F-BF5B-B5949D8913D4}">
      <dsp:nvSpPr>
        <dsp:cNvPr id="0" name=""/>
        <dsp:cNvSpPr/>
      </dsp:nvSpPr>
      <dsp:spPr>
        <a:xfrm>
          <a:off x="934805" y="309177"/>
          <a:ext cx="662523" cy="6625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CMS</a:t>
          </a:r>
        </a:p>
      </dsp:txBody>
      <dsp:txXfrm>
        <a:off x="1031829" y="406201"/>
        <a:ext cx="468475" cy="468475"/>
      </dsp:txXfrm>
    </dsp:sp>
    <dsp:sp modelId="{8DD32187-6604-4E66-9D0E-11C32A8FF535}">
      <dsp:nvSpPr>
        <dsp:cNvPr id="0" name=""/>
        <dsp:cNvSpPr/>
      </dsp:nvSpPr>
      <dsp:spPr>
        <a:xfrm>
          <a:off x="1612051" y="148994"/>
          <a:ext cx="662523" cy="66252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Census ACS</a:t>
          </a:r>
        </a:p>
      </dsp:txBody>
      <dsp:txXfrm>
        <a:off x="1709075" y="246018"/>
        <a:ext cx="468475" cy="468475"/>
      </dsp:txXfrm>
    </dsp:sp>
    <dsp:sp modelId="{1B3FDE30-5601-4A11-B917-92930F584CC4}">
      <dsp:nvSpPr>
        <dsp:cNvPr id="0" name=""/>
        <dsp:cNvSpPr/>
      </dsp:nvSpPr>
      <dsp:spPr>
        <a:xfrm>
          <a:off x="640350" y="76195"/>
          <a:ext cx="2061183" cy="1648946"/>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D01E9-0FCF-4A73-9503-5EDEE327BC76}">
      <dsp:nvSpPr>
        <dsp:cNvPr id="0" name=""/>
        <dsp:cNvSpPr/>
      </dsp:nvSpPr>
      <dsp:spPr>
        <a:xfrm>
          <a:off x="2461830" y="0"/>
          <a:ext cx="1212152" cy="673417"/>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dirty="0" smtClean="0"/>
            <a:t>Data Availability </a:t>
          </a:r>
          <a:endParaRPr lang="en-US" sz="1700" kern="1200" dirty="0"/>
        </a:p>
      </dsp:txBody>
      <dsp:txXfrm>
        <a:off x="2481554" y="19724"/>
        <a:ext cx="1172704" cy="633969"/>
      </dsp:txXfrm>
    </dsp:sp>
    <dsp:sp modelId="{782DFD86-D2BD-4A66-B97E-3E7AB6F60646}">
      <dsp:nvSpPr>
        <dsp:cNvPr id="0" name=""/>
        <dsp:cNvSpPr/>
      </dsp:nvSpPr>
      <dsp:spPr>
        <a:xfrm>
          <a:off x="4212717" y="0"/>
          <a:ext cx="1212152" cy="673417"/>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dirty="0" smtClean="0"/>
            <a:t>Reporting Processes </a:t>
          </a:r>
          <a:endParaRPr lang="en-US" sz="1700" b="1" kern="1200" dirty="0"/>
        </a:p>
      </dsp:txBody>
      <dsp:txXfrm>
        <a:off x="4232441" y="19724"/>
        <a:ext cx="1172704" cy="633969"/>
      </dsp:txXfrm>
    </dsp:sp>
    <dsp:sp modelId="{5BBA25FC-A219-492A-BDE4-62C62172E285}">
      <dsp:nvSpPr>
        <dsp:cNvPr id="0" name=""/>
        <dsp:cNvSpPr/>
      </dsp:nvSpPr>
      <dsp:spPr>
        <a:xfrm>
          <a:off x="3690818" y="2862025"/>
          <a:ext cx="505063" cy="505063"/>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E5A4A2-DDC4-4C59-9EAA-09B1F93C525C}">
      <dsp:nvSpPr>
        <dsp:cNvPr id="0" name=""/>
        <dsp:cNvSpPr/>
      </dsp:nvSpPr>
      <dsp:spPr>
        <a:xfrm>
          <a:off x="2428159" y="2650572"/>
          <a:ext cx="3030380" cy="2047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52B4520-D673-4E24-9BF0-F60656BB3F5F}">
      <dsp:nvSpPr>
        <dsp:cNvPr id="0" name=""/>
        <dsp:cNvSpPr/>
      </dsp:nvSpPr>
      <dsp:spPr>
        <a:xfrm>
          <a:off x="4212717" y="2060658"/>
          <a:ext cx="1212152" cy="565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CHCs</a:t>
          </a:r>
          <a:endParaRPr lang="en-US" sz="2300" kern="1200" dirty="0"/>
        </a:p>
      </dsp:txBody>
      <dsp:txXfrm>
        <a:off x="4240331" y="2088272"/>
        <a:ext cx="1156924" cy="510442"/>
      </dsp:txXfrm>
    </dsp:sp>
    <dsp:sp modelId="{0AA0C25B-BE58-48A2-8F7D-D03D1B6FF3C7}">
      <dsp:nvSpPr>
        <dsp:cNvPr id="0" name=""/>
        <dsp:cNvSpPr/>
      </dsp:nvSpPr>
      <dsp:spPr>
        <a:xfrm>
          <a:off x="4212717" y="1454582"/>
          <a:ext cx="1212152" cy="565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ITUs</a:t>
          </a:r>
          <a:endParaRPr lang="en-US" sz="2300" kern="1200" dirty="0"/>
        </a:p>
      </dsp:txBody>
      <dsp:txXfrm>
        <a:off x="4240331" y="1482196"/>
        <a:ext cx="1156924" cy="510442"/>
      </dsp:txXfrm>
    </dsp:sp>
    <dsp:sp modelId="{DBFCD787-AB48-4892-B3DB-BD8245CE583C}">
      <dsp:nvSpPr>
        <dsp:cNvPr id="0" name=""/>
        <dsp:cNvSpPr/>
      </dsp:nvSpPr>
      <dsp:spPr>
        <a:xfrm>
          <a:off x="4212717" y="848506"/>
          <a:ext cx="1212152" cy="565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RHCs</a:t>
          </a:r>
          <a:endParaRPr lang="en-US" sz="2300" kern="1200" dirty="0"/>
        </a:p>
      </dsp:txBody>
      <dsp:txXfrm>
        <a:off x="4240331" y="876120"/>
        <a:ext cx="1156924" cy="510442"/>
      </dsp:txXfrm>
    </dsp:sp>
    <dsp:sp modelId="{A185A0ED-68C9-40AA-A084-998FD107C194}">
      <dsp:nvSpPr>
        <dsp:cNvPr id="0" name=""/>
        <dsp:cNvSpPr/>
      </dsp:nvSpPr>
      <dsp:spPr>
        <a:xfrm>
          <a:off x="2461830" y="2060658"/>
          <a:ext cx="1212152" cy="565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CHCs</a:t>
          </a:r>
          <a:endParaRPr lang="en-US" sz="2300" kern="1200" dirty="0"/>
        </a:p>
      </dsp:txBody>
      <dsp:txXfrm>
        <a:off x="2489444" y="2088272"/>
        <a:ext cx="1156924" cy="510442"/>
      </dsp:txXfrm>
    </dsp:sp>
    <dsp:sp modelId="{3D973C7A-D77B-4122-AC5F-705106EB22DE}">
      <dsp:nvSpPr>
        <dsp:cNvPr id="0" name=""/>
        <dsp:cNvSpPr/>
      </dsp:nvSpPr>
      <dsp:spPr>
        <a:xfrm>
          <a:off x="2461830" y="1454582"/>
          <a:ext cx="1212152" cy="565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ITUs</a:t>
          </a:r>
          <a:endParaRPr lang="en-US" sz="2300" kern="1200" dirty="0"/>
        </a:p>
      </dsp:txBody>
      <dsp:txXfrm>
        <a:off x="2489444" y="1482196"/>
        <a:ext cx="1156924" cy="510442"/>
      </dsp:txXfrm>
    </dsp:sp>
    <dsp:sp modelId="{9D158F56-CB88-4E3F-84B6-44F66435F72F}">
      <dsp:nvSpPr>
        <dsp:cNvPr id="0" name=""/>
        <dsp:cNvSpPr/>
      </dsp:nvSpPr>
      <dsp:spPr>
        <a:xfrm>
          <a:off x="2461830" y="848506"/>
          <a:ext cx="1212152" cy="565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kern="1200" dirty="0" smtClean="0"/>
            <a:t>RHCs</a:t>
          </a:r>
          <a:endParaRPr lang="en-US" sz="2300" kern="1200" dirty="0"/>
        </a:p>
      </dsp:txBody>
      <dsp:txXfrm>
        <a:off x="2489444" y="876120"/>
        <a:ext cx="1156924" cy="510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164BE-11B1-40FE-ADB2-B06FC5B498F4}">
      <dsp:nvSpPr>
        <dsp:cNvPr id="0" name=""/>
        <dsp:cNvSpPr/>
      </dsp:nvSpPr>
      <dsp:spPr>
        <a:xfrm>
          <a:off x="2059863" y="391430"/>
          <a:ext cx="3655123" cy="3655123"/>
        </a:xfrm>
        <a:prstGeom prst="pie">
          <a:avLst>
            <a:gd name="adj1" fmla="val 16200000"/>
            <a:gd name="adj2" fmla="val 20520000"/>
          </a:avLst>
        </a:prstGeom>
        <a:solidFill>
          <a:schemeClr val="accent3">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UDS (2017)</a:t>
          </a:r>
        </a:p>
      </dsp:txBody>
      <dsp:txXfrm>
        <a:off x="3933549" y="937523"/>
        <a:ext cx="1240131" cy="848510"/>
      </dsp:txXfrm>
    </dsp:sp>
    <dsp:sp modelId="{558363CD-4E06-45EA-B826-6C1EDE2B37F7}">
      <dsp:nvSpPr>
        <dsp:cNvPr id="0" name=""/>
        <dsp:cNvSpPr/>
      </dsp:nvSpPr>
      <dsp:spPr>
        <a:xfrm>
          <a:off x="1904996" y="543828"/>
          <a:ext cx="3655123" cy="3655123"/>
        </a:xfrm>
        <a:prstGeom prst="pie">
          <a:avLst>
            <a:gd name="adj1" fmla="val 20520000"/>
            <a:gd name="adj2" fmla="val 3240000"/>
          </a:avLst>
        </a:prstGeom>
        <a:solidFill>
          <a:schemeClr val="accent3">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Census (2016)</a:t>
          </a:r>
        </a:p>
      </dsp:txBody>
      <dsp:txXfrm>
        <a:off x="4293880" y="2197336"/>
        <a:ext cx="1087834" cy="918132"/>
      </dsp:txXfrm>
    </dsp:sp>
    <dsp:sp modelId="{C070F23F-9E69-4C49-BF50-BEAABE03E888}">
      <dsp:nvSpPr>
        <dsp:cNvPr id="0" name=""/>
        <dsp:cNvSpPr/>
      </dsp:nvSpPr>
      <dsp:spPr>
        <a:xfrm>
          <a:off x="1920932" y="512430"/>
          <a:ext cx="3655123" cy="3655123"/>
        </a:xfrm>
        <a:prstGeom prst="pie">
          <a:avLst>
            <a:gd name="adj1" fmla="val 3240000"/>
            <a:gd name="adj2" fmla="val 7560000"/>
          </a:avLst>
        </a:prstGeom>
        <a:solidFill>
          <a:schemeClr val="accent3">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SDMS-PCO Validated Data</a:t>
          </a:r>
        </a:p>
      </dsp:txBody>
      <dsp:txXfrm>
        <a:off x="3095793" y="3253773"/>
        <a:ext cx="1305401" cy="783240"/>
      </dsp:txXfrm>
    </dsp:sp>
    <dsp:sp modelId="{ED0CAD04-CEF9-4142-9542-3A956D6BCA48}">
      <dsp:nvSpPr>
        <dsp:cNvPr id="0" name=""/>
        <dsp:cNvSpPr/>
      </dsp:nvSpPr>
      <dsp:spPr>
        <a:xfrm>
          <a:off x="1931934" y="512430"/>
          <a:ext cx="3655123" cy="3655123"/>
        </a:xfrm>
        <a:prstGeom prst="pie">
          <a:avLst>
            <a:gd name="adj1" fmla="val 7560000"/>
            <a:gd name="adj2" fmla="val 11880000"/>
          </a:avLst>
        </a:prstGeom>
        <a:solidFill>
          <a:schemeClr val="accent3">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SDMS-ESRI (2016)</a:t>
          </a:r>
        </a:p>
      </dsp:txBody>
      <dsp:txXfrm>
        <a:off x="2105987" y="2165939"/>
        <a:ext cx="1087834" cy="918132"/>
      </dsp:txXfrm>
    </dsp:sp>
    <dsp:sp modelId="{D6DE8E21-4494-4F9C-9977-9218BD657FD1}">
      <dsp:nvSpPr>
        <dsp:cNvPr id="0" name=""/>
        <dsp:cNvSpPr/>
      </dsp:nvSpPr>
      <dsp:spPr>
        <a:xfrm>
          <a:off x="1931934" y="512430"/>
          <a:ext cx="3655123" cy="3655123"/>
        </a:xfrm>
        <a:prstGeom prst="pie">
          <a:avLst>
            <a:gd name="adj1" fmla="val 11880000"/>
            <a:gd name="adj2" fmla="val 16200000"/>
          </a:avLst>
        </a:prstGeom>
        <a:solidFill>
          <a:schemeClr val="accent3">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CDC (2016)</a:t>
          </a:r>
        </a:p>
      </dsp:txBody>
      <dsp:txXfrm>
        <a:off x="2464973" y="1069402"/>
        <a:ext cx="1240131" cy="848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164BE-11B1-40FE-ADB2-B06FC5B498F4}">
      <dsp:nvSpPr>
        <dsp:cNvPr id="0" name=""/>
        <dsp:cNvSpPr/>
      </dsp:nvSpPr>
      <dsp:spPr>
        <a:xfrm>
          <a:off x="1678858" y="347261"/>
          <a:ext cx="3655123" cy="3655123"/>
        </a:xfrm>
        <a:prstGeom prst="pie">
          <a:avLst>
            <a:gd name="adj1" fmla="val 16200000"/>
            <a:gd name="adj2" fmla="val 0"/>
          </a:avLst>
        </a:prstGeom>
        <a:solidFill>
          <a:srgbClr val="ECA42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accent3"/>
              </a:solidFill>
            </a:rPr>
            <a:t>Census (2016</a:t>
          </a:r>
          <a:r>
            <a:rPr lang="en-US" sz="1400" kern="1200" dirty="0"/>
            <a:t>)</a:t>
          </a:r>
        </a:p>
      </dsp:txBody>
      <dsp:txXfrm>
        <a:off x="3548193" y="1023459"/>
        <a:ext cx="1348914" cy="1087834"/>
      </dsp:txXfrm>
    </dsp:sp>
    <dsp:sp modelId="{558363CD-4E06-45EA-B826-6C1EDE2B37F7}">
      <dsp:nvSpPr>
        <dsp:cNvPr id="0" name=""/>
        <dsp:cNvSpPr/>
      </dsp:nvSpPr>
      <dsp:spPr>
        <a:xfrm>
          <a:off x="1524419" y="467598"/>
          <a:ext cx="3655123" cy="3655123"/>
        </a:xfrm>
        <a:prstGeom prst="pie">
          <a:avLst>
            <a:gd name="adj1" fmla="val 0"/>
            <a:gd name="adj2" fmla="val 5400000"/>
          </a:avLst>
        </a:prstGeom>
        <a:solidFill>
          <a:srgbClr val="ECA421">
            <a:alpha val="75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accent3"/>
              </a:solidFill>
            </a:rPr>
            <a:t>SDMS-PCO Validated Data </a:t>
          </a:r>
        </a:p>
      </dsp:txBody>
      <dsp:txXfrm>
        <a:off x="3417251" y="2360430"/>
        <a:ext cx="1348914" cy="1087834"/>
      </dsp:txXfrm>
    </dsp:sp>
    <dsp:sp modelId="{C070F23F-9E69-4C49-BF50-BEAABE03E888}">
      <dsp:nvSpPr>
        <dsp:cNvPr id="0" name=""/>
        <dsp:cNvSpPr/>
      </dsp:nvSpPr>
      <dsp:spPr>
        <a:xfrm>
          <a:off x="1524419" y="467598"/>
          <a:ext cx="3655123" cy="3655123"/>
        </a:xfrm>
        <a:prstGeom prst="pie">
          <a:avLst>
            <a:gd name="adj1" fmla="val 5400000"/>
            <a:gd name="adj2" fmla="val 10800000"/>
          </a:avLst>
        </a:prstGeom>
        <a:solidFill>
          <a:srgbClr val="ECA421">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accent3"/>
              </a:solidFill>
            </a:rPr>
            <a:t>SDMS-ESRI (2016)</a:t>
          </a:r>
        </a:p>
      </dsp:txBody>
      <dsp:txXfrm>
        <a:off x="1937796" y="2360430"/>
        <a:ext cx="1348914" cy="1087834"/>
      </dsp:txXfrm>
    </dsp:sp>
    <dsp:sp modelId="{ED0CAD04-CEF9-4142-9542-3A956D6BCA48}">
      <dsp:nvSpPr>
        <dsp:cNvPr id="0" name=""/>
        <dsp:cNvSpPr/>
      </dsp:nvSpPr>
      <dsp:spPr>
        <a:xfrm>
          <a:off x="1524419" y="467598"/>
          <a:ext cx="3655123" cy="3655123"/>
        </a:xfrm>
        <a:prstGeom prst="pie">
          <a:avLst>
            <a:gd name="adj1" fmla="val 10800000"/>
            <a:gd name="adj2" fmla="val 16200000"/>
          </a:avLst>
        </a:prstGeom>
        <a:solidFill>
          <a:srgbClr val="ECA421">
            <a:alpha val="25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accent3"/>
              </a:solidFill>
            </a:rPr>
            <a:t>CDC (2016)</a:t>
          </a:r>
        </a:p>
      </dsp:txBody>
      <dsp:txXfrm>
        <a:off x="1937796" y="1142055"/>
        <a:ext cx="1348914" cy="1087834"/>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161390" cy="367259"/>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5437638" y="1"/>
            <a:ext cx="4161390" cy="367259"/>
          </a:xfrm>
          <a:prstGeom prst="rect">
            <a:avLst/>
          </a:prstGeom>
        </p:spPr>
        <p:txBody>
          <a:bodyPr vert="horz" lIns="94851" tIns="47425" rIns="94851" bIns="47425" rtlCol="0"/>
          <a:lstStyle>
            <a:lvl1pPr algn="r">
              <a:defRPr sz="1200"/>
            </a:lvl1pPr>
          </a:lstStyle>
          <a:p>
            <a:fld id="{DFA456C0-DF13-4D15-8F2E-2DE6814240E4}" type="datetimeFigureOut">
              <a:rPr lang="en-US" smtClean="0"/>
              <a:t>4/5/2018</a:t>
            </a:fld>
            <a:endParaRPr lang="en-US" dirty="0"/>
          </a:p>
        </p:txBody>
      </p:sp>
      <p:sp>
        <p:nvSpPr>
          <p:cNvPr id="4" name="Footer Placeholder 3"/>
          <p:cNvSpPr>
            <a:spLocks noGrp="1"/>
          </p:cNvSpPr>
          <p:nvPr>
            <p:ph type="ftr" sz="quarter" idx="2"/>
          </p:nvPr>
        </p:nvSpPr>
        <p:spPr>
          <a:xfrm>
            <a:off x="1" y="6947942"/>
            <a:ext cx="4161390" cy="367259"/>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437638" y="6947942"/>
            <a:ext cx="4161390" cy="367259"/>
          </a:xfrm>
          <a:prstGeom prst="rect">
            <a:avLst/>
          </a:prstGeom>
        </p:spPr>
        <p:txBody>
          <a:bodyPr vert="horz" lIns="94851" tIns="47425" rIns="94851" bIns="47425" rtlCol="0" anchor="b"/>
          <a:lstStyle>
            <a:lvl1pPr algn="r">
              <a:defRPr sz="1200"/>
            </a:lvl1pPr>
          </a:lstStyle>
          <a:p>
            <a:fld id="{D290D352-22AD-4BA4-BB99-3B24535BB91C}" type="slidenum">
              <a:rPr lang="en-US" smtClean="0"/>
              <a:t>‹#›</a:t>
            </a:fld>
            <a:endParaRPr lang="en-US" dirty="0"/>
          </a:p>
        </p:txBody>
      </p:sp>
    </p:spTree>
    <p:extLst>
      <p:ext uri="{BB962C8B-B14F-4D97-AF65-F5344CB8AC3E}">
        <p14:creationId xmlns:p14="http://schemas.microsoft.com/office/powerpoint/2010/main" val="2784781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703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5438458" y="0"/>
            <a:ext cx="4160520" cy="367030"/>
          </a:xfrm>
          <a:prstGeom prst="rect">
            <a:avLst/>
          </a:prstGeom>
        </p:spPr>
        <p:txBody>
          <a:bodyPr vert="horz" lIns="96653" tIns="48327" rIns="96653" bIns="48327" rtlCol="0"/>
          <a:lstStyle>
            <a:lvl1pPr algn="r">
              <a:defRPr sz="1200"/>
            </a:lvl1pPr>
          </a:lstStyle>
          <a:p>
            <a:fld id="{164A3378-E4C6-4D2F-8DF1-23C8EAE7B34A}" type="datetimeFigureOut">
              <a:rPr lang="en-US" smtClean="0"/>
              <a:t>4/5/2018</a:t>
            </a:fld>
            <a:endParaRPr lang="en-US" dirty="0"/>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960120" y="3520440"/>
            <a:ext cx="7680960" cy="288036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2"/>
            <a:ext cx="4160520" cy="367029"/>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5438458" y="6948172"/>
            <a:ext cx="4160520" cy="367029"/>
          </a:xfrm>
          <a:prstGeom prst="rect">
            <a:avLst/>
          </a:prstGeom>
        </p:spPr>
        <p:txBody>
          <a:bodyPr vert="horz" lIns="96653" tIns="48327" rIns="96653" bIns="48327" rtlCol="0" anchor="b"/>
          <a:lstStyle>
            <a:lvl1pPr algn="r">
              <a:defRPr sz="1200"/>
            </a:lvl1pPr>
          </a:lstStyle>
          <a:p>
            <a:fld id="{CAA11B83-7453-4C63-9F24-B8D95A5E7065}" type="slidenum">
              <a:rPr lang="en-US" smtClean="0"/>
              <a:t>‹#›</a:t>
            </a:fld>
            <a:endParaRPr lang="en-US" dirty="0"/>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1</a:t>
            </a:fld>
            <a:endParaRPr lang="en-US" dirty="0"/>
          </a:p>
        </p:txBody>
      </p:sp>
    </p:spTree>
    <p:extLst>
      <p:ext uri="{BB962C8B-B14F-4D97-AF65-F5344CB8AC3E}">
        <p14:creationId xmlns:p14="http://schemas.microsoft.com/office/powerpoint/2010/main" val="1651620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78213" y="36513"/>
            <a:ext cx="2959100" cy="1663700"/>
          </a:xfrm>
        </p:spPr>
      </p:sp>
      <p:sp>
        <p:nvSpPr>
          <p:cNvPr id="4" name="Slide Number Placeholder 3"/>
          <p:cNvSpPr>
            <a:spLocks noGrp="1"/>
          </p:cNvSpPr>
          <p:nvPr>
            <p:ph type="sldNum" sz="quarter" idx="10"/>
          </p:nvPr>
        </p:nvSpPr>
        <p:spPr/>
        <p:txBody>
          <a:bodyPr/>
          <a:lstStyle/>
          <a:p>
            <a:pPr>
              <a:defRPr/>
            </a:pPr>
            <a:fld id="{13C01073-3807-4B58-A14E-4D07DAC7E34C}" type="slidenum">
              <a:rPr lang="en-US" smtClean="0"/>
              <a:pPr>
                <a:defRPr/>
              </a:pPr>
              <a:t>10</a:t>
            </a:fld>
            <a:endParaRPr lang="en-US" dirty="0"/>
          </a:p>
        </p:txBody>
      </p:sp>
      <p:cxnSp>
        <p:nvCxnSpPr>
          <p:cNvPr id="5" name="Straight Connector 4"/>
          <p:cNvCxnSpPr/>
          <p:nvPr/>
        </p:nvCxnSpPr>
        <p:spPr>
          <a:xfrm>
            <a:off x="417444" y="5252803"/>
            <a:ext cx="887067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Notes Placeholder 5"/>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616340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C01073-3807-4B58-A14E-4D07DAC7E34C}" type="slidenum">
              <a:rPr lang="en-US" smtClean="0"/>
              <a:pPr>
                <a:defRPr/>
              </a:pPr>
              <a:t>11</a:t>
            </a:fld>
            <a:endParaRPr lang="en-US" dirty="0"/>
          </a:p>
        </p:txBody>
      </p:sp>
    </p:spTree>
    <p:extLst>
      <p:ext uri="{BB962C8B-B14F-4D97-AF65-F5344CB8AC3E}">
        <p14:creationId xmlns:p14="http://schemas.microsoft.com/office/powerpoint/2010/main" val="450139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44813" y="4763"/>
            <a:ext cx="2587625" cy="1455737"/>
          </a:xfrm>
        </p:spPr>
      </p:sp>
      <p:sp>
        <p:nvSpPr>
          <p:cNvPr id="4" name="Slide Number Placeholder 3"/>
          <p:cNvSpPr>
            <a:spLocks noGrp="1"/>
          </p:cNvSpPr>
          <p:nvPr>
            <p:ph type="sldNum" sz="quarter" idx="10"/>
          </p:nvPr>
        </p:nvSpPr>
        <p:spPr/>
        <p:txBody>
          <a:bodyPr/>
          <a:lstStyle/>
          <a:p>
            <a:pPr defTabSz="948507">
              <a:defRPr/>
            </a:pPr>
            <a:fld id="{13C01073-3807-4B58-A14E-4D07DAC7E34C}" type="slidenum">
              <a:rPr lang="en-US">
                <a:solidFill>
                  <a:prstClr val="black"/>
                </a:solidFill>
                <a:latin typeface="Calibri" panose="020F0502020204030204"/>
              </a:rPr>
              <a:pPr defTabSz="948507">
                <a:defRPr/>
              </a:pPr>
              <a:t>12</a:t>
            </a:fld>
            <a:endParaRPr lang="en-US" dirty="0">
              <a:solidFill>
                <a:prstClr val="black"/>
              </a:solidFill>
              <a:latin typeface="Calibri" panose="020F0502020204030204"/>
            </a:endParaRPr>
          </a:p>
        </p:txBody>
      </p:sp>
      <p:cxnSp>
        <p:nvCxnSpPr>
          <p:cNvPr id="5" name="Straight Connector 4"/>
          <p:cNvCxnSpPr/>
          <p:nvPr/>
        </p:nvCxnSpPr>
        <p:spPr>
          <a:xfrm>
            <a:off x="313083" y="4653196"/>
            <a:ext cx="887067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Notes Placeholder 5"/>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21390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13</a:t>
            </a:fld>
            <a:endParaRPr lang="en-US" dirty="0"/>
          </a:p>
        </p:txBody>
      </p:sp>
    </p:spTree>
    <p:extLst>
      <p:ext uri="{BB962C8B-B14F-4D97-AF65-F5344CB8AC3E}">
        <p14:creationId xmlns:p14="http://schemas.microsoft.com/office/powerpoint/2010/main" val="1352085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14</a:t>
            </a:fld>
            <a:endParaRPr lang="en-US" dirty="0"/>
          </a:p>
        </p:txBody>
      </p:sp>
    </p:spTree>
    <p:extLst>
      <p:ext uri="{BB962C8B-B14F-4D97-AF65-F5344CB8AC3E}">
        <p14:creationId xmlns:p14="http://schemas.microsoft.com/office/powerpoint/2010/main" val="702595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A11B83-7453-4C63-9F24-B8D95A5E706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8941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06675" y="-60325"/>
            <a:ext cx="4387850" cy="2468563"/>
          </a:xfrm>
        </p:spPr>
      </p:sp>
      <p:sp>
        <p:nvSpPr>
          <p:cNvPr id="4" name="Slide Number Placeholder 3"/>
          <p:cNvSpPr>
            <a:spLocks noGrp="1"/>
          </p:cNvSpPr>
          <p:nvPr>
            <p:ph type="sldNum" sz="quarter" idx="10"/>
          </p:nvPr>
        </p:nvSpPr>
        <p:spPr/>
        <p:txBody>
          <a:bodyPr/>
          <a:lstStyle/>
          <a:p>
            <a:pPr defTabSz="966529">
              <a:defRPr/>
            </a:pPr>
            <a:fld id="{CAA11B83-7453-4C63-9F24-B8D95A5E7065}" type="slidenum">
              <a:rPr lang="en-US">
                <a:solidFill>
                  <a:prstClr val="black"/>
                </a:solidFill>
                <a:latin typeface="Calibri" panose="020F0502020204030204"/>
              </a:rPr>
              <a:pPr defTabSz="966529">
                <a:defRPr/>
              </a:pPr>
              <a:t>16</a:t>
            </a:fld>
            <a:endParaRPr lang="en-US" dirty="0">
              <a:solidFill>
                <a:prstClr val="black"/>
              </a:solidFill>
              <a:latin typeface="Calibri" panose="020F0502020204030204"/>
            </a:endParaRPr>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892751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17</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96702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18</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967020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19</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9670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7825" y="36513"/>
            <a:ext cx="2709863" cy="1524000"/>
          </a:xfrm>
        </p:spPr>
      </p:sp>
      <p:sp>
        <p:nvSpPr>
          <p:cNvPr id="3" name="Notes Placeholder 2"/>
          <p:cNvSpPr>
            <a:spLocks noGrp="1"/>
          </p:cNvSpPr>
          <p:nvPr>
            <p:ph type="body" idx="1"/>
          </p:nvPr>
        </p:nvSpPr>
        <p:spPr>
          <a:xfrm>
            <a:off x="208722" y="1595204"/>
            <a:ext cx="9183757" cy="5516380"/>
          </a:xfrm>
        </p:spPr>
        <p:txBody>
          <a:bodyPr/>
          <a:lstStyle/>
          <a:p>
            <a:pPr marL="177845" indent="-177845">
              <a:buFont typeface="Arial" panose="020B0604020202020204" pitchFamily="34" charset="0"/>
              <a:buChar char="•"/>
            </a:pPr>
            <a:r>
              <a:rPr lang="en-US" dirty="0"/>
              <a:t>I am going to review with you the different types of designations in a moment, but to give you the broad context of why we are discussing this, in short, shortage designations help us prioritize and focus resources on the areas of highest need. </a:t>
            </a:r>
          </a:p>
          <a:p>
            <a:pPr marL="177845" indent="-177845">
              <a:buFont typeface="Arial" panose="020B0604020202020204" pitchFamily="34" charset="0"/>
              <a:buChar char="•"/>
            </a:pPr>
            <a:r>
              <a:rPr lang="en-US" dirty="0"/>
              <a:t>What you see on this slide are a few example of federal programs that use HPSA designations to target their resources.</a:t>
            </a:r>
          </a:p>
          <a:p>
            <a:pPr marL="177845" indent="-177845">
              <a:buFont typeface="Arial" panose="020B0604020202020204" pitchFamily="34" charset="0"/>
              <a:buChar char="•"/>
            </a:pPr>
            <a:r>
              <a:rPr lang="en-US" dirty="0"/>
              <a:t>Statute requires the Secretary to determine HPSAs, publish a descriptive list of designations, and at least annually review, and as necessary, revise these designations.</a:t>
            </a:r>
          </a:p>
          <a:p>
            <a:pPr marL="177845" indent="-177845">
              <a:buFont typeface="Arial" panose="020B0604020202020204" pitchFamily="34" charset="0"/>
              <a:buChar char="•"/>
            </a:pPr>
            <a:r>
              <a:rPr lang="en-US" dirty="0"/>
              <a:t>At its core, the Shortage Designation Management Project is an effort to ensure that HPSA designations reflect current need, enabling us to be best stewards of federal resources and public trust accordingly. </a:t>
            </a:r>
            <a:endParaRPr lang="en-US" sz="800" dirty="0"/>
          </a:p>
          <a:p>
            <a:endParaRPr lang="en-US" sz="800" dirty="0"/>
          </a:p>
          <a:p>
            <a:r>
              <a:rPr lang="en-US" sz="900" dirty="0"/>
              <a:t>Statutory Requirement</a:t>
            </a:r>
          </a:p>
          <a:p>
            <a:pPr lvl="0"/>
            <a:r>
              <a:rPr lang="en-US" sz="900" dirty="0"/>
              <a:t>Statute requires the Secretary to determine HPSAs, publish a descriptive list of designations, and at least annually review, and as necessary, revise these designations. Historically, HRSA has operationalized this be requirement HPSAs to be updated every 3 to 4 years.</a:t>
            </a:r>
          </a:p>
          <a:p>
            <a:pPr lvl="0"/>
            <a:r>
              <a:rPr lang="en-US" sz="900" dirty="0"/>
              <a:t>HRSA aims to get closer to an annual update, if not annually.</a:t>
            </a:r>
          </a:p>
          <a:p>
            <a:pPr lvl="0"/>
            <a:r>
              <a:rPr lang="en-US" sz="900" dirty="0"/>
              <a:t>At the outset of the Shortage Designation Project, the plan was to update all HPSAs annually. </a:t>
            </a:r>
          </a:p>
          <a:p>
            <a:pPr lvl="0"/>
            <a:r>
              <a:rPr lang="en-US" sz="900" dirty="0"/>
              <a:t>Due to stakeholder feedback, we have revised the plan, but hope to socialize the idea of more regular updates with regular impact analyses when SDMS data are refreshed to give PCOs a better idea of how changes to Census, CDC, and ESRI data impact their designations, in addition to their provider data.</a:t>
            </a:r>
          </a:p>
          <a:p>
            <a:r>
              <a:rPr lang="en-US" sz="900" dirty="0"/>
              <a:t> </a:t>
            </a:r>
          </a:p>
          <a:p>
            <a:r>
              <a:rPr lang="en-US" sz="900" dirty="0"/>
              <a:t>CMS HPSA Bonus Payment Program</a:t>
            </a:r>
          </a:p>
          <a:p>
            <a:pPr lvl="0"/>
            <a:r>
              <a:rPr lang="en-US" sz="900" dirty="0"/>
              <a:t>CMS provides a 10 percent bonus payment when providers furnish Medicare-covered services to beneficiaries in a geographic primary care or mental health HPSA. The bonus is paid quarterly and is based on the amount paid for professional services.</a:t>
            </a:r>
          </a:p>
          <a:p>
            <a:pPr lvl="0"/>
            <a:r>
              <a:rPr lang="en-US" sz="900" dirty="0"/>
              <a:t>If an area has both a primary care and a mental health geographic HPSA designation, only one HPSA bonus will be paid.</a:t>
            </a:r>
          </a:p>
          <a:p>
            <a:r>
              <a:rPr lang="en-US" sz="900" dirty="0"/>
              <a:t> </a:t>
            </a:r>
          </a:p>
          <a:p>
            <a:r>
              <a:rPr lang="en-US" sz="900" dirty="0"/>
              <a:t>CMS Rural Health Clinic Program</a:t>
            </a:r>
          </a:p>
          <a:p>
            <a:pPr lvl="0"/>
            <a:r>
              <a:rPr lang="en-US" sz="900" dirty="0"/>
              <a:t>To qualify as a Medicare certified Rural Health Clinic (RHC) a clinic must be located in a non-urbanized area, as defined by the U.S. Census Bureau and be in a shortage area designated within the previous 4 years.</a:t>
            </a:r>
          </a:p>
          <a:p>
            <a:pPr lvl="0"/>
            <a:r>
              <a:rPr lang="en-US" sz="900" dirty="0"/>
              <a:t>Even though we have temporarily waived the requirement to update HPSAs or have them withdrawn while our state PCOs complete the initial validation of the provider data in SDMS, it has not changed the CMS requirement. CMS is well aware of the Shortage Designation Project and knows that we have communicated to PCOs that the CMS requirement remains in place. We have been very clear with PCOs that if they have a rural health clinic that is interested in being certified then the PCO may update an existing HPSA.</a:t>
            </a:r>
          </a:p>
          <a:p>
            <a:pPr lvl="0"/>
            <a:r>
              <a:rPr lang="en-US" sz="900" dirty="0"/>
              <a:t>State Governor’s Certified Shortage Area is a workaround for rural health clinics that can’t get a HPSA or MUA.</a:t>
            </a:r>
          </a:p>
          <a:p>
            <a:r>
              <a:rPr lang="en-US" sz="900" dirty="0"/>
              <a:t> </a:t>
            </a:r>
          </a:p>
          <a:p>
            <a:r>
              <a:rPr lang="en-US" sz="900" dirty="0"/>
              <a:t>J-1 Visa Waiver</a:t>
            </a:r>
          </a:p>
          <a:p>
            <a:pPr lvl="0"/>
            <a:r>
              <a:rPr lang="en-US" sz="900" dirty="0"/>
              <a:t>The J-1 visa is a non-immigrant exchange visitor visa, and is often used by International Medical Graduates (IMG) pursuing a residency or fellowship training in the United States. The J-1 visa allows holders to remain in the U.S., normally for up to a seven-year period, until they complete their Graduate Medical Education (GME). Upon completion, they are required under U.S. immigration law to return to their home country for two years before applying to re-enter the United States. As long as an IMG remains subject to the two-year home residency obligation, he/she cannot qualify for permanent residence or an H-1B visa, which is a non-immigrant visa status that will enable the IMG to work in the United States.</a:t>
            </a:r>
          </a:p>
          <a:p>
            <a:pPr lvl="0"/>
            <a:r>
              <a:rPr lang="en-US" sz="900" dirty="0"/>
              <a:t>An IMG essentially has two options after completing their GME: 1) return to their home country for two years; or 2) obtain a waiver of this obligation.</a:t>
            </a:r>
          </a:p>
          <a:p>
            <a:pPr lvl="0"/>
            <a:r>
              <a:rPr lang="en-US" sz="900" dirty="0"/>
              <a:t>A J-1 visa waiver waives the two-year home residency requirement and allows a physician to stay in the U.S. to practice in a federally designated HPSA or MUA if recommended by an interested federal government agency. State government agencies may also recommend J-1 physician waivers through the Conrad State 30 Program.</a:t>
            </a:r>
          </a:p>
          <a:p>
            <a:endParaRPr lang="en-US" dirty="0"/>
          </a:p>
        </p:txBody>
      </p:sp>
      <p:sp>
        <p:nvSpPr>
          <p:cNvPr id="4" name="Slide Number Placeholder 3"/>
          <p:cNvSpPr>
            <a:spLocks noGrp="1"/>
          </p:cNvSpPr>
          <p:nvPr>
            <p:ph type="sldNum" sz="quarter" idx="10"/>
          </p:nvPr>
        </p:nvSpPr>
        <p:spPr/>
        <p:txBody>
          <a:bodyPr/>
          <a:lstStyle/>
          <a:p>
            <a:pPr defTabSz="962925">
              <a:defRPr/>
            </a:pPr>
            <a:fld id="{CAA11B83-7453-4C63-9F24-B8D95A5E7065}" type="slidenum">
              <a:rPr lang="en-US">
                <a:solidFill>
                  <a:prstClr val="black"/>
                </a:solidFill>
                <a:latin typeface="Calibri" panose="020F0502020204030204"/>
              </a:rPr>
              <a:pPr defTabSz="962925">
                <a:defRPr/>
              </a:pPr>
              <a:t>2</a:t>
            </a:fld>
            <a:endParaRPr lang="en-US" dirty="0">
              <a:solidFill>
                <a:prstClr val="black"/>
              </a:solidFill>
              <a:latin typeface="Calibri" panose="020F0502020204030204"/>
            </a:endParaRPr>
          </a:p>
        </p:txBody>
      </p:sp>
      <p:cxnSp>
        <p:nvCxnSpPr>
          <p:cNvPr id="6" name="Straight Connector 5"/>
          <p:cNvCxnSpPr/>
          <p:nvPr/>
        </p:nvCxnSpPr>
        <p:spPr>
          <a:xfrm>
            <a:off x="1" y="3094219"/>
            <a:ext cx="887067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809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20</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96702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21</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96702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t>For the ratio of children under 18 to adults 18-64 and the ratio of adults 65 and older to adults 18-64, </a:t>
            </a:r>
          </a:p>
          <a:p>
            <a:endParaRPr lang="en-US" sz="1500" dirty="0"/>
          </a:p>
          <a:p>
            <a:r>
              <a:rPr lang="en-US" sz="1500" dirty="0"/>
              <a:t>For CHCs, we will use UDS data and again be looking at the facility’s total patient population. </a:t>
            </a:r>
          </a:p>
          <a:p>
            <a:endParaRPr lang="en-US" sz="1500" dirty="0"/>
          </a:p>
          <a:p>
            <a:r>
              <a:rPr lang="en-US" sz="1500" dirty="0"/>
              <a:t>The ratio will be defined as out of the total patient population, the count </a:t>
            </a:r>
            <a:r>
              <a:rPr lang="en-US" sz="1500" dirty="0">
                <a:solidFill>
                  <a:prstClr val="black"/>
                </a:solidFill>
              </a:rPr>
              <a:t>of individuals younger than 18, or 65 and older, </a:t>
            </a:r>
            <a:r>
              <a:rPr lang="en-US" sz="1500" dirty="0"/>
              <a:t>divided by the count of adults age 18-64. </a:t>
            </a:r>
            <a:r>
              <a:rPr lang="en-US" sz="1500" i="1" dirty="0"/>
              <a:t>(Source: UDS)</a:t>
            </a:r>
          </a:p>
          <a:p>
            <a:endParaRPr lang="en-US" sz="1500" dirty="0"/>
          </a:p>
          <a:p>
            <a:r>
              <a:rPr lang="en-US" sz="1500" dirty="0"/>
              <a:t>For RHCS and ITUs we will use census data and the ratio will be defined as </a:t>
            </a:r>
            <a:r>
              <a:rPr lang="en-US" sz="1500" dirty="0">
                <a:solidFill>
                  <a:prstClr val="black"/>
                </a:solidFill>
              </a:rPr>
              <a:t>the count of individuals younger than 18, or 65 and </a:t>
            </a:r>
            <a:r>
              <a:rPr lang="en-US" sz="1500" dirty="0"/>
              <a:t>older divided by the count of adults age 18-64. </a:t>
            </a:r>
            <a:r>
              <a:rPr lang="en-US" sz="1500" i="1" dirty="0">
                <a:solidFill>
                  <a:prstClr val="black"/>
                </a:solidFill>
              </a:rPr>
              <a:t>(Source: Census)</a:t>
            </a:r>
          </a:p>
          <a:p>
            <a:endParaRPr lang="en-US" sz="1500" i="1" dirty="0">
              <a:solidFill>
                <a:prstClr val="black"/>
              </a:solidFill>
            </a:endParaRPr>
          </a:p>
          <a:p>
            <a:r>
              <a:rPr lang="en-US" sz="1500" dirty="0">
                <a:solidFill>
                  <a:prstClr val="black"/>
                </a:solidFill>
              </a:rPr>
              <a:t>Following the update RHCs and ITUs may provide data regarding their facility’s total patient population to be rescored.</a:t>
            </a:r>
          </a:p>
          <a:p>
            <a:endParaRPr lang="en-US" sz="1500" dirty="0"/>
          </a:p>
        </p:txBody>
      </p:sp>
      <p:sp>
        <p:nvSpPr>
          <p:cNvPr id="4" name="Slide Number Placeholder 3"/>
          <p:cNvSpPr>
            <a:spLocks noGrp="1"/>
          </p:cNvSpPr>
          <p:nvPr>
            <p:ph type="sldNum" sz="quarter" idx="10"/>
          </p:nvPr>
        </p:nvSpPr>
        <p:spPr/>
        <p:txBody>
          <a:bodyPr/>
          <a:lstStyle/>
          <a:p>
            <a:fld id="{CAA11B83-7453-4C63-9F24-B8D95A5E7065}" type="slidenum">
              <a:rPr lang="en-US" smtClean="0"/>
              <a:t>22</a:t>
            </a:fld>
            <a:endParaRPr lang="en-US" dirty="0"/>
          </a:p>
        </p:txBody>
      </p:sp>
    </p:spTree>
    <p:extLst>
      <p:ext uri="{BB962C8B-B14F-4D97-AF65-F5344CB8AC3E}">
        <p14:creationId xmlns:p14="http://schemas.microsoft.com/office/powerpoint/2010/main" val="9694863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23</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694863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24</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981429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26</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38018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205" lvl="1"/>
            <a:endParaRPr lang="en-US" b="1" dirty="0" smtClean="0"/>
          </a:p>
        </p:txBody>
      </p:sp>
      <p:sp>
        <p:nvSpPr>
          <p:cNvPr id="4" name="Slide Number Placeholder 3"/>
          <p:cNvSpPr>
            <a:spLocks noGrp="1"/>
          </p:cNvSpPr>
          <p:nvPr>
            <p:ph type="sldNum" sz="quarter" idx="10"/>
          </p:nvPr>
        </p:nvSpPr>
        <p:spPr/>
        <p:txBody>
          <a:bodyPr/>
          <a:lstStyle/>
          <a:p>
            <a:fld id="{CAA11B83-7453-4C63-9F24-B8D95A5E706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788975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4</a:t>
            </a:fld>
            <a:endParaRPr lang="en-US"/>
          </a:p>
        </p:txBody>
      </p:sp>
    </p:spTree>
    <p:extLst>
      <p:ext uri="{BB962C8B-B14F-4D97-AF65-F5344CB8AC3E}">
        <p14:creationId xmlns:p14="http://schemas.microsoft.com/office/powerpoint/2010/main" val="413159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defTabSz="962925">
              <a:defRPr/>
            </a:pPr>
            <a:fld id="{CAA11B83-7453-4C63-9F24-B8D95A5E7065}" type="slidenum">
              <a:rPr lang="en-US">
                <a:solidFill>
                  <a:prstClr val="black"/>
                </a:solidFill>
                <a:latin typeface="Calibri" panose="020F0502020204030204"/>
              </a:rPr>
              <a:pPr defTabSz="962925">
                <a:defRPr/>
              </a:pPr>
              <a:t>5</a:t>
            </a:fld>
            <a:endParaRPr lang="en-US" dirty="0">
              <a:solidFill>
                <a:prstClr val="black"/>
              </a:solidFill>
              <a:latin typeface="Calibri" panose="020F0502020204030204"/>
            </a:endParaRPr>
          </a:p>
        </p:txBody>
      </p:sp>
      <p:cxnSp>
        <p:nvCxnSpPr>
          <p:cNvPr id="5" name="Straight Connector 4"/>
          <p:cNvCxnSpPr/>
          <p:nvPr/>
        </p:nvCxnSpPr>
        <p:spPr>
          <a:xfrm>
            <a:off x="417444" y="4593236"/>
            <a:ext cx="887067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Notes Placeholder 5"/>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846260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6</a:t>
            </a:fld>
            <a:endParaRPr lang="en-US" dirty="0"/>
          </a:p>
        </p:txBody>
      </p:sp>
    </p:spTree>
    <p:extLst>
      <p:ext uri="{BB962C8B-B14F-4D97-AF65-F5344CB8AC3E}">
        <p14:creationId xmlns:p14="http://schemas.microsoft.com/office/powerpoint/2010/main" val="2427466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defTabSz="962925">
              <a:defRPr/>
            </a:pPr>
            <a:fld id="{CAA11B83-7453-4C63-9F24-B8D95A5E7065}" type="slidenum">
              <a:rPr lang="en-US">
                <a:solidFill>
                  <a:prstClr val="black"/>
                </a:solidFill>
                <a:latin typeface="Calibri" panose="020F0502020204030204"/>
              </a:rPr>
              <a:pPr defTabSz="962925">
                <a:defRPr/>
              </a:pPr>
              <a:t>7</a:t>
            </a:fld>
            <a:endParaRPr lang="en-US" dirty="0">
              <a:solidFill>
                <a:prstClr val="black"/>
              </a:solidFill>
              <a:latin typeface="Calibri" panose="020F0502020204030204"/>
            </a:endParaRPr>
          </a:p>
        </p:txBody>
      </p:sp>
      <p:cxnSp>
        <p:nvCxnSpPr>
          <p:cNvPr id="5" name="Straight Connector 4"/>
          <p:cNvCxnSpPr/>
          <p:nvPr/>
        </p:nvCxnSpPr>
        <p:spPr>
          <a:xfrm>
            <a:off x="313083" y="4713157"/>
            <a:ext cx="887067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Notes Placeholder 5"/>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971089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AA11B83-7453-4C63-9F24-B8D95A5E7065}" type="slidenum">
              <a:rPr lang="en-US" smtClean="0"/>
              <a:t>8</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43069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4363" y="96838"/>
            <a:ext cx="2884487" cy="1622425"/>
          </a:xfrm>
        </p:spPr>
      </p:sp>
      <p:sp>
        <p:nvSpPr>
          <p:cNvPr id="4" name="Slide Number Placeholder 3"/>
          <p:cNvSpPr>
            <a:spLocks noGrp="1"/>
          </p:cNvSpPr>
          <p:nvPr>
            <p:ph type="sldNum" sz="quarter" idx="10"/>
          </p:nvPr>
        </p:nvSpPr>
        <p:spPr/>
        <p:txBody>
          <a:bodyPr/>
          <a:lstStyle/>
          <a:p>
            <a:pPr defTabSz="962925">
              <a:defRPr/>
            </a:pPr>
            <a:fld id="{CAA11B83-7453-4C63-9F24-B8D95A5E7065}" type="slidenum">
              <a:rPr lang="en-US">
                <a:solidFill>
                  <a:prstClr val="black"/>
                </a:solidFill>
                <a:latin typeface="Calibri" panose="020F0502020204030204"/>
              </a:rPr>
              <a:pPr defTabSz="962925">
                <a:defRPr/>
              </a:pPr>
              <a:t>9</a:t>
            </a:fld>
            <a:endParaRPr lang="en-US" dirty="0">
              <a:solidFill>
                <a:prstClr val="black"/>
              </a:solidFill>
              <a:latin typeface="Calibri" panose="020F0502020204030204"/>
            </a:endParaRPr>
          </a:p>
        </p:txBody>
      </p:sp>
      <p:cxnSp>
        <p:nvCxnSpPr>
          <p:cNvPr id="5" name="Straight Connector 4"/>
          <p:cNvCxnSpPr/>
          <p:nvPr/>
        </p:nvCxnSpPr>
        <p:spPr>
          <a:xfrm>
            <a:off x="208722" y="3274101"/>
            <a:ext cx="8870674"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Notes Placeholder 5"/>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175439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64CEDF-8EB3-44AA-902F-6F92781568F2}" type="datetime1">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100665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50A3D-426D-4213-8DDC-76DAA4F6D572}" type="datetime1">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3620675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F67C2-8051-4F36-B9B5-3F13AAB279CA}" type="datetime1">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106765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7ADD8B-2932-4BEA-8397-E4CE82D12106}" type="datetime1">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cxnSp>
        <p:nvCxnSpPr>
          <p:cNvPr id="7" name="Straight Connector 6"/>
          <p:cNvCxnSpPr/>
          <p:nvPr/>
        </p:nvCxnSpPr>
        <p:spPr>
          <a:xfrm>
            <a:off x="0" y="9906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855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92B51B-9D64-4007-BEA9-EBFB006F5470}" type="datetime1">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128567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951C87-9667-45F5-8B5C-6D66D0335804}" type="datetime1">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2530240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066C72-71C4-41E8-93FF-CA823FD96499}" type="datetime1">
              <a:rPr lang="en-US" smtClean="0"/>
              <a:t>4/5/2018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123081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CCCF7A-EBB7-4046-BBA2-4FF5EDEA46CB}" type="datetime1">
              <a:rPr lang="en-US" smtClean="0"/>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1999837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526068"/>
            <a:ext cx="2743200" cy="331932"/>
          </a:xfrm>
        </p:spPr>
        <p:txBody>
          <a:bodyPr/>
          <a:lstStyle/>
          <a:p>
            <a:fld id="{70BC7CCC-9412-415D-B6EB-4B62509C77CC}" type="datetime1">
              <a:rPr lang="en-US" smtClean="0"/>
              <a:t>4/5/2018</a:t>
            </a:fld>
            <a:endParaRPr lang="en-US" dirty="0"/>
          </a:p>
        </p:txBody>
      </p:sp>
      <p:sp>
        <p:nvSpPr>
          <p:cNvPr id="3" name="Footer Placeholder 2"/>
          <p:cNvSpPr>
            <a:spLocks noGrp="1"/>
          </p:cNvSpPr>
          <p:nvPr>
            <p:ph type="ftr" sz="quarter" idx="11"/>
          </p:nvPr>
        </p:nvSpPr>
        <p:spPr>
          <a:xfrm>
            <a:off x="4038600" y="6526068"/>
            <a:ext cx="4114800" cy="331932"/>
          </a:xfrm>
        </p:spPr>
        <p:txBody>
          <a:bodyPr/>
          <a:lstStyle/>
          <a:p>
            <a:endParaRPr lang="en-US" dirty="0"/>
          </a:p>
        </p:txBody>
      </p:sp>
      <p:sp>
        <p:nvSpPr>
          <p:cNvPr id="4" name="Slide Number Placeholder 3"/>
          <p:cNvSpPr>
            <a:spLocks noGrp="1"/>
          </p:cNvSpPr>
          <p:nvPr>
            <p:ph type="sldNum" sz="quarter" idx="12"/>
          </p:nvPr>
        </p:nvSpPr>
        <p:spPr>
          <a:xfrm>
            <a:off x="8610600" y="6526068"/>
            <a:ext cx="2743200" cy="331932"/>
          </a:xfrm>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47928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432555-1E76-4A92-8099-4CC42713BEE8}" type="datetime1">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407766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409D19-1798-427B-AA13-4F20A4C3DD50}" type="datetime1">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1F62DB-D77C-4BBE-B8CC-9D3A1579A0DE}" type="slidenum">
              <a:rPr lang="en-US" smtClean="0"/>
              <a:t>‹#›</a:t>
            </a:fld>
            <a:endParaRPr lang="en-US" dirty="0"/>
          </a:p>
        </p:txBody>
      </p:sp>
    </p:spTree>
    <p:extLst>
      <p:ext uri="{BB962C8B-B14F-4D97-AF65-F5344CB8AC3E}">
        <p14:creationId xmlns:p14="http://schemas.microsoft.com/office/powerpoint/2010/main" val="71676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492875"/>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4BF59-40F2-4CC1-97AC-E39489AEFBC9}" type="datetime1">
              <a:rPr lang="en-US" smtClean="0"/>
              <a:t>4/5/2018</a:t>
            </a:fld>
            <a:endParaRPr lang="en-US" dirty="0"/>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F62DB-D77C-4BBE-B8CC-9D3A1579A0DE}" type="slidenum">
              <a:rPr lang="en-US" smtClean="0"/>
              <a:t>‹#›</a:t>
            </a:fld>
            <a:endParaRPr lang="en-US" dirty="0"/>
          </a:p>
        </p:txBody>
      </p:sp>
      <p:cxnSp>
        <p:nvCxnSpPr>
          <p:cNvPr id="11" name="Straight Connector 10"/>
          <p:cNvCxnSpPr/>
          <p:nvPr/>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439400" y="5987704"/>
            <a:ext cx="1463111" cy="401863"/>
          </a:xfrm>
          <a:prstGeom prst="rect">
            <a:avLst/>
          </a:prstGeom>
          <a:noFill/>
          <a:ln>
            <a:noFill/>
          </a:ln>
        </p:spPr>
      </p:pic>
      <p:pic>
        <p:nvPicPr>
          <p:cNvPr id="14" name="Picture 1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spTree>
    <p:extLst>
      <p:ext uri="{BB962C8B-B14F-4D97-AF65-F5344CB8AC3E}">
        <p14:creationId xmlns:p14="http://schemas.microsoft.com/office/powerpoint/2010/main" val="3609199041"/>
      </p:ext>
    </p:extLst>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8.png"/><Relationship Id="rId4" Type="http://schemas.openxmlformats.org/officeDocument/2006/relationships/diagramLayout" Target="../diagrams/layout1.xml"/><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23.emf"/><Relationship Id="rId4" Type="http://schemas.openxmlformats.org/officeDocument/2006/relationships/image" Target="../media/image22.emf"/></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microsoft.com/office/2007/relationships/hdphoto" Target="../media/hdphoto1.wdp"/><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National Shortage Designation Project: Auto-HPSAs </a:t>
            </a:r>
            <a:endParaRPr lang="en-US" dirty="0"/>
          </a:p>
        </p:txBody>
      </p:sp>
      <p:sp>
        <p:nvSpPr>
          <p:cNvPr id="6" name="Subtitle 5"/>
          <p:cNvSpPr>
            <a:spLocks noGrp="1"/>
          </p:cNvSpPr>
          <p:nvPr>
            <p:ph type="subTitle" idx="1"/>
          </p:nvPr>
        </p:nvSpPr>
        <p:spPr/>
        <p:txBody>
          <a:bodyPr/>
          <a:lstStyle/>
          <a:p>
            <a:r>
              <a:rPr lang="en-US" dirty="0" smtClean="0"/>
              <a:t>April 10, 2018</a:t>
            </a:r>
            <a:endParaRPr lang="en-US" dirty="0"/>
          </a:p>
        </p:txBody>
      </p:sp>
    </p:spTree>
    <p:extLst>
      <p:ext uri="{BB962C8B-B14F-4D97-AF65-F5344CB8AC3E}">
        <p14:creationId xmlns:p14="http://schemas.microsoft.com/office/powerpoint/2010/main" val="227837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5"/>
          <p:cNvSpPr>
            <a:spLocks noGrp="1"/>
          </p:cNvSpPr>
          <p:nvPr>
            <p:ph type="title"/>
          </p:nvPr>
        </p:nvSpPr>
        <p:spPr>
          <a:xfrm>
            <a:off x="304800" y="152400"/>
            <a:ext cx="10820399" cy="650067"/>
          </a:xfrm>
        </p:spPr>
        <p:txBody>
          <a:bodyPr anchor="t">
            <a:normAutofit fontScale="90000"/>
          </a:bodyPr>
          <a:lstStyle/>
          <a:p>
            <a:r>
              <a:rPr lang="en-US" dirty="0"/>
              <a:t>Shortage Designation Modernization Project</a:t>
            </a:r>
            <a:endParaRPr lang="en-US" sz="3000" dirty="0">
              <a:solidFill>
                <a:srgbClr val="0F4D7B"/>
              </a:solidFill>
            </a:endParaRPr>
          </a:p>
        </p:txBody>
      </p:sp>
      <p:sp>
        <p:nvSpPr>
          <p:cNvPr id="5" name="Content Placeholder 2"/>
          <p:cNvSpPr>
            <a:spLocks noGrp="1"/>
          </p:cNvSpPr>
          <p:nvPr>
            <p:ph sz="half" idx="4294967295"/>
          </p:nvPr>
        </p:nvSpPr>
        <p:spPr>
          <a:xfrm>
            <a:off x="381001" y="1295401"/>
            <a:ext cx="3200399" cy="4419599"/>
          </a:xfrm>
          <a:prstGeom prst="rect">
            <a:avLst/>
          </a:prstGeom>
        </p:spPr>
        <p:txBody>
          <a:bodyPr vert="horz" lIns="91440" tIns="45720" rIns="91440" bIns="45720" rtlCol="0">
            <a:noAutofit/>
          </a:bodyPr>
          <a:lstStyle/>
          <a:p>
            <a:pPr marL="285750" indent="-285750">
              <a:lnSpc>
                <a:spcPct val="100000"/>
              </a:lnSpc>
              <a:buClr>
                <a:srgbClr val="800000"/>
              </a:buClr>
              <a:buFont typeface="Arial"/>
              <a:buChar char="•"/>
            </a:pPr>
            <a:r>
              <a:rPr lang="en-US" sz="1800" dirty="0">
                <a:latin typeface="Calibri" panose="020F0502020204030204" pitchFamily="34" charset="0"/>
              </a:rPr>
              <a:t>Shortage designation is authorized by Congress and is supported by HRSA and State Primary Care Offices (PCOs) through a shared responsibility to better serve underserved and rural areas in need of health care access. </a:t>
            </a:r>
          </a:p>
          <a:p>
            <a:pPr marL="285750" indent="-285750">
              <a:lnSpc>
                <a:spcPct val="100000"/>
              </a:lnSpc>
              <a:buClr>
                <a:srgbClr val="800000"/>
              </a:buClr>
              <a:buFont typeface="Arial"/>
              <a:buChar char="•"/>
            </a:pPr>
            <a:r>
              <a:rPr lang="en-US" sz="1800" dirty="0">
                <a:latin typeface="Calibri" panose="020F0502020204030204" pitchFamily="34" charset="0"/>
              </a:rPr>
              <a:t>Initiated in 2013, the Project makes this shared goal more efficient, modern, and consistent for all states and territories. </a:t>
            </a:r>
          </a:p>
        </p:txBody>
      </p:sp>
      <p:sp>
        <p:nvSpPr>
          <p:cNvPr id="3" name="Slide Number Placeholder 2"/>
          <p:cNvSpPr>
            <a:spLocks noGrp="1"/>
          </p:cNvSpPr>
          <p:nvPr>
            <p:ph type="sldNum" sz="quarter" idx="12"/>
          </p:nvPr>
        </p:nvSpPr>
        <p:spPr/>
        <p:txBody>
          <a:bodyPr/>
          <a:lstStyle/>
          <a:p>
            <a:fld id="{F9ECA865-404D-4A57-9AC1-FD3038CC100D}" type="slidenum">
              <a:rPr lang="en-US" smtClean="0">
                <a:solidFill>
                  <a:schemeClr val="bg1"/>
                </a:solidFill>
              </a:rPr>
              <a:pPr/>
              <a:t>10</a:t>
            </a:fld>
            <a:endParaRPr lang="en-US" dirty="0">
              <a:solidFill>
                <a:schemeClr val="bg1"/>
              </a:solidFill>
            </a:endParaRPr>
          </a:p>
        </p:txBody>
      </p:sp>
      <p:grpSp>
        <p:nvGrpSpPr>
          <p:cNvPr id="19" name="Group 18"/>
          <p:cNvGrpSpPr/>
          <p:nvPr/>
        </p:nvGrpSpPr>
        <p:grpSpPr>
          <a:xfrm>
            <a:off x="3886200" y="1219200"/>
            <a:ext cx="7924800" cy="4876801"/>
            <a:chOff x="3886200" y="1295400"/>
            <a:chExt cx="7924800" cy="4876801"/>
          </a:xfrm>
        </p:grpSpPr>
        <p:pic>
          <p:nvPicPr>
            <p:cNvPr id="2" name="Picture 1" descr="Graphic-07.png"/>
            <p:cNvPicPr>
              <a:picLocks noChangeAspect="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20090" r="22930" b="30514"/>
            <a:stretch/>
          </p:blipFill>
          <p:spPr>
            <a:xfrm>
              <a:off x="5393267" y="1295400"/>
              <a:ext cx="5571066" cy="3547533"/>
            </a:xfrm>
            <a:prstGeom prst="rect">
              <a:avLst/>
            </a:prstGeom>
          </p:spPr>
        </p:pic>
        <p:sp>
          <p:nvSpPr>
            <p:cNvPr id="10" name="Rectangle 9"/>
            <p:cNvSpPr/>
            <p:nvPr/>
          </p:nvSpPr>
          <p:spPr>
            <a:xfrm>
              <a:off x="10287000" y="4191000"/>
              <a:ext cx="91440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ounded Rectangle 8"/>
            <p:cNvSpPr/>
            <p:nvPr/>
          </p:nvSpPr>
          <p:spPr>
            <a:xfrm>
              <a:off x="4724400" y="3962401"/>
              <a:ext cx="1524000" cy="1079500"/>
            </a:xfrm>
            <a:prstGeom prst="roundRect">
              <a:avLst/>
            </a:prstGeom>
            <a:solidFill>
              <a:schemeClr val="bg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3000" y="4359340"/>
              <a:ext cx="1113162" cy="365060"/>
            </a:xfrm>
            <a:prstGeom prst="rect">
              <a:avLst/>
            </a:prstGeom>
          </p:spPr>
        </p:pic>
        <p:sp>
          <p:nvSpPr>
            <p:cNvPr id="13" name="Rounded Rectangle 12"/>
            <p:cNvSpPr/>
            <p:nvPr/>
          </p:nvSpPr>
          <p:spPr>
            <a:xfrm>
              <a:off x="10287000" y="3429000"/>
              <a:ext cx="1524000" cy="1079500"/>
            </a:xfrm>
            <a:prstGeom prst="roundRect">
              <a:avLst/>
            </a:prstGeom>
            <a:solidFill>
              <a:schemeClr val="bg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State</a:t>
              </a:r>
              <a:r>
                <a:rPr lang="en-US" dirty="0">
                  <a:solidFill>
                    <a:schemeClr val="accent4"/>
                  </a:solidFill>
                </a:rPr>
                <a:t> </a:t>
              </a:r>
              <a:r>
                <a:rPr lang="en-US" dirty="0">
                  <a:solidFill>
                    <a:schemeClr val="tx1"/>
                  </a:solidFill>
                </a:rPr>
                <a:t>PCOs</a:t>
              </a:r>
            </a:p>
          </p:txBody>
        </p:sp>
        <p:grpSp>
          <p:nvGrpSpPr>
            <p:cNvPr id="8" name="Group 7"/>
            <p:cNvGrpSpPr/>
            <p:nvPr/>
          </p:nvGrpSpPr>
          <p:grpSpPr>
            <a:xfrm>
              <a:off x="7543800" y="4800600"/>
              <a:ext cx="1828800" cy="1371601"/>
              <a:chOff x="5791200" y="5433682"/>
              <a:chExt cx="1828800" cy="1371601"/>
            </a:xfrm>
          </p:grpSpPr>
          <p:sp>
            <p:nvSpPr>
              <p:cNvPr id="11" name="Rounded Rectangle 10"/>
              <p:cNvSpPr/>
              <p:nvPr/>
            </p:nvSpPr>
            <p:spPr>
              <a:xfrm>
                <a:off x="5791200" y="5433682"/>
                <a:ext cx="1828800" cy="1195717"/>
              </a:xfrm>
              <a:prstGeom prst="roundRect">
                <a:avLst/>
              </a:prstGeom>
              <a:solidFill>
                <a:schemeClr val="bg1"/>
              </a:solid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accent4"/>
                  </a:solidFill>
                </a:endParaRPr>
              </a:p>
            </p:txBody>
          </p:sp>
          <p:pic>
            <p:nvPicPr>
              <p:cNvPr id="15" name="Picture 3" descr="C:\Users\ltoohey\Desktop\NURSE%20logo_4FB_FINAL.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994" t="19502" r="18589" b="31702"/>
              <a:stretch/>
            </p:blipFill>
            <p:spPr bwMode="auto">
              <a:xfrm>
                <a:off x="6443188" y="5561740"/>
                <a:ext cx="1128652" cy="48703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5839361" y="6066619"/>
                <a:ext cx="1732479" cy="738664"/>
              </a:xfrm>
              <a:prstGeom prst="rect">
                <a:avLst/>
              </a:prstGeom>
              <a:noFill/>
            </p:spPr>
            <p:txBody>
              <a:bodyPr wrap="square" rtlCol="0">
                <a:spAutoFit/>
              </a:bodyPr>
              <a:lstStyle/>
              <a:p>
                <a:pPr algn="ctr"/>
                <a:r>
                  <a:rPr lang="en-US" sz="1200" dirty="0">
                    <a:solidFill>
                      <a:srgbClr val="000000"/>
                    </a:solidFill>
                  </a:rPr>
                  <a:t>NHSC and NURSE Corps Participants</a:t>
                </a:r>
              </a:p>
              <a:p>
                <a:pPr algn="ctr"/>
                <a:endParaRPr lang="en-US" dirty="0"/>
              </a:p>
            </p:txBody>
          </p:sp>
        </p:grpSp>
        <p:sp>
          <p:nvSpPr>
            <p:cNvPr id="17" name="Rounded Rectangle 16"/>
            <p:cNvSpPr/>
            <p:nvPr/>
          </p:nvSpPr>
          <p:spPr>
            <a:xfrm>
              <a:off x="3886200" y="1981200"/>
              <a:ext cx="1524000" cy="1105854"/>
            </a:xfrm>
            <a:prstGeom prst="round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Rectangle 19"/>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pic>
        <p:nvPicPr>
          <p:cNvPr id="21" name="Picture 20">
            <a:extLst>
              <a:ext uri="{FF2B5EF4-FFF2-40B4-BE49-F238E27FC236}">
                <a16:creationId xmlns:a16="http://schemas.microsoft.com/office/drawing/2014/main" id="{604E060E-54E4-274A-940D-569F48AAAD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76493" y="2256010"/>
            <a:ext cx="1126482" cy="403833"/>
          </a:xfrm>
          <a:prstGeom prst="rect">
            <a:avLst/>
          </a:prstGeom>
        </p:spPr>
      </p:pic>
      <p:pic>
        <p:nvPicPr>
          <p:cNvPr id="23" name="Picture 22">
            <a:extLst>
              <a:ext uri="{FF2B5EF4-FFF2-40B4-BE49-F238E27FC236}">
                <a16:creationId xmlns:a16="http://schemas.microsoft.com/office/drawing/2014/main" id="{44A10F04-ABC8-E548-BBE0-09584A8AC7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10946" y="4870737"/>
            <a:ext cx="556753" cy="540468"/>
          </a:xfrm>
          <a:prstGeom prst="rect">
            <a:avLst/>
          </a:prstGeom>
        </p:spPr>
      </p:pic>
    </p:spTree>
    <p:extLst>
      <p:ext uri="{BB962C8B-B14F-4D97-AF65-F5344CB8AC3E}">
        <p14:creationId xmlns:p14="http://schemas.microsoft.com/office/powerpoint/2010/main" val="3210238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Diagram 27"/>
          <p:cNvGraphicFramePr/>
          <p:nvPr>
            <p:extLst>
              <p:ext uri="{D42A27DB-BD31-4B8C-83A1-F6EECF244321}">
                <p14:modId xmlns:p14="http://schemas.microsoft.com/office/powerpoint/2010/main" val="1064207668"/>
              </p:ext>
            </p:extLst>
          </p:nvPr>
        </p:nvGraphicFramePr>
        <p:xfrm>
          <a:off x="4582916" y="1606762"/>
          <a:ext cx="3341884" cy="2355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 name="TextBox 29"/>
          <p:cNvSpPr txBox="1"/>
          <p:nvPr/>
        </p:nvSpPr>
        <p:spPr>
          <a:xfrm>
            <a:off x="1295400" y="3886200"/>
            <a:ext cx="2864703" cy="1015663"/>
          </a:xfrm>
          <a:prstGeom prst="rect">
            <a:avLst/>
          </a:prstGeom>
          <a:noFill/>
        </p:spPr>
        <p:txBody>
          <a:bodyPr wrap="square" rtlCol="0">
            <a:spAutoFit/>
          </a:bodyPr>
          <a:lstStyle/>
          <a:p>
            <a:pPr algn="ctr">
              <a:defRPr/>
            </a:pPr>
            <a:r>
              <a:rPr lang="en-US" sz="2000" dirty="0">
                <a:solidFill>
                  <a:prstClr val="black"/>
                </a:solidFill>
                <a:latin typeface="Calibri" panose="020F0502020204030204"/>
              </a:rPr>
              <a:t>… is an online</a:t>
            </a:r>
            <a:r>
              <a:rPr lang="en-US" sz="2000" b="1" dirty="0">
                <a:solidFill>
                  <a:prstClr val="black"/>
                </a:solidFill>
                <a:latin typeface="Calibri" panose="020F0502020204030204"/>
              </a:rPr>
              <a:t> tool</a:t>
            </a:r>
            <a:r>
              <a:rPr lang="en-US" sz="2000" dirty="0">
                <a:solidFill>
                  <a:prstClr val="black"/>
                </a:solidFill>
                <a:latin typeface="Calibri" panose="020F0502020204030204"/>
              </a:rPr>
              <a:t> used by State PCOs and HRSA to manage designations</a:t>
            </a:r>
          </a:p>
        </p:txBody>
      </p:sp>
      <p:sp>
        <p:nvSpPr>
          <p:cNvPr id="31" name="TextBox 30"/>
          <p:cNvSpPr txBox="1"/>
          <p:nvPr/>
        </p:nvSpPr>
        <p:spPr>
          <a:xfrm>
            <a:off x="4665646" y="3886201"/>
            <a:ext cx="3127472" cy="707886"/>
          </a:xfrm>
          <a:prstGeom prst="rect">
            <a:avLst/>
          </a:prstGeom>
          <a:noFill/>
        </p:spPr>
        <p:txBody>
          <a:bodyPr wrap="square" rtlCol="0">
            <a:spAutoFit/>
          </a:bodyPr>
          <a:lstStyle/>
          <a:p>
            <a:pPr algn="ctr">
              <a:defRPr/>
            </a:pPr>
            <a:r>
              <a:rPr lang="en-US" sz="2000" dirty="0">
                <a:solidFill>
                  <a:prstClr val="black"/>
                </a:solidFill>
                <a:latin typeface="Calibri" panose="020F0502020204030204"/>
              </a:rPr>
              <a:t>… uses </a:t>
            </a:r>
            <a:r>
              <a:rPr lang="en-US" sz="2000" b="1" dirty="0">
                <a:solidFill>
                  <a:prstClr val="black"/>
                </a:solidFill>
                <a:latin typeface="Calibri" panose="020F0502020204030204"/>
              </a:rPr>
              <a:t>standard data sets</a:t>
            </a:r>
            <a:r>
              <a:rPr lang="en-US" sz="2000" dirty="0">
                <a:solidFill>
                  <a:prstClr val="black"/>
                </a:solidFill>
                <a:latin typeface="Calibri" panose="020F0502020204030204"/>
              </a:rPr>
              <a:t> to calculate designations</a:t>
            </a:r>
          </a:p>
        </p:txBody>
      </p:sp>
      <p:sp>
        <p:nvSpPr>
          <p:cNvPr id="32" name="TextBox 31"/>
          <p:cNvSpPr txBox="1"/>
          <p:nvPr/>
        </p:nvSpPr>
        <p:spPr>
          <a:xfrm>
            <a:off x="8112095" y="3886201"/>
            <a:ext cx="2632105" cy="707886"/>
          </a:xfrm>
          <a:prstGeom prst="rect">
            <a:avLst/>
          </a:prstGeom>
          <a:noFill/>
        </p:spPr>
        <p:txBody>
          <a:bodyPr wrap="square" rtlCol="0">
            <a:spAutoFit/>
          </a:bodyPr>
          <a:lstStyle/>
          <a:p>
            <a:pPr algn="ctr">
              <a:defRPr/>
            </a:pPr>
            <a:r>
              <a:rPr lang="en-US" sz="2000" dirty="0">
                <a:solidFill>
                  <a:prstClr val="black"/>
                </a:solidFill>
                <a:latin typeface="Calibri" panose="020F0502020204030204"/>
              </a:rPr>
              <a:t>… is based on </a:t>
            </a:r>
            <a:r>
              <a:rPr lang="en-US" sz="2000" b="1" dirty="0">
                <a:solidFill>
                  <a:prstClr val="black"/>
                </a:solidFill>
                <a:latin typeface="Calibri" panose="020F0502020204030204"/>
              </a:rPr>
              <a:t>regulations</a:t>
            </a:r>
          </a:p>
        </p:txBody>
      </p:sp>
      <p:cxnSp>
        <p:nvCxnSpPr>
          <p:cNvPr id="33" name="Straight Connector 32"/>
          <p:cNvCxnSpPr/>
          <p:nvPr/>
        </p:nvCxnSpPr>
        <p:spPr>
          <a:xfrm>
            <a:off x="4495800" y="1524001"/>
            <a:ext cx="0" cy="3740727"/>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7924800" y="1524000"/>
            <a:ext cx="0" cy="3740727"/>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F9ECA865-404D-4A57-9AC1-FD3038CC100D}" type="slidenum">
              <a:rPr lang="en-US" smtClean="0">
                <a:solidFill>
                  <a:schemeClr val="bg1"/>
                </a:solidFill>
              </a:rPr>
              <a:pPr/>
              <a:t>11</a:t>
            </a:fld>
            <a:endParaRPr lang="en-US" dirty="0">
              <a:solidFill>
                <a:schemeClr val="bg1"/>
              </a:solidFill>
            </a:endParaRPr>
          </a:p>
        </p:txBody>
      </p:sp>
      <p:sp>
        <p:nvSpPr>
          <p:cNvPr id="13" name="Title 5"/>
          <p:cNvSpPr txBox="1">
            <a:spLocks/>
          </p:cNvSpPr>
          <p:nvPr/>
        </p:nvSpPr>
        <p:spPr>
          <a:xfrm>
            <a:off x="304800" y="152400"/>
            <a:ext cx="10820399" cy="650067"/>
          </a:xfrm>
          <a:prstGeom prst="rect">
            <a:avLst/>
          </a:prstGeom>
        </p:spPr>
        <p:txBody>
          <a:bodyPr vert="horz" lIns="91440" tIns="45720" rIns="91440" bIns="45720" rtlCol="0" anchor="t">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Shortage Designation Management System (SDMS)</a:t>
            </a:r>
            <a:endParaRPr lang="en-US" sz="3000" dirty="0">
              <a:solidFill>
                <a:srgbClr val="0F4D7B"/>
              </a:solidFill>
            </a:endParaRPr>
          </a:p>
        </p:txBody>
      </p:sp>
      <p:grpSp>
        <p:nvGrpSpPr>
          <p:cNvPr id="17" name="Group 16"/>
          <p:cNvGrpSpPr/>
          <p:nvPr/>
        </p:nvGrpSpPr>
        <p:grpSpPr>
          <a:xfrm>
            <a:off x="8534400" y="1752600"/>
            <a:ext cx="1752600" cy="1752600"/>
            <a:chOff x="8534400" y="1752600"/>
            <a:chExt cx="1752600" cy="1752600"/>
          </a:xfrm>
        </p:grpSpPr>
        <p:sp>
          <p:nvSpPr>
            <p:cNvPr id="9" name="Oval 8"/>
            <p:cNvSpPr/>
            <p:nvPr/>
          </p:nvSpPr>
          <p:spPr>
            <a:xfrm>
              <a:off x="8534400" y="1752600"/>
              <a:ext cx="1752600" cy="1752600"/>
            </a:xfrm>
            <a:prstGeom prst="ellipse">
              <a:avLst/>
            </a:prstGeom>
            <a:solidFill>
              <a:srgbClr val="0F4E7B"/>
            </a:solidFill>
            <a:ln w="28575" cmpd="sng">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noun_23091_ffffff.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60863" y="2002863"/>
              <a:ext cx="1121337" cy="1121337"/>
            </a:xfrm>
            <a:prstGeom prst="rect">
              <a:avLst/>
            </a:prstGeom>
          </p:spPr>
        </p:pic>
      </p:grpSp>
      <p:pic>
        <p:nvPicPr>
          <p:cNvPr id="26" name="Picture 25"/>
          <p:cNvPicPr>
            <a:picLocks noChangeAspect="1"/>
          </p:cNvPicPr>
          <p:nvPr/>
        </p:nvPicPr>
        <p:blipFill rotWithShape="1">
          <a:blip r:embed="rId9"/>
          <a:srcRect l="6794" r="6603" b="2239"/>
          <a:stretch/>
        </p:blipFill>
        <p:spPr>
          <a:xfrm>
            <a:off x="1812472" y="2142991"/>
            <a:ext cx="1880743" cy="1055173"/>
          </a:xfrm>
          <a:prstGeom prst="rect">
            <a:avLst/>
          </a:prstGeom>
        </p:spPr>
      </p:pic>
      <p:sp>
        <p:nvSpPr>
          <p:cNvPr id="35" name="Rectangle 34"/>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pic>
        <p:nvPicPr>
          <p:cNvPr id="3" name="Picture 2" descr="noun_27586_9d1b2a.png"/>
          <p:cNvPicPr>
            <a:picLocks noChangeAspect="1"/>
          </p:cNvPicPr>
          <p:nvPr/>
        </p:nvPicPr>
        <p:blipFill>
          <a:blip r:embed="rId10"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295400" y="1295400"/>
            <a:ext cx="2908460" cy="2819400"/>
          </a:xfrm>
          <a:prstGeom prst="rect">
            <a:avLst/>
          </a:prstGeom>
        </p:spPr>
      </p:pic>
    </p:spTree>
    <p:extLst>
      <p:ext uri="{BB962C8B-B14F-4D97-AF65-F5344CB8AC3E}">
        <p14:creationId xmlns:p14="http://schemas.microsoft.com/office/powerpoint/2010/main" val="2702529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115710"/>
            <a:ext cx="6096000" cy="1170290"/>
          </a:xfrm>
        </p:spPr>
        <p:txBody>
          <a:bodyPr>
            <a:normAutofit/>
          </a:bodyPr>
          <a:lstStyle/>
          <a:p>
            <a:pPr algn="l">
              <a:buClr>
                <a:srgbClr val="800000"/>
              </a:buClr>
            </a:pPr>
            <a:r>
              <a:rPr lang="en-US" sz="1400" dirty="0">
                <a:solidFill>
                  <a:srgbClr val="000000"/>
                </a:solidFill>
                <a:latin typeface="Calibri" panose="020F0502020204030204" pitchFamily="34" charset="0"/>
              </a:rPr>
              <a:t>Standardized</a:t>
            </a:r>
            <a:r>
              <a:rPr lang="en-US" sz="1400" dirty="0">
                <a:latin typeface="Calibri" panose="020F0502020204030204" pitchFamily="34" charset="0"/>
              </a:rPr>
              <a:t> </a:t>
            </a:r>
            <a:r>
              <a:rPr lang="en-US" sz="1400" dirty="0">
                <a:solidFill>
                  <a:srgbClr val="000000"/>
                </a:solidFill>
                <a:latin typeface="Calibri" panose="020F0502020204030204" pitchFamily="34" charset="0"/>
              </a:rPr>
              <a:t>data are sourced from:</a:t>
            </a:r>
          </a:p>
          <a:p>
            <a:pPr marL="742950" lvl="1" indent="-285750">
              <a:buClr>
                <a:srgbClr val="800000"/>
              </a:buClr>
              <a:buFont typeface="Arial"/>
              <a:buChar char="•"/>
            </a:pPr>
            <a:r>
              <a:rPr lang="en-US" sz="1100" dirty="0">
                <a:latin typeface="Calibri" panose="020F0502020204030204" pitchFamily="34" charset="0"/>
              </a:rPr>
              <a:t>The Centers for Medicare &amp; Medicaid Services (CMS) for provider data</a:t>
            </a:r>
          </a:p>
          <a:p>
            <a:pPr marL="742950" lvl="1" indent="-285750">
              <a:buClr>
                <a:srgbClr val="800000"/>
              </a:buClr>
              <a:buFont typeface="Arial"/>
              <a:buChar char="•"/>
            </a:pPr>
            <a:r>
              <a:rPr lang="en-US" sz="1100" dirty="0">
                <a:latin typeface="Calibri" panose="020F0502020204030204" pitchFamily="34" charset="0"/>
              </a:rPr>
              <a:t>The Centers for Disease Control and Prevention (CDC) for infant health data</a:t>
            </a:r>
          </a:p>
          <a:p>
            <a:pPr marL="742950" lvl="1" indent="-285750">
              <a:buClr>
                <a:srgbClr val="800000"/>
              </a:buClr>
              <a:buFont typeface="Arial"/>
              <a:buChar char="•"/>
            </a:pPr>
            <a:r>
              <a:rPr lang="en-US" sz="1100" dirty="0">
                <a:latin typeface="Calibri" panose="020F0502020204030204" pitchFamily="34" charset="0"/>
              </a:rPr>
              <a:t>The Census Bureau for population data</a:t>
            </a:r>
          </a:p>
          <a:p>
            <a:pPr marL="742950" lvl="1" indent="-285750">
              <a:buClr>
                <a:srgbClr val="800000"/>
              </a:buClr>
              <a:buFont typeface="Arial"/>
              <a:buChar char="•"/>
            </a:pPr>
            <a:r>
              <a:rPr lang="en-US" sz="1100" dirty="0">
                <a:latin typeface="Calibri" panose="020F0502020204030204" pitchFamily="34" charset="0"/>
              </a:rPr>
              <a:t>The Environmental Systems Research Institute (ESRI) for travel and spatial mapping data</a:t>
            </a:r>
          </a:p>
        </p:txBody>
      </p:sp>
      <p:sp>
        <p:nvSpPr>
          <p:cNvPr id="421" name="Title 5"/>
          <p:cNvSpPr txBox="1">
            <a:spLocks/>
          </p:cNvSpPr>
          <p:nvPr/>
        </p:nvSpPr>
        <p:spPr>
          <a:xfrm>
            <a:off x="304800" y="264333"/>
            <a:ext cx="11734800" cy="650067"/>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Shortage Designation Management System (SDMS) Data Sources</a:t>
            </a:r>
            <a:endParaRPr lang="en-US" sz="3000" dirty="0">
              <a:solidFill>
                <a:srgbClr val="0F4D7B"/>
              </a:solidFill>
            </a:endParaRPr>
          </a:p>
        </p:txBody>
      </p:sp>
      <p:sp>
        <p:nvSpPr>
          <p:cNvPr id="423" name="Rectangle 422"/>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grpSp>
        <p:nvGrpSpPr>
          <p:cNvPr id="417" name="Group 416"/>
          <p:cNvGrpSpPr/>
          <p:nvPr/>
        </p:nvGrpSpPr>
        <p:grpSpPr>
          <a:xfrm>
            <a:off x="914400" y="2362200"/>
            <a:ext cx="10515600" cy="3733800"/>
            <a:chOff x="838198" y="2362200"/>
            <a:chExt cx="10515600" cy="3733800"/>
          </a:xfrm>
        </p:grpSpPr>
        <p:sp>
          <p:nvSpPr>
            <p:cNvPr id="426" name="Rectangle 425"/>
            <p:cNvSpPr/>
            <p:nvPr/>
          </p:nvSpPr>
          <p:spPr bwMode="auto">
            <a:xfrm>
              <a:off x="838200" y="2401047"/>
              <a:ext cx="6068881" cy="304800"/>
            </a:xfrm>
            <a:prstGeom prst="rect">
              <a:avLst/>
            </a:prstGeom>
            <a:solidFill>
              <a:srgbClr val="0F4D7B"/>
            </a:solidFill>
            <a:ln w="9525" cap="flat" cmpd="sng" algn="ctr">
              <a:noFill/>
              <a:prstDash val="solid"/>
              <a:round/>
              <a:headEnd type="none" w="med" len="med"/>
              <a:tailEnd type="none" w="med" len="med"/>
            </a:ln>
            <a:effectLst/>
          </p:spPr>
          <p:txBody>
            <a:bodyPr vert="horz" wrap="square" lIns="91429" tIns="45714" rIns="91429" bIns="45714" numCol="1" rtlCol="0" anchor="t" anchorCtr="0" compatLnSpc="1">
              <a:prstTxWarp prst="textNoShape">
                <a:avLst/>
              </a:prstTxWarp>
            </a:bodyPr>
            <a:lstStyle/>
            <a:p>
              <a:pPr marL="342900" indent="-342900" fontAlgn="base">
                <a:spcBef>
                  <a:spcPct val="20000"/>
                </a:spcBef>
                <a:spcAft>
                  <a:spcPct val="0"/>
                </a:spcAft>
                <a:buClr>
                  <a:srgbClr val="FFBA33"/>
                </a:buClr>
              </a:pPr>
              <a:endParaRPr lang="en-US" sz="2400" dirty="0">
                <a:solidFill>
                  <a:srgbClr val="4C4C4C"/>
                </a:solidFill>
                <a:latin typeface="Arial" charset="0"/>
                <a:ea typeface="ＭＳ Ｐゴシック" charset="-128"/>
              </a:endParaRPr>
            </a:p>
          </p:txBody>
        </p:sp>
        <p:sp>
          <p:nvSpPr>
            <p:cNvPr id="6" name="AutoShape 3"/>
            <p:cNvSpPr>
              <a:spLocks noChangeAspect="1" noChangeArrowheads="1" noTextEdit="1"/>
            </p:cNvSpPr>
            <p:nvPr/>
          </p:nvSpPr>
          <p:spPr bwMode="auto">
            <a:xfrm>
              <a:off x="838198" y="2362200"/>
              <a:ext cx="10515600" cy="3605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25" name="Rectangle 12"/>
            <p:cNvSpPr>
              <a:spLocks noChangeArrowheads="1"/>
            </p:cNvSpPr>
            <p:nvPr/>
          </p:nvSpPr>
          <p:spPr bwMode="auto">
            <a:xfrm>
              <a:off x="854629" y="2387600"/>
              <a:ext cx="5933509" cy="3554413"/>
            </a:xfrm>
            <a:prstGeom prst="rect">
              <a:avLst/>
            </a:prstGeom>
            <a:noFill/>
            <a:ln w="1588" cap="rnd">
              <a:no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6" name="Rectangle 13"/>
            <p:cNvSpPr>
              <a:spLocks noChangeArrowheads="1"/>
            </p:cNvSpPr>
            <p:nvPr/>
          </p:nvSpPr>
          <p:spPr bwMode="auto">
            <a:xfrm>
              <a:off x="3429000" y="2439988"/>
              <a:ext cx="813316"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200" b="1" dirty="0">
                  <a:solidFill>
                    <a:schemeClr val="bg1"/>
                  </a:solidFill>
                  <a:latin typeface="+mn-lt"/>
                </a:rPr>
                <a:t>Federal Data</a:t>
              </a:r>
              <a:endParaRPr lang="en-US" altLang="en-US" dirty="0">
                <a:solidFill>
                  <a:schemeClr val="bg1"/>
                </a:solidFill>
                <a:latin typeface="+mn-lt"/>
              </a:endParaRPr>
            </a:p>
          </p:txBody>
        </p:sp>
        <p:grpSp>
          <p:nvGrpSpPr>
            <p:cNvPr id="8" name="Group 7"/>
            <p:cNvGrpSpPr/>
            <p:nvPr/>
          </p:nvGrpSpPr>
          <p:grpSpPr>
            <a:xfrm>
              <a:off x="838200" y="2819401"/>
              <a:ext cx="1932119" cy="1270523"/>
              <a:chOff x="838200" y="2819401"/>
              <a:chExt cx="1932119" cy="1270523"/>
            </a:xfrm>
          </p:grpSpPr>
          <p:sp>
            <p:nvSpPr>
              <p:cNvPr id="1190" name="Rectangle 190"/>
              <p:cNvSpPr>
                <a:spLocks noChangeArrowheads="1"/>
              </p:cNvSpPr>
              <p:nvPr/>
            </p:nvSpPr>
            <p:spPr bwMode="auto">
              <a:xfrm>
                <a:off x="838200" y="30480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1186" name="Rectangle 186"/>
              <p:cNvSpPr>
                <a:spLocks noChangeArrowheads="1"/>
              </p:cNvSpPr>
              <p:nvPr/>
            </p:nvSpPr>
            <p:spPr bwMode="auto">
              <a:xfrm>
                <a:off x="865319" y="2819401"/>
                <a:ext cx="1905000"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rPr>
                  <a:t>Providers </a:t>
                </a:r>
                <a:endParaRPr lang="en-US" altLang="en-US" dirty="0">
                  <a:solidFill>
                    <a:srgbClr val="000000"/>
                  </a:solidFill>
                </a:endParaRPr>
              </a:p>
            </p:txBody>
          </p:sp>
          <p:sp>
            <p:nvSpPr>
              <p:cNvPr id="20" name="Rectangle 217"/>
              <p:cNvSpPr>
                <a:spLocks noChangeArrowheads="1"/>
              </p:cNvSpPr>
              <p:nvPr/>
            </p:nvSpPr>
            <p:spPr bwMode="auto">
              <a:xfrm>
                <a:off x="983129" y="3149617"/>
                <a:ext cx="167640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Providers Address from National Provider Identifier (NPI) </a:t>
                </a:r>
                <a:endParaRPr lang="en-US" altLang="en-US" sz="1000" dirty="0"/>
              </a:p>
              <a:p>
                <a:pPr algn="ctr"/>
                <a:endParaRPr lang="en-US" altLang="en-US" sz="1000" dirty="0"/>
              </a:p>
            </p:txBody>
          </p:sp>
          <p:sp>
            <p:nvSpPr>
              <p:cNvPr id="1237" name="Rectangle 254"/>
              <p:cNvSpPr>
                <a:spLocks noChangeArrowheads="1"/>
              </p:cNvSpPr>
              <p:nvPr/>
            </p:nvSpPr>
            <p:spPr bwMode="auto">
              <a:xfrm>
                <a:off x="1482683" y="3733800"/>
                <a:ext cx="9557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900" dirty="0">
                    <a:solidFill>
                      <a:srgbClr val="000000"/>
                    </a:solidFill>
                    <a:latin typeface="Calibri" panose="020F0502020204030204" pitchFamily="34" charset="0"/>
                  </a:rPr>
                  <a:t>Center for Medicare &amp; Medicaid</a:t>
                </a:r>
                <a:endParaRPr lang="en-US" altLang="en-US" dirty="0"/>
              </a:p>
            </p:txBody>
          </p:sp>
          <p:pic>
            <p:nvPicPr>
              <p:cNvPr id="2" name="Picture 1" descr="noun_530544_1F497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216" y="3657600"/>
                <a:ext cx="432324" cy="432324"/>
              </a:xfrm>
              <a:prstGeom prst="rect">
                <a:avLst/>
              </a:prstGeom>
            </p:spPr>
          </p:pic>
        </p:grpSp>
        <p:sp>
          <p:nvSpPr>
            <p:cNvPr id="439" name="Rectangle 438"/>
            <p:cNvSpPr/>
            <p:nvPr/>
          </p:nvSpPr>
          <p:spPr bwMode="auto">
            <a:xfrm>
              <a:off x="7010400" y="2399552"/>
              <a:ext cx="1931895" cy="304800"/>
            </a:xfrm>
            <a:prstGeom prst="rect">
              <a:avLst/>
            </a:prstGeom>
            <a:solidFill>
              <a:srgbClr val="BA7E10"/>
            </a:solidFill>
            <a:ln w="9525" cap="flat" cmpd="sng" algn="ctr">
              <a:noFill/>
              <a:prstDash val="solid"/>
              <a:round/>
              <a:headEnd type="none" w="med" len="med"/>
              <a:tailEnd type="none" w="med" len="med"/>
            </a:ln>
            <a:effectLst/>
          </p:spPr>
          <p:txBody>
            <a:bodyPr vert="horz" wrap="square" lIns="91429" tIns="45714" rIns="91429" bIns="45714" numCol="1" rtlCol="0" anchor="t" anchorCtr="0" compatLnSpc="1">
              <a:prstTxWarp prst="textNoShape">
                <a:avLst/>
              </a:prstTxWarp>
            </a:bodyPr>
            <a:lstStyle/>
            <a:p>
              <a:pPr marL="342900" indent="-342900" fontAlgn="base">
                <a:spcBef>
                  <a:spcPct val="20000"/>
                </a:spcBef>
                <a:spcAft>
                  <a:spcPct val="0"/>
                </a:spcAft>
                <a:buClr>
                  <a:srgbClr val="FFBA33"/>
                </a:buClr>
              </a:pPr>
              <a:endParaRPr lang="en-US" sz="2400" dirty="0">
                <a:solidFill>
                  <a:srgbClr val="4C4C4C"/>
                </a:solidFill>
                <a:latin typeface="Arial" charset="0"/>
                <a:ea typeface="ＭＳ Ｐゴシック" charset="-128"/>
              </a:endParaRPr>
            </a:p>
          </p:txBody>
        </p:sp>
        <p:sp>
          <p:nvSpPr>
            <p:cNvPr id="440" name="Rectangle 13"/>
            <p:cNvSpPr>
              <a:spLocks noChangeArrowheads="1"/>
            </p:cNvSpPr>
            <p:nvPr/>
          </p:nvSpPr>
          <p:spPr bwMode="auto">
            <a:xfrm>
              <a:off x="7597496" y="2438400"/>
              <a:ext cx="868176"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200" b="1" dirty="0">
                  <a:solidFill>
                    <a:schemeClr val="bg1"/>
                  </a:solidFill>
                  <a:latin typeface="+mn-lt"/>
                </a:rPr>
                <a:t>Industry Data</a:t>
              </a:r>
              <a:endParaRPr lang="en-US" altLang="en-US" dirty="0">
                <a:solidFill>
                  <a:schemeClr val="bg1"/>
                </a:solidFill>
                <a:latin typeface="+mn-lt"/>
              </a:endParaRPr>
            </a:p>
          </p:txBody>
        </p:sp>
        <p:sp>
          <p:nvSpPr>
            <p:cNvPr id="449" name="Rectangle 448"/>
            <p:cNvSpPr/>
            <p:nvPr/>
          </p:nvSpPr>
          <p:spPr bwMode="auto">
            <a:xfrm>
              <a:off x="9025966" y="2399552"/>
              <a:ext cx="1927412" cy="304800"/>
            </a:xfrm>
            <a:prstGeom prst="rect">
              <a:avLst/>
            </a:prstGeom>
            <a:solidFill>
              <a:srgbClr val="C0BFBF"/>
            </a:solidFill>
            <a:ln w="9525" cap="flat" cmpd="sng" algn="ctr">
              <a:noFill/>
              <a:prstDash val="solid"/>
              <a:round/>
              <a:headEnd type="none" w="med" len="med"/>
              <a:tailEnd type="none" w="med" len="med"/>
            </a:ln>
            <a:effectLst/>
          </p:spPr>
          <p:txBody>
            <a:bodyPr vert="horz" wrap="square" lIns="91429" tIns="45714" rIns="91429" bIns="45714" numCol="1" rtlCol="0" anchor="t" anchorCtr="0" compatLnSpc="1">
              <a:prstTxWarp prst="textNoShape">
                <a:avLst/>
              </a:prstTxWarp>
            </a:bodyPr>
            <a:lstStyle/>
            <a:p>
              <a:pPr marL="342900" indent="-342900" fontAlgn="base">
                <a:spcBef>
                  <a:spcPct val="20000"/>
                </a:spcBef>
                <a:spcAft>
                  <a:spcPct val="0"/>
                </a:spcAft>
                <a:buClr>
                  <a:srgbClr val="FFBA33"/>
                </a:buClr>
              </a:pPr>
              <a:endParaRPr lang="en-US" sz="2400" dirty="0">
                <a:solidFill>
                  <a:srgbClr val="4C4C4C"/>
                </a:solidFill>
                <a:latin typeface="Arial" charset="0"/>
                <a:ea typeface="ＭＳ Ｐゴシック" charset="-128"/>
              </a:endParaRPr>
            </a:p>
          </p:txBody>
        </p:sp>
        <p:sp>
          <p:nvSpPr>
            <p:cNvPr id="450" name="Rectangle 13"/>
            <p:cNvSpPr>
              <a:spLocks noChangeArrowheads="1"/>
            </p:cNvSpPr>
            <p:nvPr/>
          </p:nvSpPr>
          <p:spPr bwMode="auto">
            <a:xfrm>
              <a:off x="9683875" y="2433918"/>
              <a:ext cx="669955"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200" b="1" dirty="0">
                  <a:solidFill>
                    <a:schemeClr val="bg1"/>
                  </a:solidFill>
                  <a:latin typeface="+mn-lt"/>
                </a:rPr>
                <a:t>State Data</a:t>
              </a:r>
              <a:endParaRPr lang="en-US" altLang="en-US" dirty="0">
                <a:solidFill>
                  <a:schemeClr val="bg1"/>
                </a:solidFill>
                <a:latin typeface="+mn-lt"/>
              </a:endParaRPr>
            </a:p>
          </p:txBody>
        </p:sp>
        <p:grpSp>
          <p:nvGrpSpPr>
            <p:cNvPr id="1110" name="Group 1109"/>
            <p:cNvGrpSpPr/>
            <p:nvPr/>
          </p:nvGrpSpPr>
          <p:grpSpPr>
            <a:xfrm>
              <a:off x="2895600" y="2819401"/>
              <a:ext cx="1932118" cy="1880123"/>
              <a:chOff x="2971800" y="2819401"/>
              <a:chExt cx="1932118" cy="1880123"/>
            </a:xfrm>
          </p:grpSpPr>
          <p:sp>
            <p:nvSpPr>
              <p:cNvPr id="466" name="Rectangle 190"/>
              <p:cNvSpPr>
                <a:spLocks noChangeArrowheads="1"/>
              </p:cNvSpPr>
              <p:nvPr/>
            </p:nvSpPr>
            <p:spPr bwMode="auto">
              <a:xfrm>
                <a:off x="2971800" y="30480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pPr algn="ctr"/>
                <a:endParaRPr lang="en-US" dirty="0"/>
              </a:p>
            </p:txBody>
          </p:sp>
          <p:sp>
            <p:nvSpPr>
              <p:cNvPr id="467" name="Rectangle 186"/>
              <p:cNvSpPr>
                <a:spLocks noChangeArrowheads="1"/>
              </p:cNvSpPr>
              <p:nvPr/>
            </p:nvSpPr>
            <p:spPr bwMode="auto">
              <a:xfrm>
                <a:off x="2971800" y="2819401"/>
                <a:ext cx="1904999"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rPr>
                  <a:t>Health Data</a:t>
                </a:r>
                <a:endParaRPr lang="en-US" altLang="en-US" dirty="0">
                  <a:solidFill>
                    <a:srgbClr val="000000"/>
                  </a:solidFill>
                </a:endParaRPr>
              </a:p>
            </p:txBody>
          </p:sp>
          <p:sp>
            <p:nvSpPr>
              <p:cNvPr id="468" name="Rectangle 217"/>
              <p:cNvSpPr>
                <a:spLocks noChangeArrowheads="1"/>
              </p:cNvSpPr>
              <p:nvPr/>
            </p:nvSpPr>
            <p:spPr bwMode="auto">
              <a:xfrm>
                <a:off x="3109258" y="3157088"/>
                <a:ext cx="167640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Infant Mortality Rate</a:t>
                </a:r>
              </a:p>
              <a:p>
                <a:pPr algn="ctr"/>
                <a:r>
                  <a:rPr lang="en-US" altLang="en-US" sz="1000" dirty="0">
                    <a:solidFill>
                      <a:srgbClr val="000000"/>
                    </a:solidFill>
                    <a:latin typeface="Calibri" panose="020F0502020204030204" pitchFamily="34" charset="0"/>
                  </a:rPr>
                  <a:t>(IMR)</a:t>
                </a:r>
                <a:endParaRPr lang="en-US" altLang="en-US" sz="1000" dirty="0"/>
              </a:p>
              <a:p>
                <a:pPr algn="ctr"/>
                <a:endParaRPr lang="en-US" altLang="en-US" sz="1000" dirty="0"/>
              </a:p>
            </p:txBody>
          </p:sp>
          <p:sp>
            <p:nvSpPr>
              <p:cNvPr id="469" name="Rectangle 254"/>
              <p:cNvSpPr>
                <a:spLocks noChangeArrowheads="1"/>
              </p:cNvSpPr>
              <p:nvPr/>
            </p:nvSpPr>
            <p:spPr bwMode="auto">
              <a:xfrm>
                <a:off x="3616283" y="4343400"/>
                <a:ext cx="11081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900" dirty="0">
                    <a:solidFill>
                      <a:srgbClr val="000000"/>
                    </a:solidFill>
                    <a:latin typeface="Calibri" panose="020F0502020204030204" pitchFamily="34" charset="0"/>
                  </a:rPr>
                  <a:t>Center for Disease Control and Prevention</a:t>
                </a:r>
                <a:endParaRPr lang="en-US" altLang="en-US" dirty="0"/>
              </a:p>
            </p:txBody>
          </p:sp>
          <p:pic>
            <p:nvPicPr>
              <p:cNvPr id="470" name="Picture 469" descr="noun_530544_1F497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5816" y="4267200"/>
                <a:ext cx="432324" cy="432324"/>
              </a:xfrm>
              <a:prstGeom prst="rect">
                <a:avLst/>
              </a:prstGeom>
            </p:spPr>
          </p:pic>
          <p:sp>
            <p:nvSpPr>
              <p:cNvPr id="471" name="Rectangle 190"/>
              <p:cNvSpPr>
                <a:spLocks noChangeArrowheads="1"/>
              </p:cNvSpPr>
              <p:nvPr/>
            </p:nvSpPr>
            <p:spPr bwMode="auto">
              <a:xfrm>
                <a:off x="2971800" y="36576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472" name="Rectangle 217"/>
              <p:cNvSpPr>
                <a:spLocks noChangeArrowheads="1"/>
              </p:cNvSpPr>
              <p:nvPr/>
            </p:nvSpPr>
            <p:spPr bwMode="auto">
              <a:xfrm>
                <a:off x="3101788" y="3744277"/>
                <a:ext cx="167640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Low Birth Weight</a:t>
                </a:r>
              </a:p>
              <a:p>
                <a:pPr algn="ctr"/>
                <a:r>
                  <a:rPr lang="en-US" altLang="en-US" sz="1000" dirty="0">
                    <a:solidFill>
                      <a:srgbClr val="000000"/>
                    </a:solidFill>
                    <a:latin typeface="Calibri" panose="020F0502020204030204" pitchFamily="34" charset="0"/>
                  </a:rPr>
                  <a:t>(LBW)</a:t>
                </a:r>
                <a:endParaRPr lang="en-US" altLang="en-US" sz="1000" dirty="0"/>
              </a:p>
              <a:p>
                <a:pPr algn="ctr"/>
                <a:endParaRPr lang="en-US" altLang="en-US" sz="1000" dirty="0"/>
              </a:p>
            </p:txBody>
          </p:sp>
        </p:grpSp>
        <p:grpSp>
          <p:nvGrpSpPr>
            <p:cNvPr id="416" name="Group 415"/>
            <p:cNvGrpSpPr/>
            <p:nvPr/>
          </p:nvGrpSpPr>
          <p:grpSpPr>
            <a:xfrm>
              <a:off x="4948743" y="2819401"/>
              <a:ext cx="1946834" cy="3276599"/>
              <a:chOff x="4948743" y="2819401"/>
              <a:chExt cx="1946834" cy="3276599"/>
            </a:xfrm>
          </p:grpSpPr>
          <p:sp>
            <p:nvSpPr>
              <p:cNvPr id="481" name="Rectangle 190"/>
              <p:cNvSpPr>
                <a:spLocks noChangeArrowheads="1"/>
              </p:cNvSpPr>
              <p:nvPr/>
            </p:nvSpPr>
            <p:spPr bwMode="auto">
              <a:xfrm>
                <a:off x="4948743" y="30480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pPr algn="ctr"/>
                <a:endParaRPr lang="en-US" dirty="0"/>
              </a:p>
            </p:txBody>
          </p:sp>
          <p:sp>
            <p:nvSpPr>
              <p:cNvPr id="482" name="Rectangle 186"/>
              <p:cNvSpPr>
                <a:spLocks noChangeArrowheads="1"/>
              </p:cNvSpPr>
              <p:nvPr/>
            </p:nvSpPr>
            <p:spPr bwMode="auto">
              <a:xfrm>
                <a:off x="4948743" y="2819401"/>
                <a:ext cx="1904999"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rPr>
                  <a:t>Population Data</a:t>
                </a:r>
                <a:endParaRPr lang="en-US" altLang="en-US" dirty="0">
                  <a:solidFill>
                    <a:srgbClr val="000000"/>
                  </a:solidFill>
                </a:endParaRPr>
              </a:p>
            </p:txBody>
          </p:sp>
          <p:sp>
            <p:nvSpPr>
              <p:cNvPr id="483" name="Rectangle 217"/>
              <p:cNvSpPr>
                <a:spLocks noChangeArrowheads="1"/>
              </p:cNvSpPr>
              <p:nvPr/>
            </p:nvSpPr>
            <p:spPr bwMode="auto">
              <a:xfrm>
                <a:off x="5086201" y="3157088"/>
                <a:ext cx="167640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Total Resident Civilian Population</a:t>
                </a:r>
                <a:endParaRPr lang="en-US" altLang="en-US" sz="1000" dirty="0"/>
              </a:p>
              <a:p>
                <a:pPr algn="ctr"/>
                <a:endParaRPr lang="en-US" altLang="en-US" sz="1000" dirty="0"/>
              </a:p>
            </p:txBody>
          </p:sp>
          <p:sp>
            <p:nvSpPr>
              <p:cNvPr id="484" name="Rectangle 254"/>
              <p:cNvSpPr>
                <a:spLocks noChangeArrowheads="1"/>
              </p:cNvSpPr>
              <p:nvPr/>
            </p:nvSpPr>
            <p:spPr bwMode="auto">
              <a:xfrm>
                <a:off x="5593226" y="5739876"/>
                <a:ext cx="11081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900" dirty="0">
                    <a:solidFill>
                      <a:srgbClr val="000000"/>
                    </a:solidFill>
                    <a:latin typeface="Calibri" panose="020F0502020204030204" pitchFamily="34" charset="0"/>
                  </a:rPr>
                  <a:t>Census Bureau </a:t>
                </a:r>
              </a:p>
              <a:p>
                <a:pPr algn="ctr"/>
                <a:r>
                  <a:rPr lang="en-US" altLang="en-US" sz="900" dirty="0">
                    <a:solidFill>
                      <a:srgbClr val="000000"/>
                    </a:solidFill>
                    <a:latin typeface="Calibri" panose="020F0502020204030204" pitchFamily="34" charset="0"/>
                  </a:rPr>
                  <a:t>(Census and ACS)</a:t>
                </a:r>
                <a:endParaRPr lang="en-US" altLang="en-US" dirty="0"/>
              </a:p>
            </p:txBody>
          </p:sp>
          <p:pic>
            <p:nvPicPr>
              <p:cNvPr id="485" name="Picture 484" descr="noun_530544_1F497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2759" y="5663676"/>
                <a:ext cx="432324" cy="432324"/>
              </a:xfrm>
              <a:prstGeom prst="rect">
                <a:avLst/>
              </a:prstGeom>
            </p:spPr>
          </p:pic>
          <p:sp>
            <p:nvSpPr>
              <p:cNvPr id="486" name="Rectangle 190"/>
              <p:cNvSpPr>
                <a:spLocks noChangeArrowheads="1"/>
              </p:cNvSpPr>
              <p:nvPr/>
            </p:nvSpPr>
            <p:spPr bwMode="auto">
              <a:xfrm>
                <a:off x="4948743" y="36576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487" name="Rectangle 217"/>
              <p:cNvSpPr>
                <a:spLocks noChangeArrowheads="1"/>
              </p:cNvSpPr>
              <p:nvPr/>
            </p:nvSpPr>
            <p:spPr bwMode="auto">
              <a:xfrm>
                <a:off x="5218953" y="3744277"/>
                <a:ext cx="139826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Population at Federal Poverty Level</a:t>
                </a:r>
                <a:endParaRPr lang="en-US" altLang="en-US" sz="1000" dirty="0"/>
              </a:p>
              <a:p>
                <a:pPr algn="ctr"/>
                <a:endParaRPr lang="en-US" altLang="en-US" sz="1000" dirty="0"/>
              </a:p>
            </p:txBody>
          </p:sp>
          <p:sp>
            <p:nvSpPr>
              <p:cNvPr id="488" name="Rectangle 190"/>
              <p:cNvSpPr>
                <a:spLocks noChangeArrowheads="1"/>
              </p:cNvSpPr>
              <p:nvPr/>
            </p:nvSpPr>
            <p:spPr bwMode="auto">
              <a:xfrm>
                <a:off x="4953000" y="4267200"/>
                <a:ext cx="1932118" cy="70769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489" name="Rectangle 217"/>
              <p:cNvSpPr>
                <a:spLocks noChangeArrowheads="1"/>
              </p:cNvSpPr>
              <p:nvPr/>
            </p:nvSpPr>
            <p:spPr bwMode="auto">
              <a:xfrm>
                <a:off x="5074918" y="4353877"/>
                <a:ext cx="1626425" cy="6155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Ethnicity Populations </a:t>
                </a:r>
              </a:p>
              <a:p>
                <a:pPr algn="ctr"/>
                <a:r>
                  <a:rPr lang="en-US" altLang="en-US" sz="1000" dirty="0">
                    <a:solidFill>
                      <a:srgbClr val="000000"/>
                    </a:solidFill>
                    <a:latin typeface="Calibri" panose="020F0502020204030204" pitchFamily="34" charset="0"/>
                  </a:rPr>
                  <a:t>(e.g., Hispanic, Asian, American Indian/ Alaska Native)</a:t>
                </a:r>
                <a:endParaRPr lang="en-US" altLang="en-US" sz="1000" dirty="0"/>
              </a:p>
              <a:p>
                <a:pPr algn="ctr"/>
                <a:endParaRPr lang="en-US" altLang="en-US" sz="1000" dirty="0"/>
              </a:p>
            </p:txBody>
          </p:sp>
          <p:sp>
            <p:nvSpPr>
              <p:cNvPr id="490" name="Rectangle 190"/>
              <p:cNvSpPr>
                <a:spLocks noChangeArrowheads="1"/>
              </p:cNvSpPr>
              <p:nvPr/>
            </p:nvSpPr>
            <p:spPr bwMode="auto">
              <a:xfrm>
                <a:off x="4963459" y="5052583"/>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491" name="Rectangle 217"/>
              <p:cNvSpPr>
                <a:spLocks noChangeArrowheads="1"/>
              </p:cNvSpPr>
              <p:nvPr/>
            </p:nvSpPr>
            <p:spPr bwMode="auto">
              <a:xfrm>
                <a:off x="5233669" y="5145758"/>
                <a:ext cx="139826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Youth &amp; Elderly Population in Service Area</a:t>
                </a:r>
                <a:endParaRPr lang="en-US" altLang="en-US" sz="1000" dirty="0"/>
              </a:p>
              <a:p>
                <a:pPr algn="ctr"/>
                <a:endParaRPr lang="en-US" altLang="en-US" sz="1000" dirty="0"/>
              </a:p>
            </p:txBody>
          </p:sp>
        </p:grpSp>
        <p:grpSp>
          <p:nvGrpSpPr>
            <p:cNvPr id="508" name="Group 507"/>
            <p:cNvGrpSpPr/>
            <p:nvPr/>
          </p:nvGrpSpPr>
          <p:grpSpPr>
            <a:xfrm>
              <a:off x="7010400" y="2819400"/>
              <a:ext cx="1932119" cy="1270523"/>
              <a:chOff x="838200" y="2819401"/>
              <a:chExt cx="1932119" cy="1270523"/>
            </a:xfrm>
          </p:grpSpPr>
          <p:sp>
            <p:nvSpPr>
              <p:cNvPr id="509" name="Rectangle 190"/>
              <p:cNvSpPr>
                <a:spLocks noChangeArrowheads="1"/>
              </p:cNvSpPr>
              <p:nvPr/>
            </p:nvSpPr>
            <p:spPr bwMode="auto">
              <a:xfrm>
                <a:off x="838200" y="30480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510" name="Rectangle 186"/>
              <p:cNvSpPr>
                <a:spLocks noChangeArrowheads="1"/>
              </p:cNvSpPr>
              <p:nvPr/>
            </p:nvSpPr>
            <p:spPr bwMode="auto">
              <a:xfrm>
                <a:off x="865319" y="2819401"/>
                <a:ext cx="1905000"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rPr>
                  <a:t>Travel Data</a:t>
                </a:r>
                <a:endParaRPr lang="en-US" altLang="en-US" dirty="0">
                  <a:solidFill>
                    <a:srgbClr val="000000"/>
                  </a:solidFill>
                </a:endParaRPr>
              </a:p>
            </p:txBody>
          </p:sp>
          <p:sp>
            <p:nvSpPr>
              <p:cNvPr id="511" name="Rectangle 217"/>
              <p:cNvSpPr>
                <a:spLocks noChangeArrowheads="1"/>
              </p:cNvSpPr>
              <p:nvPr/>
            </p:nvSpPr>
            <p:spPr bwMode="auto">
              <a:xfrm>
                <a:off x="983129" y="3216852"/>
                <a:ext cx="167640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Private Transportation Network</a:t>
                </a:r>
                <a:endParaRPr lang="en-US" altLang="en-US" sz="1000" dirty="0"/>
              </a:p>
              <a:p>
                <a:pPr algn="ctr"/>
                <a:endParaRPr lang="en-US" altLang="en-US" sz="1000" dirty="0"/>
              </a:p>
            </p:txBody>
          </p:sp>
          <p:sp>
            <p:nvSpPr>
              <p:cNvPr id="512" name="Rectangle 254"/>
              <p:cNvSpPr>
                <a:spLocks noChangeArrowheads="1"/>
              </p:cNvSpPr>
              <p:nvPr/>
            </p:nvSpPr>
            <p:spPr bwMode="auto">
              <a:xfrm>
                <a:off x="1482683" y="3733800"/>
                <a:ext cx="11843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900" dirty="0">
                    <a:solidFill>
                      <a:srgbClr val="000000"/>
                    </a:solidFill>
                    <a:latin typeface="Calibri" panose="020F0502020204030204" pitchFamily="34" charset="0"/>
                  </a:rPr>
                  <a:t>Environmental Systems Research Institute </a:t>
                </a:r>
                <a:endParaRPr lang="en-US" altLang="en-US" dirty="0"/>
              </a:p>
            </p:txBody>
          </p:sp>
          <p:pic>
            <p:nvPicPr>
              <p:cNvPr id="513" name="Picture 512" descr="noun_530544_1F497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216" y="3657600"/>
                <a:ext cx="432324" cy="432324"/>
              </a:xfrm>
              <a:prstGeom prst="rect">
                <a:avLst/>
              </a:prstGeom>
            </p:spPr>
          </p:pic>
        </p:grpSp>
        <p:grpSp>
          <p:nvGrpSpPr>
            <p:cNvPr id="1119" name="Group 1118"/>
            <p:cNvGrpSpPr/>
            <p:nvPr/>
          </p:nvGrpSpPr>
          <p:grpSpPr>
            <a:xfrm>
              <a:off x="9038143" y="2792507"/>
              <a:ext cx="1935106" cy="3170687"/>
              <a:chOff x="9038143" y="2792507"/>
              <a:chExt cx="1935106" cy="3170687"/>
            </a:xfrm>
          </p:grpSpPr>
          <p:sp>
            <p:nvSpPr>
              <p:cNvPr id="493" name="Rectangle 190"/>
              <p:cNvSpPr>
                <a:spLocks noChangeArrowheads="1"/>
              </p:cNvSpPr>
              <p:nvPr/>
            </p:nvSpPr>
            <p:spPr bwMode="auto">
              <a:xfrm>
                <a:off x="9038143" y="3021106"/>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pPr algn="ctr"/>
                <a:endParaRPr lang="en-US" dirty="0"/>
              </a:p>
            </p:txBody>
          </p:sp>
          <p:sp>
            <p:nvSpPr>
              <p:cNvPr id="494" name="Rectangle 186"/>
              <p:cNvSpPr>
                <a:spLocks noChangeArrowheads="1"/>
              </p:cNvSpPr>
              <p:nvPr/>
            </p:nvSpPr>
            <p:spPr bwMode="auto">
              <a:xfrm>
                <a:off x="9038143" y="2792507"/>
                <a:ext cx="1904999" cy="169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100" b="1" dirty="0">
                    <a:solidFill>
                      <a:srgbClr val="000000"/>
                    </a:solidFill>
                    <a:latin typeface="Calibri" panose="020F0502020204030204" pitchFamily="34" charset="0"/>
                  </a:rPr>
                  <a:t>Data Points</a:t>
                </a:r>
                <a:endParaRPr lang="en-US" altLang="en-US" dirty="0">
                  <a:solidFill>
                    <a:srgbClr val="000000"/>
                  </a:solidFill>
                </a:endParaRPr>
              </a:p>
            </p:txBody>
          </p:sp>
          <p:sp>
            <p:nvSpPr>
              <p:cNvPr id="495" name="Rectangle 217"/>
              <p:cNvSpPr>
                <a:spLocks noChangeArrowheads="1"/>
              </p:cNvSpPr>
              <p:nvPr/>
            </p:nvSpPr>
            <p:spPr bwMode="auto">
              <a:xfrm>
                <a:off x="9251801" y="3130194"/>
                <a:ext cx="156859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Provider Attributes for HPSA FTE Calculation</a:t>
                </a:r>
                <a:endParaRPr lang="en-US" altLang="en-US" sz="1000" dirty="0"/>
              </a:p>
              <a:p>
                <a:pPr algn="ctr"/>
                <a:endParaRPr lang="en-US" altLang="en-US" sz="1000" dirty="0"/>
              </a:p>
            </p:txBody>
          </p:sp>
          <p:sp>
            <p:nvSpPr>
              <p:cNvPr id="496" name="Rectangle 254"/>
              <p:cNvSpPr>
                <a:spLocks noChangeArrowheads="1"/>
              </p:cNvSpPr>
              <p:nvPr/>
            </p:nvSpPr>
            <p:spPr bwMode="auto">
              <a:xfrm>
                <a:off x="9682626" y="5535706"/>
                <a:ext cx="11081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900" dirty="0">
                    <a:solidFill>
                      <a:srgbClr val="000000"/>
                    </a:solidFill>
                    <a:latin typeface="Calibri" panose="020F0502020204030204" pitchFamily="34" charset="0"/>
                  </a:rPr>
                  <a:t>State Primary Care Offices (PCOs)</a:t>
                </a:r>
                <a:endParaRPr lang="en-US" altLang="en-US" dirty="0"/>
              </a:p>
            </p:txBody>
          </p:sp>
          <p:sp>
            <p:nvSpPr>
              <p:cNvPr id="498" name="Rectangle 190"/>
              <p:cNvSpPr>
                <a:spLocks noChangeArrowheads="1"/>
              </p:cNvSpPr>
              <p:nvPr/>
            </p:nvSpPr>
            <p:spPr bwMode="auto">
              <a:xfrm>
                <a:off x="9038143" y="3630706"/>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499" name="Rectangle 217"/>
              <p:cNvSpPr>
                <a:spLocks noChangeArrowheads="1"/>
              </p:cNvSpPr>
              <p:nvPr/>
            </p:nvSpPr>
            <p:spPr bwMode="auto">
              <a:xfrm>
                <a:off x="9075272" y="3739795"/>
                <a:ext cx="18288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Other Populations (Medicaid, Homeless, Migrant Farmworker)</a:t>
                </a:r>
                <a:endParaRPr lang="en-US" altLang="en-US" sz="1000" dirty="0"/>
              </a:p>
            </p:txBody>
          </p:sp>
          <p:sp>
            <p:nvSpPr>
              <p:cNvPr id="504" name="Rectangle 190"/>
              <p:cNvSpPr>
                <a:spLocks noChangeArrowheads="1"/>
              </p:cNvSpPr>
              <p:nvPr/>
            </p:nvSpPr>
            <p:spPr bwMode="auto">
              <a:xfrm>
                <a:off x="9041131" y="42418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pPr algn="ctr"/>
                <a:endParaRPr lang="en-US" dirty="0"/>
              </a:p>
            </p:txBody>
          </p:sp>
          <p:sp>
            <p:nvSpPr>
              <p:cNvPr id="505" name="Rectangle 217"/>
              <p:cNvSpPr>
                <a:spLocks noChangeArrowheads="1"/>
              </p:cNvSpPr>
              <p:nvPr/>
            </p:nvSpPr>
            <p:spPr bwMode="auto">
              <a:xfrm>
                <a:off x="9186060" y="4410652"/>
                <a:ext cx="1676401"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Fluoridation Rate</a:t>
                </a:r>
                <a:endParaRPr lang="en-US" altLang="en-US" sz="1000" dirty="0"/>
              </a:p>
            </p:txBody>
          </p:sp>
          <p:sp>
            <p:nvSpPr>
              <p:cNvPr id="506" name="Rectangle 190"/>
              <p:cNvSpPr>
                <a:spLocks noChangeArrowheads="1"/>
              </p:cNvSpPr>
              <p:nvPr/>
            </p:nvSpPr>
            <p:spPr bwMode="auto">
              <a:xfrm>
                <a:off x="9041131" y="4851400"/>
                <a:ext cx="1932118" cy="533400"/>
              </a:xfrm>
              <a:prstGeom prst="rect">
                <a:avLst/>
              </a:prstGeom>
              <a:solidFill>
                <a:srgbClr val="E7E6E6"/>
              </a:solidFill>
              <a:ln w="1588"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dirty="0"/>
              </a:p>
            </p:txBody>
          </p:sp>
          <p:sp>
            <p:nvSpPr>
              <p:cNvPr id="507" name="Rectangle 217"/>
              <p:cNvSpPr>
                <a:spLocks noChangeArrowheads="1"/>
              </p:cNvSpPr>
              <p:nvPr/>
            </p:nvSpPr>
            <p:spPr bwMode="auto">
              <a:xfrm>
                <a:off x="9311341" y="4938077"/>
                <a:ext cx="139826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000" dirty="0">
                    <a:solidFill>
                      <a:srgbClr val="000000"/>
                    </a:solidFill>
                    <a:latin typeface="Calibri" panose="020F0502020204030204" pitchFamily="34" charset="0"/>
                  </a:rPr>
                  <a:t>Alcohol &amp; Substance Abuse Rates</a:t>
                </a:r>
                <a:endParaRPr lang="en-US" altLang="en-US" sz="1000" dirty="0"/>
              </a:p>
              <a:p>
                <a:pPr algn="ctr"/>
                <a:endParaRPr lang="en-US" altLang="en-US" sz="1000" dirty="0"/>
              </a:p>
            </p:txBody>
          </p:sp>
          <p:pic>
            <p:nvPicPr>
              <p:cNvPr id="1117" name="Picture 1116" descr="noun_692569_9d1b2a.png"/>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242612" y="5440082"/>
                <a:ext cx="523112" cy="523112"/>
              </a:xfrm>
              <a:prstGeom prst="rect">
                <a:avLst/>
              </a:prstGeom>
            </p:spPr>
          </p:pic>
        </p:grpSp>
      </p:grpSp>
      <p:sp>
        <p:nvSpPr>
          <p:cNvPr id="5" name="Slide Number Placeholder 4"/>
          <p:cNvSpPr>
            <a:spLocks noGrp="1"/>
          </p:cNvSpPr>
          <p:nvPr>
            <p:ph type="sldNum" sz="quarter" idx="12"/>
          </p:nvPr>
        </p:nvSpPr>
        <p:spPr/>
        <p:txBody>
          <a:bodyPr/>
          <a:lstStyle/>
          <a:p>
            <a:fld id="{7F1F62DB-D77C-4BBE-B8CC-9D3A1579A0DE}" type="slidenum">
              <a:rPr lang="en-US" smtClean="0">
                <a:solidFill>
                  <a:schemeClr val="bg1"/>
                </a:solidFill>
              </a:rPr>
              <a:t>12</a:t>
            </a:fld>
            <a:endParaRPr lang="en-US" dirty="0">
              <a:solidFill>
                <a:schemeClr val="bg1"/>
              </a:solidFill>
            </a:endParaRPr>
          </a:p>
        </p:txBody>
      </p:sp>
    </p:spTree>
    <p:extLst>
      <p:ext uri="{BB962C8B-B14F-4D97-AF65-F5344CB8AC3E}">
        <p14:creationId xmlns:p14="http://schemas.microsoft.com/office/powerpoint/2010/main" val="2750386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14011" y="1587154"/>
            <a:ext cx="11194370" cy="3739989"/>
            <a:chOff x="614011" y="1587154"/>
            <a:chExt cx="11194370" cy="3739989"/>
          </a:xfrm>
        </p:grpSpPr>
        <p:sp>
          <p:nvSpPr>
            <p:cNvPr id="7" name="Freeform 6"/>
            <p:cNvSpPr/>
            <p:nvPr/>
          </p:nvSpPr>
          <p:spPr>
            <a:xfrm>
              <a:off x="8089576" y="1637902"/>
              <a:ext cx="3718805" cy="3689241"/>
            </a:xfrm>
            <a:custGeom>
              <a:avLst/>
              <a:gdLst>
                <a:gd name="connsiteX0" fmla="*/ 0 w 3718805"/>
                <a:gd name="connsiteY0" fmla="*/ 1844621 h 3689241"/>
                <a:gd name="connsiteX1" fmla="*/ 1859403 w 3718805"/>
                <a:gd name="connsiteY1" fmla="*/ 0 h 3689241"/>
                <a:gd name="connsiteX2" fmla="*/ 3718806 w 3718805"/>
                <a:gd name="connsiteY2" fmla="*/ 1844621 h 3689241"/>
                <a:gd name="connsiteX3" fmla="*/ 1859403 w 3718805"/>
                <a:gd name="connsiteY3" fmla="*/ 3689242 h 3689241"/>
                <a:gd name="connsiteX4" fmla="*/ 0 w 3718805"/>
                <a:gd name="connsiteY4" fmla="*/ 1844621 h 3689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8805" h="3689241">
                  <a:moveTo>
                    <a:pt x="0" y="1844621"/>
                  </a:moveTo>
                  <a:cubicBezTo>
                    <a:pt x="0" y="825865"/>
                    <a:pt x="832483" y="0"/>
                    <a:pt x="1859403" y="0"/>
                  </a:cubicBezTo>
                  <a:cubicBezTo>
                    <a:pt x="2886323" y="0"/>
                    <a:pt x="3718806" y="825865"/>
                    <a:pt x="3718806" y="1844621"/>
                  </a:cubicBezTo>
                  <a:cubicBezTo>
                    <a:pt x="3718806" y="2863377"/>
                    <a:pt x="2886323" y="3689242"/>
                    <a:pt x="1859403" y="3689242"/>
                  </a:cubicBezTo>
                  <a:cubicBezTo>
                    <a:pt x="832483" y="3689242"/>
                    <a:pt x="0" y="2863377"/>
                    <a:pt x="0" y="1844621"/>
                  </a:cubicBezTo>
                  <a:close/>
                </a:path>
              </a:pathLst>
            </a:custGeom>
            <a:solidFill>
              <a:srgbClr val="C0BFBF">
                <a:alpha val="84706"/>
              </a:srgbClr>
            </a:solidFill>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spcFirstLastPara="0" vert="horz" wrap="square" lIns="749264" tIns="565677" rIns="749264" bIns="565677" numCol="1" spcCol="1270" anchor="b" anchorCtr="0">
              <a:noAutofit/>
            </a:bodyPr>
            <a:lstStyle/>
            <a:p>
              <a:pPr lvl="0" algn="ctr" defTabSz="889000">
                <a:lnSpc>
                  <a:spcPct val="90000"/>
                </a:lnSpc>
                <a:spcBef>
                  <a:spcPct val="0"/>
                </a:spcBef>
                <a:spcAft>
                  <a:spcPct val="35000"/>
                </a:spcAft>
              </a:pPr>
              <a:r>
                <a:rPr lang="en-US" sz="2000" b="1" kern="1200" dirty="0">
                  <a:solidFill>
                    <a:srgbClr val="FFFFFF"/>
                  </a:solidFill>
                </a:rPr>
                <a:t>PARITY</a:t>
              </a:r>
            </a:p>
          </p:txBody>
        </p:sp>
        <p:sp>
          <p:nvSpPr>
            <p:cNvPr id="3" name="Freeform 2"/>
            <p:cNvSpPr/>
            <p:nvPr/>
          </p:nvSpPr>
          <p:spPr>
            <a:xfrm>
              <a:off x="614011" y="1587154"/>
              <a:ext cx="3718805" cy="3689241"/>
            </a:xfrm>
            <a:custGeom>
              <a:avLst/>
              <a:gdLst>
                <a:gd name="connsiteX0" fmla="*/ 0 w 3718805"/>
                <a:gd name="connsiteY0" fmla="*/ 1844621 h 3689241"/>
                <a:gd name="connsiteX1" fmla="*/ 1859403 w 3718805"/>
                <a:gd name="connsiteY1" fmla="*/ 0 h 3689241"/>
                <a:gd name="connsiteX2" fmla="*/ 3718806 w 3718805"/>
                <a:gd name="connsiteY2" fmla="*/ 1844621 h 3689241"/>
                <a:gd name="connsiteX3" fmla="*/ 1859403 w 3718805"/>
                <a:gd name="connsiteY3" fmla="*/ 3689242 h 3689241"/>
                <a:gd name="connsiteX4" fmla="*/ 0 w 3718805"/>
                <a:gd name="connsiteY4" fmla="*/ 1844621 h 3689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8805" h="3689241">
                  <a:moveTo>
                    <a:pt x="0" y="1844621"/>
                  </a:moveTo>
                  <a:cubicBezTo>
                    <a:pt x="0" y="825865"/>
                    <a:pt x="832483" y="0"/>
                    <a:pt x="1859403" y="0"/>
                  </a:cubicBezTo>
                  <a:cubicBezTo>
                    <a:pt x="2886323" y="0"/>
                    <a:pt x="3718806" y="825865"/>
                    <a:pt x="3718806" y="1844621"/>
                  </a:cubicBezTo>
                  <a:cubicBezTo>
                    <a:pt x="3718806" y="2863377"/>
                    <a:pt x="2886323" y="3689242"/>
                    <a:pt x="1859403" y="3689242"/>
                  </a:cubicBezTo>
                  <a:cubicBezTo>
                    <a:pt x="832483" y="3689242"/>
                    <a:pt x="0" y="2863377"/>
                    <a:pt x="0" y="1844621"/>
                  </a:cubicBezTo>
                  <a:close/>
                </a:path>
              </a:pathLst>
            </a:custGeom>
            <a:solidFill>
              <a:srgbClr val="0F4E7B">
                <a:alpha val="90000"/>
              </a:srgbClr>
            </a:solidFill>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spcFirstLastPara="0" vert="horz" wrap="square" lIns="749264" tIns="565677" rIns="749264" bIns="565677" numCol="1" spcCol="1270" anchor="b" anchorCtr="0">
              <a:noAutofit/>
            </a:bodyPr>
            <a:lstStyle/>
            <a:p>
              <a:pPr lvl="0" algn="ctr" defTabSz="889000">
                <a:lnSpc>
                  <a:spcPct val="90000"/>
                </a:lnSpc>
                <a:spcBef>
                  <a:spcPct val="0"/>
                </a:spcBef>
                <a:spcAft>
                  <a:spcPct val="35000"/>
                </a:spcAft>
              </a:pPr>
              <a:r>
                <a:rPr lang="en-US" sz="2000" b="1" kern="1200" dirty="0">
                  <a:solidFill>
                    <a:srgbClr val="FFFFFF"/>
                  </a:solidFill>
                </a:rPr>
                <a:t>TRANSPARENCY</a:t>
              </a:r>
            </a:p>
          </p:txBody>
        </p:sp>
        <p:sp>
          <p:nvSpPr>
            <p:cNvPr id="6" name="Freeform 5"/>
            <p:cNvSpPr/>
            <p:nvPr/>
          </p:nvSpPr>
          <p:spPr>
            <a:xfrm>
              <a:off x="4350897" y="1637902"/>
              <a:ext cx="3718805" cy="3689241"/>
            </a:xfrm>
            <a:custGeom>
              <a:avLst/>
              <a:gdLst>
                <a:gd name="connsiteX0" fmla="*/ 0 w 3718805"/>
                <a:gd name="connsiteY0" fmla="*/ 1844621 h 3689241"/>
                <a:gd name="connsiteX1" fmla="*/ 1859403 w 3718805"/>
                <a:gd name="connsiteY1" fmla="*/ 0 h 3689241"/>
                <a:gd name="connsiteX2" fmla="*/ 3718806 w 3718805"/>
                <a:gd name="connsiteY2" fmla="*/ 1844621 h 3689241"/>
                <a:gd name="connsiteX3" fmla="*/ 1859403 w 3718805"/>
                <a:gd name="connsiteY3" fmla="*/ 3689242 h 3689241"/>
                <a:gd name="connsiteX4" fmla="*/ 0 w 3718805"/>
                <a:gd name="connsiteY4" fmla="*/ 1844621 h 3689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8805" h="3689241">
                  <a:moveTo>
                    <a:pt x="0" y="1844621"/>
                  </a:moveTo>
                  <a:cubicBezTo>
                    <a:pt x="0" y="825865"/>
                    <a:pt x="832483" y="0"/>
                    <a:pt x="1859403" y="0"/>
                  </a:cubicBezTo>
                  <a:cubicBezTo>
                    <a:pt x="2886323" y="0"/>
                    <a:pt x="3718806" y="825865"/>
                    <a:pt x="3718806" y="1844621"/>
                  </a:cubicBezTo>
                  <a:cubicBezTo>
                    <a:pt x="3718806" y="2863377"/>
                    <a:pt x="2886323" y="3689242"/>
                    <a:pt x="1859403" y="3689242"/>
                  </a:cubicBezTo>
                  <a:cubicBezTo>
                    <a:pt x="832483" y="3689242"/>
                    <a:pt x="0" y="2863377"/>
                    <a:pt x="0" y="1844621"/>
                  </a:cubicBezTo>
                  <a:close/>
                </a:path>
              </a:pathLst>
            </a:custGeom>
            <a:solidFill>
              <a:schemeClr val="accent4">
                <a:lumMod val="75000"/>
                <a:alpha val="76000"/>
              </a:schemeClr>
            </a:solidFill>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spcFirstLastPara="0" vert="horz" wrap="square" lIns="749264" tIns="565677" rIns="749264" bIns="565677" numCol="1" spcCol="1270" anchor="b" anchorCtr="0">
              <a:noAutofit/>
            </a:bodyPr>
            <a:lstStyle/>
            <a:p>
              <a:pPr lvl="0" algn="ctr" defTabSz="889000">
                <a:lnSpc>
                  <a:spcPct val="90000"/>
                </a:lnSpc>
                <a:spcBef>
                  <a:spcPct val="0"/>
                </a:spcBef>
                <a:spcAft>
                  <a:spcPct val="35000"/>
                </a:spcAft>
              </a:pPr>
              <a:r>
                <a:rPr lang="en-US" sz="2000" b="1" kern="1200" dirty="0">
                  <a:solidFill>
                    <a:srgbClr val="FFFFFF"/>
                  </a:solidFill>
                </a:rPr>
                <a:t>ACCOUNTABILITY</a:t>
              </a:r>
            </a:p>
          </p:txBody>
        </p:sp>
      </p:grpSp>
      <p:sp>
        <p:nvSpPr>
          <p:cNvPr id="8" name="Title 5"/>
          <p:cNvSpPr>
            <a:spLocks noGrp="1"/>
          </p:cNvSpPr>
          <p:nvPr>
            <p:ph type="title"/>
          </p:nvPr>
        </p:nvSpPr>
        <p:spPr>
          <a:xfrm>
            <a:off x="304800" y="152400"/>
            <a:ext cx="10820399" cy="650067"/>
          </a:xfrm>
        </p:spPr>
        <p:txBody>
          <a:bodyPr anchor="t">
            <a:normAutofit fontScale="90000"/>
          </a:bodyPr>
          <a:lstStyle/>
          <a:p>
            <a:r>
              <a:rPr lang="en-US" dirty="0"/>
              <a:t>Shortage Designation Modernization Project</a:t>
            </a:r>
            <a:endParaRPr lang="en-US" sz="3000" dirty="0">
              <a:solidFill>
                <a:srgbClr val="0F4D7B"/>
              </a:solidFill>
            </a:endParaRPr>
          </a:p>
        </p:txBody>
      </p:sp>
      <p:pic>
        <p:nvPicPr>
          <p:cNvPr id="9" name="Picture 8"/>
          <p:cNvPicPr>
            <a:picLocks noChangeAspect="1"/>
          </p:cNvPicPr>
          <p:nvPr/>
        </p:nvPicPr>
        <p:blipFill>
          <a:blip r:embed="rId3"/>
          <a:stretch>
            <a:fillRect/>
          </a:stretch>
        </p:blipFill>
        <p:spPr>
          <a:xfrm>
            <a:off x="5206557" y="2407793"/>
            <a:ext cx="1803843" cy="1803843"/>
          </a:xfrm>
          <a:prstGeom prst="rect">
            <a:avLst/>
          </a:prstGeom>
        </p:spPr>
      </p:pic>
      <p:pic>
        <p:nvPicPr>
          <p:cNvPr id="10" name="Picture 9"/>
          <p:cNvPicPr>
            <a:picLocks noChangeAspect="1"/>
          </p:cNvPicPr>
          <p:nvPr/>
        </p:nvPicPr>
        <p:blipFill>
          <a:blip r:embed="rId4"/>
          <a:stretch>
            <a:fillRect/>
          </a:stretch>
        </p:blipFill>
        <p:spPr>
          <a:xfrm>
            <a:off x="1651738" y="2362200"/>
            <a:ext cx="1639857" cy="1639857"/>
          </a:xfrm>
          <a:prstGeom prst="rect">
            <a:avLst/>
          </a:prstGeom>
        </p:spPr>
      </p:pic>
      <p:pic>
        <p:nvPicPr>
          <p:cNvPr id="11" name="Picture 10"/>
          <p:cNvPicPr>
            <a:picLocks noChangeAspect="1"/>
          </p:cNvPicPr>
          <p:nvPr/>
        </p:nvPicPr>
        <p:blipFill>
          <a:blip r:embed="rId5"/>
          <a:stretch>
            <a:fillRect/>
          </a:stretch>
        </p:blipFill>
        <p:spPr>
          <a:xfrm>
            <a:off x="9203588" y="2528570"/>
            <a:ext cx="1490779" cy="1490779"/>
          </a:xfrm>
          <a:prstGeom prst="rect">
            <a:avLst/>
          </a:prstGeom>
        </p:spPr>
      </p:pic>
      <p:sp>
        <p:nvSpPr>
          <p:cNvPr id="12" name="Rectangle 11"/>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5" name="Slide Number Placeholder 4"/>
          <p:cNvSpPr>
            <a:spLocks noGrp="1"/>
          </p:cNvSpPr>
          <p:nvPr>
            <p:ph type="sldNum" sz="quarter" idx="12"/>
          </p:nvPr>
        </p:nvSpPr>
        <p:spPr/>
        <p:txBody>
          <a:bodyPr/>
          <a:lstStyle/>
          <a:p>
            <a:fld id="{7F1F62DB-D77C-4BBE-B8CC-9D3A1579A0DE}" type="slidenum">
              <a:rPr lang="en-US" smtClean="0">
                <a:solidFill>
                  <a:schemeClr val="bg1"/>
                </a:solidFill>
              </a:rPr>
              <a:t>13</a:t>
            </a:fld>
            <a:endParaRPr lang="en-US" dirty="0">
              <a:solidFill>
                <a:schemeClr val="bg1"/>
              </a:solidFill>
            </a:endParaRPr>
          </a:p>
        </p:txBody>
      </p:sp>
    </p:spTree>
    <p:extLst>
      <p:ext uri="{BB962C8B-B14F-4D97-AF65-F5344CB8AC3E}">
        <p14:creationId xmlns:p14="http://schemas.microsoft.com/office/powerpoint/2010/main" val="301604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9ECA865-404D-4A57-9AC1-FD3038CC100D}" type="slidenum">
              <a:rPr lang="en-US" smtClean="0">
                <a:solidFill>
                  <a:schemeClr val="bg1"/>
                </a:solidFill>
              </a:rPr>
              <a:pPr/>
              <a:t>14</a:t>
            </a:fld>
            <a:endParaRPr lang="en-US" dirty="0">
              <a:solidFill>
                <a:schemeClr val="bg1"/>
              </a:solidFill>
            </a:endParaRPr>
          </a:p>
        </p:txBody>
      </p:sp>
      <p:sp>
        <p:nvSpPr>
          <p:cNvPr id="6" name="Title 5"/>
          <p:cNvSpPr txBox="1">
            <a:spLocks/>
          </p:cNvSpPr>
          <p:nvPr/>
        </p:nvSpPr>
        <p:spPr>
          <a:xfrm>
            <a:off x="304800" y="0"/>
            <a:ext cx="11734800" cy="1006190"/>
          </a:xfrm>
          <a:prstGeom prst="rect">
            <a:avLst/>
          </a:prstGeom>
        </p:spPr>
        <p:txBody>
          <a:bodyPr vert="horz" lIns="91440" tIns="45720" rIns="91440" bIns="45720" rtlCol="0" anchor="t">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Why modernize Auto-HPSAs? </a:t>
            </a:r>
          </a:p>
          <a:p>
            <a:r>
              <a:rPr lang="en-US" sz="3600" dirty="0"/>
              <a:t>HRSA and stakeholders agree that…</a:t>
            </a:r>
            <a:endParaRPr lang="en-US" sz="3600" dirty="0">
              <a:solidFill>
                <a:srgbClr val="0F4D7B"/>
              </a:solidFill>
            </a:endParaRPr>
          </a:p>
        </p:txBody>
      </p:sp>
      <p:sp>
        <p:nvSpPr>
          <p:cNvPr id="7" name="Rectangle 6"/>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grpSp>
        <p:nvGrpSpPr>
          <p:cNvPr id="24" name="Group 23"/>
          <p:cNvGrpSpPr/>
          <p:nvPr/>
        </p:nvGrpSpPr>
        <p:grpSpPr>
          <a:xfrm>
            <a:off x="1219200" y="1798657"/>
            <a:ext cx="9829800" cy="3230543"/>
            <a:chOff x="990600" y="1724599"/>
            <a:chExt cx="10287000" cy="3380801"/>
          </a:xfrm>
        </p:grpSpPr>
        <p:sp>
          <p:nvSpPr>
            <p:cNvPr id="23" name="Rectangle 22"/>
            <p:cNvSpPr/>
            <p:nvPr/>
          </p:nvSpPr>
          <p:spPr>
            <a:xfrm>
              <a:off x="991515" y="1724599"/>
              <a:ext cx="3352800" cy="2373814"/>
            </a:xfrm>
            <a:prstGeom prst="rect">
              <a:avLst/>
            </a:prstGeom>
            <a:solidFill>
              <a:srgbClr val="E7E6E6">
                <a:alpha val="6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22" name="Rectangle 21"/>
            <p:cNvSpPr/>
            <p:nvPr/>
          </p:nvSpPr>
          <p:spPr>
            <a:xfrm>
              <a:off x="4458157" y="1740986"/>
              <a:ext cx="3352800" cy="2373814"/>
            </a:xfrm>
            <a:prstGeom prst="rect">
              <a:avLst/>
            </a:prstGeom>
            <a:solidFill>
              <a:srgbClr val="E7E6E6">
                <a:alpha val="6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21" name="Rectangle 20"/>
            <p:cNvSpPr/>
            <p:nvPr/>
          </p:nvSpPr>
          <p:spPr>
            <a:xfrm>
              <a:off x="7924800" y="1740986"/>
              <a:ext cx="3352800" cy="2373814"/>
            </a:xfrm>
            <a:prstGeom prst="rect">
              <a:avLst/>
            </a:prstGeom>
            <a:solidFill>
              <a:srgbClr val="E7E6E6">
                <a:alpha val="6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8" name="Rectangle 7"/>
            <p:cNvSpPr/>
            <p:nvPr/>
          </p:nvSpPr>
          <p:spPr>
            <a:xfrm>
              <a:off x="4457699" y="4103186"/>
              <a:ext cx="3352800" cy="1002214"/>
            </a:xfrm>
            <a:prstGeom prst="rect">
              <a:avLst/>
            </a:prstGeom>
            <a:solidFill>
              <a:srgbClr val="BA7E1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9" name="Title 5"/>
            <p:cNvSpPr txBox="1">
              <a:spLocks/>
            </p:cNvSpPr>
            <p:nvPr/>
          </p:nvSpPr>
          <p:spPr>
            <a:xfrm>
              <a:off x="4419600" y="4218039"/>
              <a:ext cx="3505200" cy="838200"/>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200" dirty="0">
                  <a:solidFill>
                    <a:schemeClr val="bg1"/>
                  </a:solidFill>
                </a:rPr>
                <a:t>Auto-HPSA scores should reflect current data</a:t>
              </a:r>
            </a:p>
          </p:txBody>
        </p:sp>
        <p:sp>
          <p:nvSpPr>
            <p:cNvPr id="10" name="Rectangle 9"/>
            <p:cNvSpPr/>
            <p:nvPr/>
          </p:nvSpPr>
          <p:spPr>
            <a:xfrm>
              <a:off x="7924800" y="4103186"/>
              <a:ext cx="3352800" cy="1002214"/>
            </a:xfrm>
            <a:prstGeom prst="rect">
              <a:avLst/>
            </a:prstGeom>
            <a:solidFill>
              <a:srgbClr val="C0BFB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11" name="Title 5"/>
            <p:cNvSpPr txBox="1">
              <a:spLocks/>
            </p:cNvSpPr>
            <p:nvPr/>
          </p:nvSpPr>
          <p:spPr>
            <a:xfrm>
              <a:off x="8136079" y="4172325"/>
              <a:ext cx="2971800" cy="881626"/>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1700" dirty="0">
                  <a:solidFill>
                    <a:schemeClr val="bg1"/>
                  </a:solidFill>
                </a:rPr>
                <a:t>Auto-HPSA scores should be based on data that reflects current levels of need</a:t>
              </a:r>
            </a:p>
          </p:txBody>
        </p:sp>
        <p:sp>
          <p:nvSpPr>
            <p:cNvPr id="12" name="Rectangle 11"/>
            <p:cNvSpPr/>
            <p:nvPr/>
          </p:nvSpPr>
          <p:spPr>
            <a:xfrm>
              <a:off x="990600" y="4103186"/>
              <a:ext cx="3352800" cy="1002214"/>
            </a:xfrm>
            <a:prstGeom prst="rect">
              <a:avLst/>
            </a:prstGeom>
            <a:solidFill>
              <a:srgbClr val="0F4E7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13" name="Title 5"/>
            <p:cNvSpPr txBox="1">
              <a:spLocks/>
            </p:cNvSpPr>
            <p:nvPr/>
          </p:nvSpPr>
          <p:spPr>
            <a:xfrm>
              <a:off x="1229833" y="4218039"/>
              <a:ext cx="2936728" cy="838200"/>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200" dirty="0">
                  <a:solidFill>
                    <a:schemeClr val="bg1"/>
                  </a:solidFill>
                </a:rPr>
                <a:t>Auto-HPSA scores must be updated</a:t>
              </a:r>
            </a:p>
          </p:txBody>
        </p:sp>
        <p:sp>
          <p:nvSpPr>
            <p:cNvPr id="16" name="Circular Arrow 15"/>
            <p:cNvSpPr/>
            <p:nvPr/>
          </p:nvSpPr>
          <p:spPr>
            <a:xfrm>
              <a:off x="1971766" y="2262693"/>
              <a:ext cx="1419911" cy="1383292"/>
            </a:xfrm>
            <a:prstGeom prst="circularArrow">
              <a:avLst/>
            </a:prstGeom>
            <a:solidFill>
              <a:srgbClr val="0F4E7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7" name="Circular Arrow 16"/>
            <p:cNvSpPr/>
            <p:nvPr/>
          </p:nvSpPr>
          <p:spPr>
            <a:xfrm rot="10800000">
              <a:off x="1991159" y="2338893"/>
              <a:ext cx="1419911" cy="1383292"/>
            </a:xfrm>
            <a:prstGeom prst="circularArrow">
              <a:avLst/>
            </a:prstGeom>
            <a:solidFill>
              <a:srgbClr val="0F4E7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grpSp>
      <p:pic>
        <p:nvPicPr>
          <p:cNvPr id="25" name="Picture 24" descr="noun_1152918_9d1b2a.png"/>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610600" y="2133600"/>
            <a:ext cx="1641750" cy="1641750"/>
          </a:xfrm>
          <a:prstGeom prst="rect">
            <a:avLst/>
          </a:prstGeom>
        </p:spPr>
      </p:pic>
      <p:pic>
        <p:nvPicPr>
          <p:cNvPr id="26" name="Picture 25" descr="noun_742236_BA7E10.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400" y="2300782"/>
            <a:ext cx="1356818" cy="1356818"/>
          </a:xfrm>
          <a:prstGeom prst="rect">
            <a:avLst/>
          </a:prstGeom>
        </p:spPr>
      </p:pic>
    </p:spTree>
    <p:extLst>
      <p:ext uri="{BB962C8B-B14F-4D97-AF65-F5344CB8AC3E}">
        <p14:creationId xmlns:p14="http://schemas.microsoft.com/office/powerpoint/2010/main" val="104183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Auto-HPSA Working Group: Data Proposals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1042650"/>
              </p:ext>
            </p:extLst>
          </p:nvPr>
        </p:nvGraphicFramePr>
        <p:xfrm>
          <a:off x="1600200" y="1828800"/>
          <a:ext cx="7886700" cy="3367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F9ECA865-404D-4A57-9AC1-FD3038CC100D}" type="slidenum">
              <a:rPr lang="en-US" b="1">
                <a:solidFill>
                  <a:prstClr val="white"/>
                </a:solidFill>
                <a:latin typeface="Calibri" panose="020F0502020204030204"/>
              </a:rPr>
              <a:pPr>
                <a:defRPr/>
              </a:pPr>
              <a:t>15</a:t>
            </a:fld>
            <a:endParaRPr lang="en-US" b="1" dirty="0">
              <a:solidFill>
                <a:prstClr val="white"/>
              </a:solidFill>
              <a:latin typeface="Calibri" panose="020F0502020204030204"/>
            </a:endParaRPr>
          </a:p>
        </p:txBody>
      </p:sp>
      <p:sp>
        <p:nvSpPr>
          <p:cNvPr id="6" name="Rectangle 5"/>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Tree>
    <p:extLst>
      <p:ext uri="{BB962C8B-B14F-4D97-AF65-F5344CB8AC3E}">
        <p14:creationId xmlns:p14="http://schemas.microsoft.com/office/powerpoint/2010/main" val="1768793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47426762"/>
              </p:ext>
            </p:extLst>
          </p:nvPr>
        </p:nvGraphicFramePr>
        <p:xfrm>
          <a:off x="152399" y="1066800"/>
          <a:ext cx="11734811" cy="3529635"/>
        </p:xfrm>
        <a:graphic>
          <a:graphicData uri="http://schemas.openxmlformats.org/drawingml/2006/table">
            <a:tbl>
              <a:tblPr firstRow="1" bandRow="1">
                <a:tableStyleId>{5940675A-B579-460E-94D1-54222C63F5DA}</a:tableStyleId>
              </a:tblPr>
              <a:tblGrid>
                <a:gridCol w="4724403">
                  <a:extLst>
                    <a:ext uri="{9D8B030D-6E8A-4147-A177-3AD203B41FA5}">
                      <a16:colId xmlns:a16="http://schemas.microsoft.com/office/drawing/2014/main" val="2692474605"/>
                    </a:ext>
                  </a:extLst>
                </a:gridCol>
                <a:gridCol w="512943">
                  <a:extLst>
                    <a:ext uri="{9D8B030D-6E8A-4147-A177-3AD203B41FA5}">
                      <a16:colId xmlns:a16="http://schemas.microsoft.com/office/drawing/2014/main" val="593690067"/>
                    </a:ext>
                  </a:extLst>
                </a:gridCol>
                <a:gridCol w="576747">
                  <a:extLst>
                    <a:ext uri="{9D8B030D-6E8A-4147-A177-3AD203B41FA5}">
                      <a16:colId xmlns:a16="http://schemas.microsoft.com/office/drawing/2014/main" val="2427990403"/>
                    </a:ext>
                  </a:extLst>
                </a:gridCol>
                <a:gridCol w="602107">
                  <a:extLst>
                    <a:ext uri="{9D8B030D-6E8A-4147-A177-3AD203B41FA5}">
                      <a16:colId xmlns:a16="http://schemas.microsoft.com/office/drawing/2014/main" val="3369427504"/>
                    </a:ext>
                  </a:extLst>
                </a:gridCol>
                <a:gridCol w="602107">
                  <a:extLst>
                    <a:ext uri="{9D8B030D-6E8A-4147-A177-3AD203B41FA5}">
                      <a16:colId xmlns:a16="http://schemas.microsoft.com/office/drawing/2014/main" val="3652528148"/>
                    </a:ext>
                  </a:extLst>
                </a:gridCol>
                <a:gridCol w="602107">
                  <a:extLst>
                    <a:ext uri="{9D8B030D-6E8A-4147-A177-3AD203B41FA5}">
                      <a16:colId xmlns:a16="http://schemas.microsoft.com/office/drawing/2014/main" val="2527720110"/>
                    </a:ext>
                  </a:extLst>
                </a:gridCol>
                <a:gridCol w="501756">
                  <a:extLst>
                    <a:ext uri="{9D8B030D-6E8A-4147-A177-3AD203B41FA5}">
                      <a16:colId xmlns:a16="http://schemas.microsoft.com/office/drawing/2014/main" val="2273101643"/>
                    </a:ext>
                  </a:extLst>
                </a:gridCol>
                <a:gridCol w="501756">
                  <a:extLst>
                    <a:ext uri="{9D8B030D-6E8A-4147-A177-3AD203B41FA5}">
                      <a16:colId xmlns:a16="http://schemas.microsoft.com/office/drawing/2014/main" val="1388456644"/>
                    </a:ext>
                  </a:extLst>
                </a:gridCol>
                <a:gridCol w="602107">
                  <a:extLst>
                    <a:ext uri="{9D8B030D-6E8A-4147-A177-3AD203B41FA5}">
                      <a16:colId xmlns:a16="http://schemas.microsoft.com/office/drawing/2014/main" val="2500626020"/>
                    </a:ext>
                  </a:extLst>
                </a:gridCol>
                <a:gridCol w="602107">
                  <a:extLst>
                    <a:ext uri="{9D8B030D-6E8A-4147-A177-3AD203B41FA5}">
                      <a16:colId xmlns:a16="http://schemas.microsoft.com/office/drawing/2014/main" val="3743099841"/>
                    </a:ext>
                  </a:extLst>
                </a:gridCol>
                <a:gridCol w="602107">
                  <a:extLst>
                    <a:ext uri="{9D8B030D-6E8A-4147-A177-3AD203B41FA5}">
                      <a16:colId xmlns:a16="http://schemas.microsoft.com/office/drawing/2014/main" val="3977201968"/>
                    </a:ext>
                  </a:extLst>
                </a:gridCol>
                <a:gridCol w="602107">
                  <a:extLst>
                    <a:ext uri="{9D8B030D-6E8A-4147-A177-3AD203B41FA5}">
                      <a16:colId xmlns:a16="http://schemas.microsoft.com/office/drawing/2014/main" val="4027739334"/>
                    </a:ext>
                  </a:extLst>
                </a:gridCol>
                <a:gridCol w="245247">
                  <a:extLst>
                    <a:ext uri="{9D8B030D-6E8A-4147-A177-3AD203B41FA5}">
                      <a16:colId xmlns:a16="http://schemas.microsoft.com/office/drawing/2014/main" val="1312470593"/>
                    </a:ext>
                  </a:extLst>
                </a:gridCol>
                <a:gridCol w="457210">
                  <a:extLst>
                    <a:ext uri="{9D8B030D-6E8A-4147-A177-3AD203B41FA5}">
                      <a16:colId xmlns:a16="http://schemas.microsoft.com/office/drawing/2014/main" val="20013"/>
                    </a:ext>
                  </a:extLst>
                </a:gridCol>
              </a:tblGrid>
              <a:tr h="262460">
                <a:tc gridSpan="14">
                  <a:txBody>
                    <a:bodyPr/>
                    <a:lstStyle/>
                    <a:p>
                      <a:pPr algn="ctr"/>
                      <a:r>
                        <a:rPr lang="en-US" sz="1500" b="1" i="0" dirty="0">
                          <a:solidFill>
                            <a:schemeClr val="tx1"/>
                          </a:solidFill>
                        </a:rPr>
                        <a:t>2018</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sz="1100" i="1" dirty="0">
                        <a:solidFill>
                          <a:schemeClr val="tx1"/>
                        </a:solidFill>
                      </a:endParaRPr>
                    </a:p>
                  </a:txBody>
                  <a:tcPr/>
                </a:tc>
                <a:tc hMerge="1">
                  <a:txBody>
                    <a:bodyPr/>
                    <a:lstStyle/>
                    <a:p>
                      <a:endParaRPr lang="en-US"/>
                    </a:p>
                  </a:txBody>
                  <a:tcPr/>
                </a:tc>
                <a:extLst>
                  <a:ext uri="{0D108BD9-81ED-4DB2-BD59-A6C34878D82A}">
                    <a16:rowId xmlns:a16="http://schemas.microsoft.com/office/drawing/2014/main" val="4211263260"/>
                  </a:ext>
                </a:extLst>
              </a:tr>
              <a:tr h="322377">
                <a:tc>
                  <a:txBody>
                    <a:bodyPr/>
                    <a:lstStyle/>
                    <a:p>
                      <a:r>
                        <a:rPr lang="en-US" sz="1100" b="1" i="0" dirty="0">
                          <a:solidFill>
                            <a:schemeClr val="bg1"/>
                          </a:solidFill>
                        </a:rPr>
                        <a:t>Task</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Jan</a:t>
                      </a: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Feb</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Mar</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Apr</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May</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Jun</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Jul</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Aug</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Sep</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Oct</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a:txBody>
                    <a:bodyPr/>
                    <a:lstStyle/>
                    <a:p>
                      <a:r>
                        <a:rPr lang="en-US" sz="1100" i="1" dirty="0">
                          <a:solidFill>
                            <a:schemeClr val="bg1"/>
                          </a:solidFill>
                        </a:rPr>
                        <a:t>Nov</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gridSpan="2">
                  <a:txBody>
                    <a:bodyPr/>
                    <a:lstStyle/>
                    <a:p>
                      <a:r>
                        <a:rPr lang="en-US" sz="1100" i="1" dirty="0">
                          <a:solidFill>
                            <a:schemeClr val="bg1"/>
                          </a:solidFill>
                        </a:rPr>
                        <a:t>Dec</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0F4D7B"/>
                    </a:solidFill>
                  </a:tcPr>
                </a:tc>
                <a:tc hMerge="1">
                  <a:txBody>
                    <a:bodyPr/>
                    <a:lstStyle/>
                    <a:p>
                      <a:endParaRPr lang="en-US"/>
                    </a:p>
                  </a:txBody>
                  <a:tcPr/>
                </a:tc>
                <a:extLst>
                  <a:ext uri="{0D108BD9-81ED-4DB2-BD59-A6C34878D82A}">
                    <a16:rowId xmlns:a16="http://schemas.microsoft.com/office/drawing/2014/main" val="160952918"/>
                  </a:ext>
                </a:extLst>
              </a:tr>
              <a:tr h="0">
                <a:tc>
                  <a:txBody>
                    <a:bodyPr/>
                    <a:lstStyle/>
                    <a:p>
                      <a:pPr algn="l" fontAlgn="b"/>
                      <a:r>
                        <a:rPr lang="en-US" sz="1600" b="1" i="0" u="none" strike="noStrike" dirty="0">
                          <a:solidFill>
                            <a:schemeClr val="tx1"/>
                          </a:solidFill>
                          <a:effectLst/>
                          <a:latin typeface="Calibri" panose="020F0502020204030204" pitchFamily="34" charset="0"/>
                        </a:rPr>
                        <a:t>Primar</a:t>
                      </a:r>
                      <a:r>
                        <a:rPr lang="en-US" sz="1600" b="1" i="0" u="none" strike="noStrike" baseline="0" dirty="0">
                          <a:solidFill>
                            <a:schemeClr val="tx1"/>
                          </a:solidFill>
                          <a:effectLst/>
                          <a:latin typeface="Calibri" panose="020F0502020204030204" pitchFamily="34" charset="0"/>
                        </a:rPr>
                        <a:t>y Care Offices continue to review and revise provider data</a:t>
                      </a:r>
                      <a:endParaRPr lang="en-US" sz="1600" b="1" i="0" u="none" strike="noStrike" dirty="0">
                        <a:solidFill>
                          <a:schemeClr val="tx1"/>
                        </a:solidFill>
                        <a:effectLst/>
                        <a:latin typeface="Calibri" panose="020F0502020204030204" pitchFamily="34" charset="0"/>
                      </a:endParaRPr>
                    </a:p>
                  </a:txBody>
                  <a:tcPr marT="9525" marB="9144" anchor="ctr">
                    <a:lnL w="12700" cap="flat" cmpd="sng" algn="ctr">
                      <a:solidFill>
                        <a:prstClr val="white"/>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gridSpan="2">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hMerge="1">
                  <a:txBody>
                    <a:bodyPr/>
                    <a:lstStyle/>
                    <a:p>
                      <a:endParaRPr lang="en-US"/>
                    </a:p>
                  </a:txBody>
                  <a:tcPr/>
                </a:tc>
                <a:extLst>
                  <a:ext uri="{0D108BD9-81ED-4DB2-BD59-A6C34878D82A}">
                    <a16:rowId xmlns:a16="http://schemas.microsoft.com/office/drawing/2014/main" val="762330567"/>
                  </a:ext>
                </a:extLst>
              </a:tr>
              <a:tr h="0">
                <a:tc>
                  <a:txBody>
                    <a:bodyPr/>
                    <a:lstStyle/>
                    <a:p>
                      <a:pPr algn="l" fontAlgn="b"/>
                      <a:r>
                        <a:rPr lang="en-US" sz="1600" b="1" u="none" strike="noStrike" dirty="0">
                          <a:effectLst/>
                        </a:rPr>
                        <a:t>Stakeholder review of timeline and approach</a:t>
                      </a:r>
                      <a:endParaRPr lang="en-US" sz="1600" b="1" i="0" u="none" strike="noStrike" dirty="0">
                        <a:solidFill>
                          <a:schemeClr val="tx1"/>
                        </a:solidFill>
                        <a:effectLst/>
                        <a:latin typeface="Calibri" panose="020F0502020204030204" pitchFamily="34" charset="0"/>
                      </a:endParaRPr>
                    </a:p>
                  </a:txBody>
                  <a:tcPr marT="9525" marB="9144" anchor="ctr">
                    <a:lnL w="12700" cap="flat" cmpd="sng" algn="ctr">
                      <a:solidFill>
                        <a:prstClr val="white"/>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491740310"/>
                  </a:ext>
                </a:extLst>
              </a:tr>
              <a:tr h="0">
                <a:tc>
                  <a:txBody>
                    <a:bodyPr/>
                    <a:lstStyle/>
                    <a:p>
                      <a:pPr algn="l" fontAlgn="b"/>
                      <a:r>
                        <a:rPr lang="en-US" sz="1600" b="1" i="0" u="none" strike="noStrike" dirty="0">
                          <a:solidFill>
                            <a:schemeClr val="tx1"/>
                          </a:solidFill>
                          <a:effectLst/>
                          <a:latin typeface="Calibri" panose="020F0502020204030204" pitchFamily="34" charset="0"/>
                        </a:rPr>
                        <a:t>Ad Hoc</a:t>
                      </a:r>
                      <a:r>
                        <a:rPr lang="en-US" sz="1600" b="1" i="0" u="none" strike="noStrike" baseline="0" dirty="0">
                          <a:solidFill>
                            <a:schemeClr val="tx1"/>
                          </a:solidFill>
                          <a:effectLst/>
                          <a:latin typeface="Calibri" panose="020F0502020204030204" pitchFamily="34" charset="0"/>
                        </a:rPr>
                        <a:t> </a:t>
                      </a:r>
                      <a:r>
                        <a:rPr lang="en-US" sz="1600" b="1" i="0" u="none" strike="noStrike" dirty="0">
                          <a:solidFill>
                            <a:schemeClr val="tx1"/>
                          </a:solidFill>
                          <a:effectLst/>
                          <a:latin typeface="Calibri" panose="020F0502020204030204" pitchFamily="34" charset="0"/>
                        </a:rPr>
                        <a:t>Auto-HPSA Communications Working Group</a:t>
                      </a:r>
                    </a:p>
                  </a:txBody>
                  <a:tcPr marT="9525" marB="9144" anchor="ctr">
                    <a:lnL w="12700" cap="flat" cmpd="sng" algn="ctr">
                      <a:solidFill>
                        <a:prstClr val="white"/>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gridSpan="2">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hMerge="1">
                  <a:txBody>
                    <a:bodyPr/>
                    <a:lstStyle/>
                    <a:p>
                      <a:endParaRPr lang="en-US"/>
                    </a:p>
                  </a:txBody>
                  <a:tcPr/>
                </a:tc>
                <a:extLst>
                  <a:ext uri="{0D108BD9-81ED-4DB2-BD59-A6C34878D82A}">
                    <a16:rowId xmlns:a16="http://schemas.microsoft.com/office/drawing/2014/main" val="2722768117"/>
                  </a:ext>
                </a:extLst>
              </a:tr>
              <a:tr h="0">
                <a:tc>
                  <a:txBody>
                    <a:bodyPr/>
                    <a:lstStyle/>
                    <a:p>
                      <a:pPr algn="l" fontAlgn="b"/>
                      <a:r>
                        <a:rPr lang="en-US" sz="1600" b="1" u="none" strike="noStrike" dirty="0">
                          <a:effectLst/>
                        </a:rPr>
                        <a:t>Auto-HPSA impact analysis technical development</a:t>
                      </a:r>
                      <a:endParaRPr lang="en-US" sz="1600" b="1" i="0" u="none" strike="noStrike" dirty="0">
                        <a:solidFill>
                          <a:schemeClr val="tx1"/>
                        </a:solidFill>
                        <a:effectLst/>
                        <a:latin typeface="Calibri" panose="020F0502020204030204" pitchFamily="34" charset="0"/>
                      </a:endParaRPr>
                    </a:p>
                  </a:txBody>
                  <a:tcPr marT="9525" marB="9144" anchor="ctr">
                    <a:lnL w="12700" cap="flat" cmpd="sng" algn="ctr">
                      <a:solidFill>
                        <a:prstClr val="white"/>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910917936"/>
                  </a:ext>
                </a:extLst>
              </a:tr>
              <a:tr h="0">
                <a:tc>
                  <a:txBody>
                    <a:bodyPr/>
                    <a:lstStyle/>
                    <a:p>
                      <a:pPr algn="l" fontAlgn="b"/>
                      <a:r>
                        <a:rPr lang="en-US" sz="1600" b="1" u="none" strike="noStrike" dirty="0">
                          <a:effectLst/>
                        </a:rPr>
                        <a:t>Initial impact analysis results available</a:t>
                      </a:r>
                      <a:endParaRPr lang="en-US" sz="1600" b="1" i="0" u="none" strike="noStrike" dirty="0">
                        <a:solidFill>
                          <a:schemeClr val="tx1"/>
                        </a:solidFill>
                        <a:effectLst/>
                        <a:latin typeface="Calibri" panose="020F0502020204030204" pitchFamily="34" charset="0"/>
                      </a:endParaRPr>
                    </a:p>
                  </a:txBody>
                  <a:tcPr marT="9525" marB="9144" anchor="ctr">
                    <a:lnL w="12700" cap="flat" cmpd="sng" algn="ctr">
                      <a:solidFill>
                        <a:prstClr val="white"/>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354372491"/>
                  </a:ext>
                </a:extLst>
              </a:tr>
              <a:tr h="0">
                <a:tc>
                  <a:txBody>
                    <a:bodyPr/>
                    <a:lstStyle/>
                    <a:p>
                      <a:pPr algn="l" fontAlgn="b"/>
                      <a:r>
                        <a:rPr lang="en-US" sz="1600" b="1" u="none" strike="noStrike" dirty="0">
                          <a:effectLst/>
                        </a:rPr>
                        <a:t>Communicat</a:t>
                      </a:r>
                      <a:r>
                        <a:rPr lang="en-US" sz="1600" b="1" u="none" strike="noStrike" baseline="0" dirty="0">
                          <a:effectLst/>
                        </a:rPr>
                        <a:t>ion of impact analysis results</a:t>
                      </a:r>
                      <a:endParaRPr lang="en-US" sz="1600" b="1" i="0" u="none" strike="noStrike" dirty="0">
                        <a:solidFill>
                          <a:schemeClr val="tx1"/>
                        </a:solidFill>
                        <a:effectLst/>
                        <a:latin typeface="Calibri" panose="020F0502020204030204" pitchFamily="34" charset="0"/>
                      </a:endParaRPr>
                    </a:p>
                  </a:txBody>
                  <a:tcPr marT="9525" marB="9144" anchor="ctr">
                    <a:lnL w="12700" cap="flat" cmpd="sng" algn="ctr">
                      <a:solidFill>
                        <a:prstClr val="white"/>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E7E6E6"/>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gridSpan="2">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hMerge="1">
                  <a:txBody>
                    <a:bodyPr/>
                    <a:lstStyle/>
                    <a:p>
                      <a:endParaRPr lang="en-US"/>
                    </a:p>
                  </a:txBody>
                  <a:tcPr/>
                </a:tc>
                <a:extLst>
                  <a:ext uri="{0D108BD9-81ED-4DB2-BD59-A6C34878D82A}">
                    <a16:rowId xmlns:a16="http://schemas.microsoft.com/office/drawing/2014/main" val="1831902068"/>
                  </a:ext>
                </a:extLst>
              </a:tr>
              <a:tr h="0">
                <a:tc>
                  <a:txBody>
                    <a:bodyPr/>
                    <a:lstStyle/>
                    <a:p>
                      <a:pPr algn="l" fontAlgn="b"/>
                      <a:r>
                        <a:rPr lang="en-US" sz="1600" b="1" i="0" u="none" strike="noStrike" dirty="0">
                          <a:solidFill>
                            <a:schemeClr val="tx1"/>
                          </a:solidFill>
                          <a:effectLst/>
                          <a:latin typeface="Calibri" panose="020F0502020204030204" pitchFamily="34" charset="0"/>
                        </a:rPr>
                        <a:t>Additional impact analyses released </a:t>
                      </a:r>
                    </a:p>
                    <a:p>
                      <a:pPr algn="l" fontAlgn="b"/>
                      <a:r>
                        <a:rPr lang="en-US" sz="1400" b="0" i="0" u="none" strike="noStrike" dirty="0">
                          <a:solidFill>
                            <a:schemeClr val="tx1"/>
                          </a:solidFill>
                          <a:effectLst/>
                          <a:latin typeface="Calibri" panose="020F0502020204030204" pitchFamily="34" charset="0"/>
                        </a:rPr>
                        <a:t>(and continued</a:t>
                      </a:r>
                      <a:r>
                        <a:rPr lang="en-US" sz="1400" b="0" i="0" u="none" strike="noStrike" baseline="0" dirty="0">
                          <a:solidFill>
                            <a:schemeClr val="tx1"/>
                          </a:solidFill>
                          <a:effectLst/>
                          <a:latin typeface="Calibri" panose="020F0502020204030204" pitchFamily="34" charset="0"/>
                        </a:rPr>
                        <a:t> in 2019)</a:t>
                      </a:r>
                      <a:endParaRPr lang="en-US" sz="1400" b="0" i="0" u="none" strike="noStrike" dirty="0">
                        <a:solidFill>
                          <a:schemeClr val="tx1"/>
                        </a:solidFill>
                        <a:effectLst/>
                        <a:latin typeface="Calibri" panose="020F0502020204030204" pitchFamily="34" charset="0"/>
                      </a:endParaRPr>
                    </a:p>
                  </a:txBody>
                  <a:tcPr marT="9525" marB="9144" anchor="ctr">
                    <a:lnL w="12700" cap="flat" cmpd="sng" algn="ctr">
                      <a:solidFill>
                        <a:prstClr val="white"/>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accent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E7E6E6"/>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900" dirty="0">
                        <a:solidFill>
                          <a:schemeClr val="tx1"/>
                        </a:solidFill>
                      </a:endParaRPr>
                    </a:p>
                  </a:txBody>
                  <a:tcPr>
                    <a:lnL w="12700" cap="flat" cmpd="sng" algn="ctr">
                      <a:solidFill>
                        <a:srgbClr val="E7E6E6"/>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900" kern="1200" dirty="0">
                        <a:solidFill>
                          <a:schemeClr val="tx1"/>
                        </a:solidFill>
                        <a:latin typeface="+mn-lt"/>
                        <a:ea typeface="+mn-ea"/>
                        <a:cs typeface="+mn-cs"/>
                      </a:endParaRP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D0E1F4"/>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900"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80848401"/>
                  </a:ext>
                </a:extLst>
              </a:tr>
            </a:tbl>
          </a:graphicData>
        </a:graphic>
      </p:graphicFrame>
      <p:sp>
        <p:nvSpPr>
          <p:cNvPr id="3" name="Sun 2"/>
          <p:cNvSpPr>
            <a:spLocks noChangeAspect="1"/>
          </p:cNvSpPr>
          <p:nvPr/>
        </p:nvSpPr>
        <p:spPr>
          <a:xfrm>
            <a:off x="8839200" y="3352800"/>
            <a:ext cx="438912" cy="438912"/>
          </a:xfrm>
          <a:prstGeom prst="su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dirty="0">
              <a:solidFill>
                <a:srgbClr val="FFFF00"/>
              </a:solidFill>
              <a:latin typeface="Calibri" panose="020F0502020204030204"/>
            </a:endParaRPr>
          </a:p>
        </p:txBody>
      </p:sp>
      <p:sp>
        <p:nvSpPr>
          <p:cNvPr id="5" name="TextBox 4"/>
          <p:cNvSpPr txBox="1"/>
          <p:nvPr/>
        </p:nvSpPr>
        <p:spPr>
          <a:xfrm>
            <a:off x="152399" y="4876800"/>
            <a:ext cx="12039601" cy="904863"/>
          </a:xfrm>
          <a:prstGeom prst="rect">
            <a:avLst/>
          </a:prstGeom>
          <a:noFill/>
        </p:spPr>
        <p:txBody>
          <a:bodyPr wrap="square" rtlCol="0">
            <a:spAutoFit/>
          </a:bodyPr>
          <a:lstStyle/>
          <a:p>
            <a:pPr algn="ctr" defTabSz="914377">
              <a:lnSpc>
                <a:spcPct val="110000"/>
              </a:lnSpc>
              <a:defRPr/>
            </a:pPr>
            <a:r>
              <a:rPr lang="en-US" sz="1600" b="1" dirty="0">
                <a:solidFill>
                  <a:prstClr val="black"/>
                </a:solidFill>
                <a:latin typeface="Calibri" panose="020F0502020204030204"/>
              </a:rPr>
              <a:t>*National Shortage Designation Update of Auto-HPSAs tentatively planned for April 2019. </a:t>
            </a:r>
          </a:p>
          <a:p>
            <a:pPr algn="ctr" defTabSz="914377">
              <a:lnSpc>
                <a:spcPct val="110000"/>
              </a:lnSpc>
              <a:defRPr/>
            </a:pPr>
            <a:r>
              <a:rPr lang="en-US" sz="1600" dirty="0">
                <a:solidFill>
                  <a:prstClr val="black"/>
                </a:solidFill>
                <a:latin typeface="Calibri" panose="020F0502020204030204"/>
              </a:rPr>
              <a:t>PCO provider data collection efforts, impact analyses and stakeholder engagement to continue in 2019.</a:t>
            </a:r>
          </a:p>
          <a:p>
            <a:pPr algn="ctr" defTabSz="914377">
              <a:lnSpc>
                <a:spcPct val="110000"/>
              </a:lnSpc>
              <a:defRPr/>
            </a:pPr>
            <a:endParaRPr lang="en-US" sz="1600" dirty="0">
              <a:solidFill>
                <a:prstClr val="black"/>
              </a:solidFill>
              <a:latin typeface="Calibri" panose="020F0502020204030204"/>
            </a:endParaRPr>
          </a:p>
        </p:txBody>
      </p:sp>
      <p:sp>
        <p:nvSpPr>
          <p:cNvPr id="7" name="TextBox 6"/>
          <p:cNvSpPr txBox="1"/>
          <p:nvPr/>
        </p:nvSpPr>
        <p:spPr>
          <a:xfrm>
            <a:off x="2476500" y="5486400"/>
            <a:ext cx="7239000" cy="954107"/>
          </a:xfrm>
          <a:prstGeom prst="rect">
            <a:avLst/>
          </a:prstGeom>
          <a:noFill/>
        </p:spPr>
        <p:txBody>
          <a:bodyPr wrap="square" rtlCol="0">
            <a:spAutoFit/>
          </a:bodyPr>
          <a:lstStyle/>
          <a:p>
            <a:pPr algn="ctr" defTabSz="914377">
              <a:defRPr/>
            </a:pPr>
            <a:r>
              <a:rPr lang="en-US" sz="1400" i="1" dirty="0">
                <a:solidFill>
                  <a:prstClr val="black"/>
                </a:solidFill>
                <a:latin typeface="Calibri" panose="020F0502020204030204"/>
              </a:rPr>
              <a:t>Current processes for Auto-HPSAs remain in place. </a:t>
            </a:r>
          </a:p>
          <a:p>
            <a:pPr algn="ctr" defTabSz="914377">
              <a:defRPr/>
            </a:pPr>
            <a:r>
              <a:rPr lang="en-US" sz="1400" b="1" i="1" dirty="0">
                <a:solidFill>
                  <a:prstClr val="black"/>
                </a:solidFill>
                <a:latin typeface="Calibri" panose="020F0502020204030204"/>
              </a:rPr>
              <a:t>No changes have been made to the scoring criteria.</a:t>
            </a:r>
          </a:p>
          <a:p>
            <a:pPr algn="ctr" defTabSz="914377">
              <a:defRPr/>
            </a:pPr>
            <a:r>
              <a:rPr lang="en-US" sz="1400" i="1" dirty="0">
                <a:solidFill>
                  <a:prstClr val="black"/>
                </a:solidFill>
                <a:latin typeface="Calibri" panose="020F0502020204030204"/>
              </a:rPr>
              <a:t>To request a score or rescore, email SDB@hrsa.gov</a:t>
            </a:r>
            <a:r>
              <a:rPr lang="en-US" sz="1400" b="1" i="1" dirty="0">
                <a:solidFill>
                  <a:prstClr val="black"/>
                </a:solidFill>
                <a:latin typeface="Calibri" panose="020F0502020204030204"/>
              </a:rPr>
              <a:t>.</a:t>
            </a:r>
          </a:p>
          <a:p>
            <a:pPr algn="ctr" defTabSz="914377">
              <a:defRPr/>
            </a:pPr>
            <a:endParaRPr lang="en-US" sz="1400" i="1" dirty="0">
              <a:solidFill>
                <a:prstClr val="black"/>
              </a:solidFill>
              <a:latin typeface="Calibri" panose="020F0502020204030204"/>
            </a:endParaRPr>
          </a:p>
        </p:txBody>
      </p:sp>
      <p:sp>
        <p:nvSpPr>
          <p:cNvPr id="10" name="Title 5"/>
          <p:cNvSpPr txBox="1">
            <a:spLocks/>
          </p:cNvSpPr>
          <p:nvPr/>
        </p:nvSpPr>
        <p:spPr>
          <a:xfrm>
            <a:off x="304800" y="152400"/>
            <a:ext cx="10820399" cy="65006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Auto-HPSA 2018 Milestones*</a:t>
            </a:r>
            <a:endParaRPr lang="en-US" sz="4000" dirty="0">
              <a:solidFill>
                <a:srgbClr val="0F4D7B"/>
              </a:solidFill>
            </a:endParaRPr>
          </a:p>
        </p:txBody>
      </p:sp>
      <p:cxnSp>
        <p:nvCxnSpPr>
          <p:cNvPr id="13" name="Straight Connector 12"/>
          <p:cNvCxnSpPr/>
          <p:nvPr/>
        </p:nvCxnSpPr>
        <p:spPr>
          <a:xfrm>
            <a:off x="152400" y="1676400"/>
            <a:ext cx="11963400" cy="0"/>
          </a:xfrm>
          <a:prstGeom prst="line">
            <a:avLst/>
          </a:prstGeom>
          <a:ln w="76200" cmpd="sng">
            <a:solidFill>
              <a:srgbClr val="FFFFFF"/>
            </a:solidFill>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16</a:t>
            </a:fld>
            <a:endParaRPr lang="en-US" dirty="0">
              <a:solidFill>
                <a:schemeClr val="bg1"/>
              </a:solidFill>
            </a:endParaRPr>
          </a:p>
        </p:txBody>
      </p:sp>
    </p:spTree>
    <p:extLst>
      <p:ext uri="{BB962C8B-B14F-4D97-AF65-F5344CB8AC3E}">
        <p14:creationId xmlns:p14="http://schemas.microsoft.com/office/powerpoint/2010/main" val="103351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285633E-4C04-684E-B93B-96E7EC47ABFC}"/>
              </a:ext>
            </a:extLst>
          </p:cNvPr>
          <p:cNvGrpSpPr/>
          <p:nvPr/>
        </p:nvGrpSpPr>
        <p:grpSpPr>
          <a:xfrm>
            <a:off x="-1" y="1744776"/>
            <a:ext cx="12191999" cy="4198823"/>
            <a:chOff x="-1" y="1744776"/>
            <a:chExt cx="12191999" cy="4198824"/>
          </a:xfrm>
        </p:grpSpPr>
        <p:sp>
          <p:nvSpPr>
            <p:cNvPr id="17" name="Rectangle 16">
              <a:extLst>
                <a:ext uri="{FF2B5EF4-FFF2-40B4-BE49-F238E27FC236}">
                  <a16:creationId xmlns:a16="http://schemas.microsoft.com/office/drawing/2014/main" id="{2C450AD0-5ADF-9C4B-8116-B587271AB09C}"/>
                </a:ext>
              </a:extLst>
            </p:cNvPr>
            <p:cNvSpPr/>
            <p:nvPr/>
          </p:nvSpPr>
          <p:spPr>
            <a:xfrm>
              <a:off x="-1" y="1744776"/>
              <a:ext cx="12191999" cy="4198824"/>
            </a:xfrm>
            <a:prstGeom prst="rect">
              <a:avLst/>
            </a:prstGeom>
            <a:solidFill>
              <a:srgbClr val="C0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Rectangle 18">
              <a:extLst>
                <a:ext uri="{FF2B5EF4-FFF2-40B4-BE49-F238E27FC236}">
                  <a16:creationId xmlns:a16="http://schemas.microsoft.com/office/drawing/2014/main" id="{FDB01315-3662-BB4A-9F9B-DD72BF06F70B}"/>
                </a:ext>
              </a:extLst>
            </p:cNvPr>
            <p:cNvSpPr/>
            <p:nvPr/>
          </p:nvSpPr>
          <p:spPr>
            <a:xfrm>
              <a:off x="228600" y="1907410"/>
              <a:ext cx="3638470" cy="38837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691863C-96F4-234E-9106-04847D2B51D8}"/>
                </a:ext>
              </a:extLst>
            </p:cNvPr>
            <p:cNvSpPr/>
            <p:nvPr/>
          </p:nvSpPr>
          <p:spPr>
            <a:xfrm>
              <a:off x="8229600" y="1907410"/>
              <a:ext cx="3638470" cy="38837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Content Placeholder 4"/>
          <p:cNvGraphicFramePr>
            <a:graphicFrameLocks noGrp="1"/>
          </p:cNvGraphicFramePr>
          <p:nvPr>
            <p:ph idx="4294967295"/>
            <p:extLst>
              <p:ext uri="{D42A27DB-BD31-4B8C-83A1-F6EECF244321}">
                <p14:modId xmlns:p14="http://schemas.microsoft.com/office/powerpoint/2010/main" val="2811502622"/>
              </p:ext>
            </p:extLst>
          </p:nvPr>
        </p:nvGraphicFramePr>
        <p:xfrm>
          <a:off x="0" y="0"/>
          <a:ext cx="12191999" cy="1744776"/>
        </p:xfrm>
        <a:graphic>
          <a:graphicData uri="http://schemas.openxmlformats.org/drawingml/2006/table">
            <a:tbl>
              <a:tblPr firstRow="1" bandRow="1">
                <a:tableStyleId>{5C22544A-7EE6-4342-B048-85BDC9FD1C3A}</a:tableStyleId>
              </a:tblPr>
              <a:tblGrid>
                <a:gridCol w="3021023">
                  <a:extLst>
                    <a:ext uri="{9D8B030D-6E8A-4147-A177-3AD203B41FA5}">
                      <a16:colId xmlns:a16="http://schemas.microsoft.com/office/drawing/2014/main" val="20000"/>
                    </a:ext>
                  </a:extLst>
                </a:gridCol>
                <a:gridCol w="1308025">
                  <a:extLst>
                    <a:ext uri="{9D8B030D-6E8A-4147-A177-3AD203B41FA5}">
                      <a16:colId xmlns:a16="http://schemas.microsoft.com/office/drawing/2014/main" val="20001"/>
                    </a:ext>
                  </a:extLst>
                </a:gridCol>
                <a:gridCol w="1295767">
                  <a:extLst>
                    <a:ext uri="{9D8B030D-6E8A-4147-A177-3AD203B41FA5}">
                      <a16:colId xmlns:a16="http://schemas.microsoft.com/office/drawing/2014/main" val="20002"/>
                    </a:ext>
                  </a:extLst>
                </a:gridCol>
                <a:gridCol w="1295767">
                  <a:extLst>
                    <a:ext uri="{9D8B030D-6E8A-4147-A177-3AD203B41FA5}">
                      <a16:colId xmlns:a16="http://schemas.microsoft.com/office/drawing/2014/main" val="20003"/>
                    </a:ext>
                  </a:extLst>
                </a:gridCol>
                <a:gridCol w="1295767">
                  <a:extLst>
                    <a:ext uri="{9D8B030D-6E8A-4147-A177-3AD203B41FA5}">
                      <a16:colId xmlns:a16="http://schemas.microsoft.com/office/drawing/2014/main" val="20004"/>
                    </a:ext>
                  </a:extLst>
                </a:gridCol>
                <a:gridCol w="1295767">
                  <a:extLst>
                    <a:ext uri="{9D8B030D-6E8A-4147-A177-3AD203B41FA5}">
                      <a16:colId xmlns:a16="http://schemas.microsoft.com/office/drawing/2014/main" val="20005"/>
                    </a:ext>
                  </a:extLst>
                </a:gridCol>
                <a:gridCol w="1295767">
                  <a:extLst>
                    <a:ext uri="{9D8B030D-6E8A-4147-A177-3AD203B41FA5}">
                      <a16:colId xmlns:a16="http://schemas.microsoft.com/office/drawing/2014/main" val="20006"/>
                    </a:ext>
                  </a:extLst>
                </a:gridCol>
                <a:gridCol w="1384116">
                  <a:extLst>
                    <a:ext uri="{9D8B030D-6E8A-4147-A177-3AD203B41FA5}">
                      <a16:colId xmlns:a16="http://schemas.microsoft.com/office/drawing/2014/main" val="20007"/>
                    </a:ext>
                  </a:extLst>
                </a:gridCol>
              </a:tblGrid>
              <a:tr h="579120">
                <a:tc>
                  <a:txBody>
                    <a:bodyPr/>
                    <a:lstStyle/>
                    <a:p>
                      <a:r>
                        <a:rPr lang="en-US" sz="1800" dirty="0">
                          <a:solidFill>
                            <a:schemeClr val="tx1"/>
                          </a:solidFill>
                        </a:rPr>
                        <a:t>Population: Provider Ratio</a:t>
                      </a:r>
                    </a:p>
                  </a:txBody>
                  <a:tcP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solidFill>
                  </a:tcPr>
                </a:tc>
                <a:tc gridSpan="3">
                  <a:txBody>
                    <a:bodyPr/>
                    <a:lstStyle/>
                    <a:p>
                      <a:pPr algn="ctr"/>
                      <a:r>
                        <a:rPr lang="en-US" sz="1600" dirty="0"/>
                        <a:t>Primary</a:t>
                      </a:r>
                      <a:r>
                        <a:rPr lang="en-US" sz="1600" baseline="0" dirty="0"/>
                        <a:t> </a:t>
                      </a:r>
                    </a:p>
                    <a:p>
                      <a:pPr algn="ctr">
                        <a:lnSpc>
                          <a:spcPct val="90000"/>
                        </a:lnSpc>
                      </a:pPr>
                      <a:r>
                        <a:rPr lang="en-US" sz="1600" dirty="0"/>
                        <a:t>Care</a:t>
                      </a:r>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r>
                        <a:rPr lang="en-US" sz="1600" baseline="0" dirty="0"/>
                        <a:t> </a:t>
                      </a:r>
                    </a:p>
                    <a:p>
                      <a:pPr algn="ctr">
                        <a:lnSpc>
                          <a:spcPct val="90000"/>
                        </a:lnSpc>
                      </a:pPr>
                      <a:r>
                        <a:rPr lang="en-US" sz="1600" baseline="0" dirty="0"/>
                        <a:t>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lnSpc>
                          <a:spcPct val="90000"/>
                        </a:lnSpc>
                      </a:pPr>
                      <a:r>
                        <a:rPr lang="en-US" sz="1600" dirty="0"/>
                        <a:t>Mental</a:t>
                      </a:r>
                      <a:r>
                        <a:rPr lang="en-US" sz="1600" baseline="0" dirty="0"/>
                        <a:t> 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prstClr val="white"/>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1600" dirty="0"/>
                        <a:t>HPSA Scoring</a:t>
                      </a:r>
                      <a:r>
                        <a:rPr lang="en-US" sz="1600" baseline="0" dirty="0"/>
                        <a:t> </a:t>
                      </a:r>
                      <a:r>
                        <a:rPr lang="en-US" sz="1600" dirty="0"/>
                        <a:t>Criteria</a:t>
                      </a:r>
                    </a:p>
                  </a:txBody>
                  <a:tcPr anchor="ct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38480">
                <a:tc>
                  <a:txBody>
                    <a:bodyPr/>
                    <a:lstStyle/>
                    <a:p>
                      <a:pPr lvl="1"/>
                      <a:r>
                        <a:rPr lang="en-US" sz="1200" b="1" i="1" dirty="0"/>
                        <a:t>Population: Provider</a:t>
                      </a:r>
                      <a:r>
                        <a:rPr lang="en-US" sz="1200" b="1" i="1" baseline="0" dirty="0"/>
                        <a:t> Ratio</a:t>
                      </a:r>
                      <a:endParaRPr lang="en-US" sz="1200" b="1" i="1" dirty="0"/>
                    </a:p>
                    <a:p>
                      <a:pPr marL="457200" marR="0" lvl="1" indent="0" algn="l" defTabSz="914400" rtl="0" eaLnBrk="1" fontAlgn="auto" latinLnBrk="0" hangingPunct="1">
                        <a:lnSpc>
                          <a:spcPct val="90000"/>
                        </a:lnSpc>
                        <a:spcBef>
                          <a:spcPts val="0"/>
                        </a:spcBef>
                        <a:spcAft>
                          <a:spcPts val="0"/>
                        </a:spcAft>
                        <a:buClrTx/>
                        <a:buSzTx/>
                        <a:buFontTx/>
                        <a:buNone/>
                        <a:tabLst/>
                        <a:defRPr/>
                      </a:pPr>
                      <a:endParaRPr lang="en-US" sz="1500" b="1" i="1" dirty="0"/>
                    </a:p>
                  </a:txBody>
                  <a:tcPr anchor="ct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r>
                        <a:rPr lang="en-US" sz="1500" dirty="0"/>
                        <a:t>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dirty="0"/>
                        <a:t>x 2</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 10</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dirty="0"/>
                        <a:t>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dirty="0"/>
                        <a:t>x 2</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 10</a:t>
                      </a:r>
                    </a:p>
                  </a:txBody>
                  <a:tcPr anchor="ctr">
                    <a:lnL w="19050" cap="flat" cmpd="sng" algn="ctr">
                      <a:solidFill>
                        <a:srgbClr val="FFFFFF"/>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7</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6" name="Rectangle 5"/>
          <p:cNvSpPr/>
          <p:nvPr/>
        </p:nvSpPr>
        <p:spPr>
          <a:xfrm>
            <a:off x="219034" y="1833787"/>
            <a:ext cx="3657601" cy="4038029"/>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en-US" b="1" u="sng" dirty="0">
                <a:solidFill>
                  <a:prstClr val="black"/>
                </a:solidFill>
              </a:rPr>
              <a:t>Community Health Centers</a:t>
            </a:r>
            <a:r>
              <a:rPr lang="en-US" b="1" dirty="0">
                <a:solidFill>
                  <a:prstClr val="black"/>
                </a:solidFill>
              </a:rPr>
              <a:t>*</a:t>
            </a:r>
            <a:endParaRPr lang="en-US" b="1" u="sng" dirty="0">
              <a:solidFill>
                <a:prstClr val="black"/>
              </a:solidFill>
            </a:endParaRPr>
          </a:p>
          <a:p>
            <a:pPr lvl="0">
              <a:lnSpc>
                <a:spcPct val="80000"/>
              </a:lnSpc>
              <a:defRPr/>
            </a:pPr>
            <a:endParaRPr lang="en-US" b="1" u="sng" cap="all" dirty="0">
              <a:solidFill>
                <a:prstClr val="black"/>
              </a:solidFill>
            </a:endParaRPr>
          </a:p>
          <a:p>
            <a:pPr>
              <a:defRPr/>
            </a:pPr>
            <a:r>
              <a:rPr lang="en-US" sz="1600" b="1" cap="all" dirty="0">
                <a:solidFill>
                  <a:srgbClr val="0F4E7B"/>
                </a:solidFill>
              </a:rPr>
              <a:t>Service area</a:t>
            </a:r>
          </a:p>
          <a:p>
            <a:pPr>
              <a:lnSpc>
                <a:spcPct val="50000"/>
              </a:lnSpc>
              <a:defRPr/>
            </a:pPr>
            <a:endParaRPr lang="en-US" sz="1400" dirty="0">
              <a:solidFill>
                <a:prstClr val="black"/>
              </a:solidFill>
            </a:endParaRPr>
          </a:p>
          <a:p>
            <a:pPr marL="285660" indent="-285660">
              <a:buFont typeface="Arial" panose="020B0604020202020204" pitchFamily="34" charset="0"/>
              <a:buChar char="•"/>
              <a:defRPr/>
            </a:pPr>
            <a:r>
              <a:rPr lang="en-US" sz="1400" dirty="0">
                <a:solidFill>
                  <a:prstClr val="black"/>
                </a:solidFill>
              </a:rPr>
              <a:t>Defined by zip codes in which </a:t>
            </a:r>
            <a:r>
              <a:rPr lang="en-US" sz="1400" b="1" i="1" u="sng" dirty="0">
                <a:solidFill>
                  <a:srgbClr val="800000"/>
                </a:solidFill>
              </a:rPr>
              <a:t>75% of a Auto-HPSA facility’s patients reside</a:t>
            </a:r>
            <a:r>
              <a:rPr lang="en-US" sz="1400" b="1" i="1" dirty="0">
                <a:solidFill>
                  <a:srgbClr val="800000"/>
                </a:solidFill>
              </a:rPr>
              <a:t> </a:t>
            </a:r>
            <a:r>
              <a:rPr lang="en-US" sz="1400" dirty="0">
                <a:solidFill>
                  <a:prstClr val="black"/>
                </a:solidFill>
              </a:rPr>
              <a:t>to create a Zip Code Tabulation Area (ZCTA)-based service area. (</a:t>
            </a:r>
            <a:r>
              <a:rPr lang="en-US" sz="1400" i="1" dirty="0">
                <a:solidFill>
                  <a:prstClr val="black"/>
                </a:solidFill>
              </a:rPr>
              <a:t>Source: UDS</a:t>
            </a:r>
            <a:r>
              <a:rPr lang="en-US" sz="1400" dirty="0">
                <a:solidFill>
                  <a:prstClr val="black"/>
                </a:solidFill>
              </a:rPr>
              <a:t>)</a:t>
            </a:r>
          </a:p>
          <a:p>
            <a:pPr marL="285744" indent="-285744">
              <a:buFont typeface="Arial" panose="020B0604020202020204" pitchFamily="34" charset="0"/>
              <a:buChar char="•"/>
              <a:defRPr/>
            </a:pPr>
            <a:endParaRPr lang="en-US" sz="1600" b="1" dirty="0">
              <a:solidFill>
                <a:srgbClr val="0F4E7B"/>
              </a:solidFill>
            </a:endParaRPr>
          </a:p>
          <a:p>
            <a:pPr>
              <a:defRPr/>
            </a:pPr>
            <a:r>
              <a:rPr lang="en-US" sz="1600" b="1" dirty="0">
                <a:solidFill>
                  <a:srgbClr val="0F4E7B"/>
                </a:solidFill>
              </a:rPr>
              <a:t>DEFINITION</a:t>
            </a: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rPr>
              <a:t>Population defined </a:t>
            </a:r>
            <a:r>
              <a:rPr lang="en-US" sz="1400" b="1" i="1" u="sng" dirty="0">
                <a:solidFill>
                  <a:srgbClr val="800000"/>
                </a:solidFill>
              </a:rPr>
              <a:t>as low income population at or below 200% FPL</a:t>
            </a:r>
            <a:r>
              <a:rPr lang="en-US" sz="1400" b="1" i="1" dirty="0">
                <a:solidFill>
                  <a:srgbClr val="800000"/>
                </a:solidFill>
              </a:rPr>
              <a:t> </a:t>
            </a:r>
            <a:r>
              <a:rPr lang="en-US" sz="1400" dirty="0">
                <a:solidFill>
                  <a:prstClr val="black"/>
                </a:solidFill>
              </a:rPr>
              <a:t>in the service area. (Source: </a:t>
            </a:r>
            <a:r>
              <a:rPr lang="en-US" sz="1400" i="1" dirty="0">
                <a:solidFill>
                  <a:prstClr val="black"/>
                </a:solidFill>
              </a:rPr>
              <a:t>Census</a:t>
            </a:r>
            <a:r>
              <a:rPr lang="en-US" sz="1400" dirty="0">
                <a:solidFill>
                  <a:prstClr val="black"/>
                </a:solidFill>
              </a:rPr>
              <a:t>)</a:t>
            </a:r>
          </a:p>
          <a:p>
            <a:pPr marL="285744" indent="-285744">
              <a:lnSpc>
                <a:spcPct val="50000"/>
              </a:lnSpc>
              <a:buFont typeface="Arial" panose="020B0604020202020204" pitchFamily="34" charset="0"/>
              <a:buChar char="•"/>
              <a:defRPr/>
            </a:pPr>
            <a:endParaRPr lang="en-US" sz="1400" dirty="0">
              <a:solidFill>
                <a:prstClr val="black"/>
              </a:solidFill>
            </a:endParaRPr>
          </a:p>
          <a:p>
            <a:pPr marL="285744" indent="-285744">
              <a:buFont typeface="Arial" panose="020B0604020202020204" pitchFamily="34" charset="0"/>
              <a:buChar char="•"/>
              <a:defRPr/>
            </a:pPr>
            <a:r>
              <a:rPr lang="en-US" sz="1400" dirty="0">
                <a:solidFill>
                  <a:prstClr val="black"/>
                </a:solidFill>
              </a:rPr>
              <a:t>Providers defined as the count of eligible </a:t>
            </a:r>
            <a:r>
              <a:rPr lang="en-US" sz="1400" b="1" i="1" u="sng" dirty="0">
                <a:solidFill>
                  <a:srgbClr val="800000"/>
                </a:solidFill>
              </a:rPr>
              <a:t>FTEs that serves Medicaid patients OR provides services on a sliding fee scale</a:t>
            </a:r>
            <a:r>
              <a:rPr lang="en-US" sz="1400" b="1" i="1" dirty="0">
                <a:solidFill>
                  <a:srgbClr val="800000"/>
                </a:solidFill>
              </a:rPr>
              <a:t> </a:t>
            </a:r>
            <a:r>
              <a:rPr lang="en-US" sz="1400" dirty="0">
                <a:solidFill>
                  <a:prstClr val="black"/>
                </a:solidFill>
              </a:rPr>
              <a:t>in the service area. (Source: </a:t>
            </a:r>
            <a:r>
              <a:rPr lang="en-US" sz="1400" i="1" dirty="0">
                <a:solidFill>
                  <a:prstClr val="black"/>
                </a:solidFill>
              </a:rPr>
              <a:t>SDMS</a:t>
            </a:r>
            <a:r>
              <a:rPr lang="en-US" sz="1400" dirty="0">
                <a:solidFill>
                  <a:prstClr val="black"/>
                </a:solidFill>
              </a:rPr>
              <a:t>)</a:t>
            </a:r>
            <a:endParaRPr lang="en-US" sz="1600" i="1" dirty="0">
              <a:solidFill>
                <a:prstClr val="black"/>
              </a:solidFill>
            </a:endParaRPr>
          </a:p>
        </p:txBody>
      </p:sp>
      <p:sp>
        <p:nvSpPr>
          <p:cNvPr id="7" name="Rectangle 6"/>
          <p:cNvSpPr/>
          <p:nvPr/>
        </p:nvSpPr>
        <p:spPr>
          <a:xfrm>
            <a:off x="4233881" y="1835627"/>
            <a:ext cx="3638472" cy="4036189"/>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dirty="0">
                <a:solidFill>
                  <a:prstClr val="black"/>
                </a:solidFill>
              </a:rPr>
              <a:t>Rural Health Clinics</a:t>
            </a:r>
            <a:r>
              <a:rPr lang="en-US" b="1" dirty="0">
                <a:solidFill>
                  <a:prstClr val="black"/>
                </a:solidFill>
              </a:rPr>
              <a:t>**</a:t>
            </a:r>
          </a:p>
          <a:p>
            <a:pPr>
              <a:lnSpc>
                <a:spcPct val="80000"/>
              </a:lnSpc>
              <a:defRPr/>
            </a:pPr>
            <a:endParaRPr lang="en-US" b="1" dirty="0">
              <a:solidFill>
                <a:prstClr val="black"/>
              </a:solidFill>
            </a:endParaRPr>
          </a:p>
          <a:p>
            <a:pPr>
              <a:defRPr/>
            </a:pPr>
            <a:r>
              <a:rPr lang="en-US" sz="1600" b="1" cap="all" dirty="0">
                <a:solidFill>
                  <a:srgbClr val="0F4E7B"/>
                </a:solidFill>
              </a:rPr>
              <a:t>Service area</a:t>
            </a:r>
          </a:p>
          <a:p>
            <a:pPr>
              <a:lnSpc>
                <a:spcPct val="50000"/>
              </a:lnSpc>
              <a:defRPr/>
            </a:pPr>
            <a:endParaRPr lang="en-US" sz="1600" dirty="0">
              <a:solidFill>
                <a:prstClr val="black"/>
              </a:solidFill>
            </a:endParaRPr>
          </a:p>
          <a:p>
            <a:pPr marL="285660" indent="-285660">
              <a:buFont typeface="Arial" panose="020B0604020202020204" pitchFamily="34" charset="0"/>
              <a:buChar char="•"/>
              <a:defRPr/>
            </a:pPr>
            <a:r>
              <a:rPr lang="en-US" sz="1400" dirty="0">
                <a:solidFill>
                  <a:prstClr val="black"/>
                </a:solidFill>
              </a:rPr>
              <a:t>Defined by census tracts intersecting with a </a:t>
            </a:r>
            <a:r>
              <a:rPr lang="en-US" sz="1400" b="1" i="1" u="sng" dirty="0">
                <a:solidFill>
                  <a:srgbClr val="800000"/>
                </a:solidFill>
              </a:rPr>
              <a:t>30 or 40 minute travel polygon</a:t>
            </a:r>
            <a:r>
              <a:rPr lang="en-US" sz="1400" b="1" i="1" dirty="0">
                <a:solidFill>
                  <a:srgbClr val="800000"/>
                </a:solidFill>
              </a:rPr>
              <a:t> </a:t>
            </a:r>
            <a:r>
              <a:rPr lang="en-US" sz="1400" dirty="0">
                <a:solidFill>
                  <a:prstClr val="black"/>
                </a:solidFill>
              </a:rPr>
              <a:t>to create service area. (</a:t>
            </a:r>
            <a:r>
              <a:rPr lang="en-US" sz="1400" i="1" dirty="0">
                <a:solidFill>
                  <a:prstClr val="black"/>
                </a:solidFill>
              </a:rPr>
              <a:t>Source: SDMS</a:t>
            </a:r>
            <a:r>
              <a:rPr lang="en-US" sz="1400" dirty="0">
                <a:solidFill>
                  <a:prstClr val="black"/>
                </a:solidFill>
              </a:rPr>
              <a:t>)</a:t>
            </a:r>
          </a:p>
          <a:p>
            <a:pPr marL="285744" indent="-285744">
              <a:buFont typeface="Arial" panose="020B0604020202020204" pitchFamily="34" charset="0"/>
              <a:buChar char="•"/>
              <a:defRPr/>
            </a:pPr>
            <a:endParaRPr lang="en-US" sz="1600" b="1" cap="all" dirty="0">
              <a:solidFill>
                <a:srgbClr val="0F4E7B"/>
              </a:solidFill>
            </a:endParaRPr>
          </a:p>
          <a:p>
            <a:pPr>
              <a:defRPr/>
            </a:pPr>
            <a:r>
              <a:rPr lang="en-US" sz="1600" b="1" cap="all" dirty="0">
                <a:solidFill>
                  <a:srgbClr val="0F4E7B"/>
                </a:solidFill>
              </a:rPr>
              <a:t>DEFINITION</a:t>
            </a:r>
            <a:endParaRPr lang="en-US" b="1" cap="all" dirty="0">
              <a:solidFill>
                <a:prstClr val="black"/>
              </a:solidFill>
            </a:endParaRP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rPr>
              <a:t>Population defined as </a:t>
            </a:r>
            <a:r>
              <a:rPr lang="en-US" sz="1400" b="1" i="1" u="sng" dirty="0">
                <a:solidFill>
                  <a:srgbClr val="800000"/>
                </a:solidFill>
              </a:rPr>
              <a:t>total population</a:t>
            </a:r>
            <a:r>
              <a:rPr lang="en-US" sz="1400" dirty="0">
                <a:solidFill>
                  <a:srgbClr val="800000"/>
                </a:solidFill>
              </a:rPr>
              <a:t> </a:t>
            </a:r>
            <a:r>
              <a:rPr lang="en-US" sz="1400" dirty="0">
                <a:solidFill>
                  <a:prstClr val="black"/>
                </a:solidFill>
              </a:rPr>
              <a:t>in the service area. (Source: </a:t>
            </a:r>
            <a:r>
              <a:rPr lang="en-US" sz="1400" i="1" dirty="0">
                <a:solidFill>
                  <a:prstClr val="black"/>
                </a:solidFill>
              </a:rPr>
              <a:t>Census</a:t>
            </a:r>
            <a:r>
              <a:rPr lang="en-US" sz="1400" dirty="0">
                <a:solidFill>
                  <a:prstClr val="black"/>
                </a:solidFill>
              </a:rPr>
              <a:t>)</a:t>
            </a:r>
          </a:p>
          <a:p>
            <a:pPr marL="285744" indent="-285744">
              <a:lnSpc>
                <a:spcPct val="50000"/>
              </a:lnSpc>
              <a:buFont typeface="Arial" panose="020B0604020202020204" pitchFamily="34" charset="0"/>
              <a:buChar char="•"/>
              <a:defRPr/>
            </a:pPr>
            <a:endParaRPr lang="en-US" sz="1400" dirty="0">
              <a:solidFill>
                <a:prstClr val="black"/>
              </a:solidFill>
            </a:endParaRPr>
          </a:p>
          <a:p>
            <a:pPr marL="285744" indent="-285744">
              <a:buFont typeface="Arial" panose="020B0604020202020204" pitchFamily="34" charset="0"/>
              <a:buChar char="•"/>
              <a:defRPr/>
            </a:pPr>
            <a:r>
              <a:rPr lang="en-US" sz="1400" dirty="0">
                <a:solidFill>
                  <a:prstClr val="black"/>
                </a:solidFill>
              </a:rPr>
              <a:t>Providers defined as the count of eligible </a:t>
            </a:r>
            <a:r>
              <a:rPr lang="en-US" sz="1400" b="1" i="1" u="sng" dirty="0">
                <a:solidFill>
                  <a:srgbClr val="800000"/>
                </a:solidFill>
              </a:rPr>
              <a:t>FTEs</a:t>
            </a:r>
            <a:r>
              <a:rPr lang="en-US" sz="1400" dirty="0">
                <a:solidFill>
                  <a:prstClr val="black"/>
                </a:solidFill>
              </a:rPr>
              <a:t> in the service area. (Source: </a:t>
            </a:r>
            <a:r>
              <a:rPr lang="en-US" sz="1400" i="1" dirty="0">
                <a:solidFill>
                  <a:prstClr val="black"/>
                </a:solidFill>
              </a:rPr>
              <a:t>SDMS</a:t>
            </a:r>
            <a:r>
              <a:rPr lang="en-US" sz="1400" dirty="0">
                <a:solidFill>
                  <a:prstClr val="black"/>
                </a:solidFill>
              </a:rPr>
              <a:t>)</a:t>
            </a:r>
          </a:p>
          <a:p>
            <a:pPr marL="285744" indent="-285744">
              <a:buFont typeface="Arial" panose="020B0604020202020204" pitchFamily="34" charset="0"/>
              <a:buChar char="•"/>
              <a:defRPr/>
            </a:pPr>
            <a:endParaRPr lang="en-US" sz="1400" dirty="0">
              <a:solidFill>
                <a:prstClr val="black"/>
              </a:solidFill>
            </a:endParaRPr>
          </a:p>
          <a:p>
            <a:pPr>
              <a:defRPr/>
            </a:pPr>
            <a:endParaRPr lang="en-US" sz="1400" dirty="0">
              <a:solidFill>
                <a:prstClr val="black"/>
              </a:solidFill>
            </a:endParaRPr>
          </a:p>
          <a:p>
            <a:pPr>
              <a:defRPr/>
            </a:pPr>
            <a:endParaRPr lang="en-US" sz="1200" i="1" dirty="0">
              <a:solidFill>
                <a:prstClr val="black"/>
              </a:solidFill>
            </a:endParaRPr>
          </a:p>
          <a:p>
            <a:pPr>
              <a:defRPr/>
            </a:pPr>
            <a:endParaRPr lang="en-US" sz="1200" i="1" dirty="0">
              <a:solidFill>
                <a:prstClr val="black"/>
              </a:solidFill>
            </a:endParaRPr>
          </a:p>
        </p:txBody>
      </p:sp>
      <p:sp>
        <p:nvSpPr>
          <p:cNvPr id="11" name="Rectangle 10"/>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15" name="Rectangle 14"/>
          <p:cNvSpPr/>
          <p:nvPr/>
        </p:nvSpPr>
        <p:spPr>
          <a:xfrm>
            <a:off x="8212941" y="1835626"/>
            <a:ext cx="3638469" cy="4036190"/>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cap="all" dirty="0">
                <a:solidFill>
                  <a:prstClr val="black"/>
                </a:solidFill>
              </a:rPr>
              <a:t>I/T/U</a:t>
            </a:r>
            <a:r>
              <a:rPr lang="en-US" b="1" u="sng" dirty="0">
                <a:solidFill>
                  <a:prstClr val="black"/>
                </a:solidFill>
              </a:rPr>
              <a:t>s</a:t>
            </a:r>
            <a:r>
              <a:rPr lang="en-US" b="1" dirty="0">
                <a:solidFill>
                  <a:prstClr val="black"/>
                </a:solidFill>
              </a:rPr>
              <a:t>**</a:t>
            </a:r>
            <a:endParaRPr lang="en-US" b="1" u="sng" cap="all" dirty="0">
              <a:solidFill>
                <a:prstClr val="black"/>
              </a:solidFill>
            </a:endParaRPr>
          </a:p>
          <a:p>
            <a:pPr lvl="0">
              <a:lnSpc>
                <a:spcPct val="80000"/>
              </a:lnSpc>
              <a:defRPr/>
            </a:pPr>
            <a:endParaRPr lang="en-US" dirty="0">
              <a:solidFill>
                <a:prstClr val="black"/>
              </a:solidFill>
            </a:endParaRPr>
          </a:p>
          <a:p>
            <a:pPr>
              <a:defRPr/>
            </a:pPr>
            <a:r>
              <a:rPr lang="en-US" sz="1600" b="1" cap="all" dirty="0">
                <a:solidFill>
                  <a:srgbClr val="0F4E7B"/>
                </a:solidFill>
              </a:rPr>
              <a:t>Service area</a:t>
            </a:r>
          </a:p>
          <a:p>
            <a:pPr>
              <a:lnSpc>
                <a:spcPct val="50000"/>
              </a:lnSpc>
              <a:defRPr/>
            </a:pPr>
            <a:endParaRPr lang="en-US" sz="1600" dirty="0">
              <a:solidFill>
                <a:prstClr val="black"/>
              </a:solidFill>
            </a:endParaRPr>
          </a:p>
          <a:p>
            <a:pPr marL="285660" indent="-285660">
              <a:buFont typeface="Arial" panose="020B0604020202020204" pitchFamily="34" charset="0"/>
              <a:buChar char="•"/>
              <a:defRPr/>
            </a:pPr>
            <a:r>
              <a:rPr lang="en-US" sz="1400" dirty="0">
                <a:solidFill>
                  <a:prstClr val="black"/>
                </a:solidFill>
              </a:rPr>
              <a:t>Defined by census tracts intersecting with a </a:t>
            </a:r>
            <a:r>
              <a:rPr lang="en-US" sz="1400" b="1" i="1" u="sng" dirty="0">
                <a:solidFill>
                  <a:srgbClr val="800000"/>
                </a:solidFill>
              </a:rPr>
              <a:t>30 or 40 minute travel polygon</a:t>
            </a:r>
            <a:r>
              <a:rPr lang="en-US" sz="1400" b="1" i="1" dirty="0">
                <a:solidFill>
                  <a:srgbClr val="800000"/>
                </a:solidFill>
              </a:rPr>
              <a:t> </a:t>
            </a:r>
            <a:r>
              <a:rPr lang="en-US" sz="1400" dirty="0">
                <a:solidFill>
                  <a:prstClr val="black"/>
                </a:solidFill>
              </a:rPr>
              <a:t>to create service area. (</a:t>
            </a:r>
            <a:r>
              <a:rPr lang="en-US" sz="1400" i="1" dirty="0">
                <a:solidFill>
                  <a:prstClr val="black"/>
                </a:solidFill>
              </a:rPr>
              <a:t>Source: SDMS</a:t>
            </a:r>
            <a:r>
              <a:rPr lang="en-US" sz="1400" dirty="0">
                <a:solidFill>
                  <a:prstClr val="black"/>
                </a:solidFill>
              </a:rPr>
              <a:t>)</a:t>
            </a:r>
          </a:p>
          <a:p>
            <a:pPr lvl="0">
              <a:defRPr/>
            </a:pPr>
            <a:endParaRPr lang="en-US" sz="1600" b="1" cap="all" dirty="0">
              <a:solidFill>
                <a:srgbClr val="0F4E7B"/>
              </a:solidFill>
            </a:endParaRPr>
          </a:p>
          <a:p>
            <a:pPr lvl="0">
              <a:defRPr/>
            </a:pPr>
            <a:r>
              <a:rPr lang="en-US" sz="1600" b="1" cap="all" dirty="0">
                <a:solidFill>
                  <a:srgbClr val="0F4E7B"/>
                </a:solidFill>
              </a:rPr>
              <a:t>DEFINITION</a:t>
            </a:r>
          </a:p>
          <a:p>
            <a:pPr lvl="0">
              <a:lnSpc>
                <a:spcPct val="50000"/>
              </a:lnSpc>
              <a:defRPr/>
            </a:pPr>
            <a:endParaRPr lang="en-US" sz="1600" b="1" cap="all" dirty="0">
              <a:solidFill>
                <a:prstClr val="black"/>
              </a:solidFill>
            </a:endParaRPr>
          </a:p>
          <a:p>
            <a:pPr marL="285744" indent="-285744">
              <a:buFont typeface="Arial" panose="020B0604020202020204" pitchFamily="34" charset="0"/>
              <a:buChar char="•"/>
              <a:defRPr/>
            </a:pPr>
            <a:r>
              <a:rPr lang="en-US" sz="1400" dirty="0">
                <a:solidFill>
                  <a:prstClr val="black"/>
                </a:solidFill>
              </a:rPr>
              <a:t>Population defined as </a:t>
            </a:r>
            <a:r>
              <a:rPr lang="en-US" sz="1400" b="1" i="1" u="sng" dirty="0">
                <a:solidFill>
                  <a:srgbClr val="800000"/>
                </a:solidFill>
              </a:rPr>
              <a:t>total population of American Indians/Alaska Natives</a:t>
            </a:r>
            <a:r>
              <a:rPr lang="en-US" sz="1400" b="1" i="1" dirty="0">
                <a:solidFill>
                  <a:prstClr val="black"/>
                </a:solidFill>
              </a:rPr>
              <a:t> </a:t>
            </a:r>
            <a:r>
              <a:rPr lang="en-US" sz="1400" dirty="0">
                <a:solidFill>
                  <a:prstClr val="black"/>
                </a:solidFill>
              </a:rPr>
              <a:t>in the service area. (Source: </a:t>
            </a:r>
            <a:r>
              <a:rPr lang="en-US" sz="1400" i="1" dirty="0">
                <a:solidFill>
                  <a:prstClr val="black"/>
                </a:solidFill>
              </a:rPr>
              <a:t>Census</a:t>
            </a:r>
            <a:r>
              <a:rPr lang="en-US" sz="1400" dirty="0">
                <a:solidFill>
                  <a:prstClr val="black"/>
                </a:solidFill>
              </a:rPr>
              <a:t>)</a:t>
            </a:r>
          </a:p>
          <a:p>
            <a:pPr marL="285744" indent="-285744">
              <a:lnSpc>
                <a:spcPct val="50000"/>
              </a:lnSpc>
              <a:buFont typeface="Arial" panose="020B0604020202020204" pitchFamily="34" charset="0"/>
              <a:buChar char="•"/>
              <a:defRPr/>
            </a:pPr>
            <a:endParaRPr lang="en-US" sz="1400" dirty="0">
              <a:solidFill>
                <a:prstClr val="black"/>
              </a:solidFill>
            </a:endParaRPr>
          </a:p>
          <a:p>
            <a:pPr marL="285744" indent="-285744">
              <a:buFont typeface="Arial" panose="020B0604020202020204" pitchFamily="34" charset="0"/>
              <a:buChar char="•"/>
              <a:defRPr/>
            </a:pPr>
            <a:r>
              <a:rPr lang="en-US" sz="1400" dirty="0">
                <a:solidFill>
                  <a:prstClr val="black"/>
                </a:solidFill>
              </a:rPr>
              <a:t>Providers defined as the count of eligible </a:t>
            </a:r>
            <a:r>
              <a:rPr lang="en-US" sz="1400" b="1" i="1" u="sng" dirty="0">
                <a:solidFill>
                  <a:srgbClr val="800000"/>
                </a:solidFill>
              </a:rPr>
              <a:t>FTEs that serve the American Indian/Alaska Native</a:t>
            </a:r>
            <a:r>
              <a:rPr lang="en-US" sz="1400" b="1" i="1" dirty="0">
                <a:solidFill>
                  <a:srgbClr val="800000"/>
                </a:solidFill>
              </a:rPr>
              <a:t> </a:t>
            </a:r>
            <a:r>
              <a:rPr lang="en-US" sz="1400" dirty="0">
                <a:solidFill>
                  <a:prstClr val="black"/>
                </a:solidFill>
              </a:rPr>
              <a:t>population</a:t>
            </a:r>
            <a:r>
              <a:rPr lang="en-US" sz="1400" dirty="0"/>
              <a:t>s</a:t>
            </a:r>
            <a:r>
              <a:rPr lang="en-US" sz="1400" dirty="0">
                <a:solidFill>
                  <a:prstClr val="black"/>
                </a:solidFill>
              </a:rPr>
              <a:t> within the service area. (Source: </a:t>
            </a:r>
            <a:r>
              <a:rPr lang="en-US" sz="1400" i="1" dirty="0">
                <a:solidFill>
                  <a:prstClr val="black"/>
                </a:solidFill>
              </a:rPr>
              <a:t>SDMS</a:t>
            </a:r>
            <a:r>
              <a:rPr lang="en-US" sz="1400" dirty="0">
                <a:solidFill>
                  <a:prstClr val="black"/>
                </a:solidFill>
              </a:rPr>
              <a:t>)</a:t>
            </a:r>
          </a:p>
          <a:p>
            <a:pPr marL="285744" indent="-285744">
              <a:buFont typeface="Arial" panose="020B0604020202020204" pitchFamily="34" charset="0"/>
              <a:buChar char="•"/>
              <a:defRPr/>
            </a:pPr>
            <a:endParaRPr lang="en-US" sz="1200" dirty="0">
              <a:solidFill>
                <a:prstClr val="black"/>
              </a:solidFill>
            </a:endParaRPr>
          </a:p>
        </p:txBody>
      </p:sp>
      <p:sp>
        <p:nvSpPr>
          <p:cNvPr id="18" name="TextBox 17"/>
          <p:cNvSpPr txBox="1"/>
          <p:nvPr/>
        </p:nvSpPr>
        <p:spPr>
          <a:xfrm>
            <a:off x="762000" y="5943600"/>
            <a:ext cx="9753600" cy="461665"/>
          </a:xfrm>
          <a:prstGeom prst="rect">
            <a:avLst/>
          </a:prstGeom>
          <a:noFill/>
        </p:spPr>
        <p:txBody>
          <a:bodyPr wrap="square" rtlCol="0">
            <a:spAutoFit/>
          </a:bodyPr>
          <a:lstStyle/>
          <a:p>
            <a:pPr algn="ctr"/>
            <a:r>
              <a:rPr lang="en-US" sz="1200" i="1" dirty="0"/>
              <a:t>*Scoring will be at the organizational level.</a:t>
            </a:r>
          </a:p>
          <a:p>
            <a:pPr algn="ctr"/>
            <a:r>
              <a:rPr lang="en-US" sz="1200" i="1" dirty="0"/>
              <a:t>**Following the National Update, RHCs and ITUs may provide facility-level data to their State Primary Care Offices to be rescored.</a:t>
            </a:r>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17</a:t>
            </a:fld>
            <a:endParaRPr lang="en-US" dirty="0">
              <a:solidFill>
                <a:schemeClr val="bg1"/>
              </a:solidFill>
            </a:endParaRPr>
          </a:p>
        </p:txBody>
      </p:sp>
    </p:spTree>
    <p:extLst>
      <p:ext uri="{BB962C8B-B14F-4D97-AF65-F5344CB8AC3E}">
        <p14:creationId xmlns:p14="http://schemas.microsoft.com/office/powerpoint/2010/main" val="4265709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3DDADA9-48C5-0D41-951E-5D3B9BD32991}"/>
              </a:ext>
            </a:extLst>
          </p:cNvPr>
          <p:cNvGrpSpPr/>
          <p:nvPr/>
        </p:nvGrpSpPr>
        <p:grpSpPr>
          <a:xfrm>
            <a:off x="-1" y="1744776"/>
            <a:ext cx="12191999" cy="4198824"/>
            <a:chOff x="-1" y="1744776"/>
            <a:chExt cx="12191999" cy="4198824"/>
          </a:xfrm>
        </p:grpSpPr>
        <p:sp>
          <p:nvSpPr>
            <p:cNvPr id="17" name="Rectangle 16">
              <a:extLst>
                <a:ext uri="{FF2B5EF4-FFF2-40B4-BE49-F238E27FC236}">
                  <a16:creationId xmlns:a16="http://schemas.microsoft.com/office/drawing/2014/main" id="{B485FA75-B2B7-1641-B48C-D7A2121E2925}"/>
                </a:ext>
              </a:extLst>
            </p:cNvPr>
            <p:cNvSpPr/>
            <p:nvPr/>
          </p:nvSpPr>
          <p:spPr>
            <a:xfrm>
              <a:off x="-1" y="1744776"/>
              <a:ext cx="12191999" cy="4198824"/>
            </a:xfrm>
            <a:prstGeom prst="rect">
              <a:avLst/>
            </a:prstGeom>
            <a:solidFill>
              <a:srgbClr val="C0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Rectangle 18">
              <a:extLst>
                <a:ext uri="{FF2B5EF4-FFF2-40B4-BE49-F238E27FC236}">
                  <a16:creationId xmlns:a16="http://schemas.microsoft.com/office/drawing/2014/main" id="{9352CDFB-A785-2F4C-B1B3-86D585723547}"/>
                </a:ext>
              </a:extLst>
            </p:cNvPr>
            <p:cNvSpPr/>
            <p:nvPr/>
          </p:nvSpPr>
          <p:spPr>
            <a:xfrm>
              <a:off x="228600" y="1907410"/>
              <a:ext cx="3638470" cy="38837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BD27E64-69E5-D949-AC6B-71395CA9CF83}"/>
                </a:ext>
              </a:extLst>
            </p:cNvPr>
            <p:cNvSpPr/>
            <p:nvPr/>
          </p:nvSpPr>
          <p:spPr>
            <a:xfrm>
              <a:off x="8229600" y="1907410"/>
              <a:ext cx="3638470" cy="38837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Content Placeholder 4"/>
          <p:cNvGraphicFramePr>
            <a:graphicFrameLocks noGrp="1"/>
          </p:cNvGraphicFramePr>
          <p:nvPr>
            <p:ph idx="4294967295"/>
            <p:extLst>
              <p:ext uri="{D42A27DB-BD31-4B8C-83A1-F6EECF244321}">
                <p14:modId xmlns:p14="http://schemas.microsoft.com/office/powerpoint/2010/main" val="3676290590"/>
              </p:ext>
            </p:extLst>
          </p:nvPr>
        </p:nvGraphicFramePr>
        <p:xfrm>
          <a:off x="0" y="0"/>
          <a:ext cx="12191999" cy="1744776"/>
        </p:xfrm>
        <a:graphic>
          <a:graphicData uri="http://schemas.openxmlformats.org/drawingml/2006/table">
            <a:tbl>
              <a:tblPr firstRow="1" bandRow="1">
                <a:tableStyleId>{5C22544A-7EE6-4342-B048-85BDC9FD1C3A}</a:tableStyleId>
              </a:tblPr>
              <a:tblGrid>
                <a:gridCol w="3021023">
                  <a:extLst>
                    <a:ext uri="{9D8B030D-6E8A-4147-A177-3AD203B41FA5}">
                      <a16:colId xmlns:a16="http://schemas.microsoft.com/office/drawing/2014/main" val="20000"/>
                    </a:ext>
                  </a:extLst>
                </a:gridCol>
                <a:gridCol w="1308025">
                  <a:extLst>
                    <a:ext uri="{9D8B030D-6E8A-4147-A177-3AD203B41FA5}">
                      <a16:colId xmlns:a16="http://schemas.microsoft.com/office/drawing/2014/main" val="20001"/>
                    </a:ext>
                  </a:extLst>
                </a:gridCol>
                <a:gridCol w="1295767">
                  <a:extLst>
                    <a:ext uri="{9D8B030D-6E8A-4147-A177-3AD203B41FA5}">
                      <a16:colId xmlns:a16="http://schemas.microsoft.com/office/drawing/2014/main" val="20002"/>
                    </a:ext>
                  </a:extLst>
                </a:gridCol>
                <a:gridCol w="1295767">
                  <a:extLst>
                    <a:ext uri="{9D8B030D-6E8A-4147-A177-3AD203B41FA5}">
                      <a16:colId xmlns:a16="http://schemas.microsoft.com/office/drawing/2014/main" val="20003"/>
                    </a:ext>
                  </a:extLst>
                </a:gridCol>
                <a:gridCol w="1295767">
                  <a:extLst>
                    <a:ext uri="{9D8B030D-6E8A-4147-A177-3AD203B41FA5}">
                      <a16:colId xmlns:a16="http://schemas.microsoft.com/office/drawing/2014/main" val="20004"/>
                    </a:ext>
                  </a:extLst>
                </a:gridCol>
                <a:gridCol w="1295767">
                  <a:extLst>
                    <a:ext uri="{9D8B030D-6E8A-4147-A177-3AD203B41FA5}">
                      <a16:colId xmlns:a16="http://schemas.microsoft.com/office/drawing/2014/main" val="20005"/>
                    </a:ext>
                  </a:extLst>
                </a:gridCol>
                <a:gridCol w="1295767">
                  <a:extLst>
                    <a:ext uri="{9D8B030D-6E8A-4147-A177-3AD203B41FA5}">
                      <a16:colId xmlns:a16="http://schemas.microsoft.com/office/drawing/2014/main" val="20006"/>
                    </a:ext>
                  </a:extLst>
                </a:gridCol>
                <a:gridCol w="1384116">
                  <a:extLst>
                    <a:ext uri="{9D8B030D-6E8A-4147-A177-3AD203B41FA5}">
                      <a16:colId xmlns:a16="http://schemas.microsoft.com/office/drawing/2014/main" val="20007"/>
                    </a:ext>
                  </a:extLst>
                </a:gridCol>
              </a:tblGrid>
              <a:tr h="579120">
                <a:tc>
                  <a:txBody>
                    <a:bodyPr/>
                    <a:lstStyle/>
                    <a:p>
                      <a:r>
                        <a:rPr lang="en-US" sz="1800" dirty="0">
                          <a:solidFill>
                            <a:schemeClr val="tx1"/>
                          </a:solidFill>
                        </a:rPr>
                        <a:t>% of Population Below FPL</a:t>
                      </a:r>
                    </a:p>
                  </a:txBody>
                  <a:tcP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1"/>
                    </a:solidFill>
                  </a:tcPr>
                </a:tc>
                <a:tc gridSpan="3">
                  <a:txBody>
                    <a:bodyPr/>
                    <a:lstStyle/>
                    <a:p>
                      <a:pPr algn="ctr"/>
                      <a:r>
                        <a:rPr lang="en-US" sz="1600" dirty="0"/>
                        <a:t>Primary</a:t>
                      </a:r>
                      <a:r>
                        <a:rPr lang="en-US" sz="1600" baseline="0" dirty="0"/>
                        <a:t> </a:t>
                      </a:r>
                    </a:p>
                    <a:p>
                      <a:pPr algn="ctr">
                        <a:lnSpc>
                          <a:spcPct val="90000"/>
                        </a:lnSpc>
                      </a:pPr>
                      <a:r>
                        <a:rPr lang="en-US" sz="1600" dirty="0"/>
                        <a:t>Care</a:t>
                      </a:r>
                    </a:p>
                  </a:txBody>
                  <a:tcP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r>
                        <a:rPr lang="en-US" sz="1600" baseline="0" dirty="0"/>
                        <a:t> </a:t>
                      </a:r>
                    </a:p>
                    <a:p>
                      <a:pPr algn="ctr">
                        <a:lnSpc>
                          <a:spcPct val="90000"/>
                        </a:lnSpc>
                      </a:pPr>
                      <a:r>
                        <a:rPr lang="en-US" sz="1600" baseline="0" dirty="0"/>
                        <a:t>Health</a:t>
                      </a:r>
                      <a:endParaRPr lang="en-US" sz="1600" dirty="0"/>
                    </a:p>
                  </a:txBody>
                  <a:tcP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lnSpc>
                          <a:spcPct val="90000"/>
                        </a:lnSpc>
                      </a:pPr>
                      <a:r>
                        <a:rPr lang="en-US" sz="1600" dirty="0"/>
                        <a:t>Mental</a:t>
                      </a:r>
                      <a:r>
                        <a:rPr lang="en-US" sz="1600" baseline="0" dirty="0"/>
                        <a:t> Health</a:t>
                      </a:r>
                      <a:endParaRPr lang="en-US" sz="1600" dirty="0"/>
                    </a:p>
                  </a:txBody>
                  <a:tcP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1600" dirty="0"/>
                        <a:t>HPSA Scoring</a:t>
                      </a:r>
                      <a:r>
                        <a:rPr lang="en-US" sz="1600" baseline="0" dirty="0"/>
                        <a:t> </a:t>
                      </a:r>
                      <a:r>
                        <a:rPr lang="en-US" sz="1600" dirty="0"/>
                        <a:t>Criteria</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Multiplier</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Total Points Possible</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38480">
                <a:tc>
                  <a:txBody>
                    <a:bodyPr/>
                    <a:lstStyle/>
                    <a:p>
                      <a:pPr marL="457200" marR="0" lvl="1" indent="0" algn="l" defTabSz="914400" rtl="0" eaLnBrk="1" fontAlgn="auto" latinLnBrk="0" hangingPunct="1">
                        <a:lnSpc>
                          <a:spcPct val="90000"/>
                        </a:lnSpc>
                        <a:spcBef>
                          <a:spcPts val="0"/>
                        </a:spcBef>
                        <a:spcAft>
                          <a:spcPts val="0"/>
                        </a:spcAft>
                        <a:buClrTx/>
                        <a:buSzTx/>
                        <a:buFontTx/>
                        <a:buNone/>
                        <a:tabLst/>
                        <a:defRPr/>
                      </a:pPr>
                      <a:r>
                        <a:rPr lang="en-US" sz="1200" b="1" i="1" dirty="0"/>
                        <a:t>% of Population below</a:t>
                      </a:r>
                      <a:r>
                        <a:rPr lang="en-US" sz="1200" b="1" i="1" baseline="0" dirty="0"/>
                        <a:t> FPL</a:t>
                      </a:r>
                      <a:endParaRPr lang="en-US" sz="1200" b="1" i="1" dirty="0"/>
                    </a:p>
                    <a:p>
                      <a:pPr marL="457200" marR="0" lvl="1" indent="0" algn="l" defTabSz="914400" rtl="0" eaLnBrk="1" fontAlgn="auto" latinLnBrk="0" hangingPunct="1">
                        <a:lnSpc>
                          <a:spcPct val="90000"/>
                        </a:lnSpc>
                        <a:spcBef>
                          <a:spcPts val="0"/>
                        </a:spcBef>
                        <a:spcAft>
                          <a:spcPts val="0"/>
                        </a:spcAft>
                        <a:buClrTx/>
                        <a:buSzTx/>
                        <a:buFontTx/>
                        <a:buNone/>
                        <a:tabLst/>
                        <a:defRPr/>
                      </a:pPr>
                      <a:endParaRPr lang="en-US" sz="1500" b="1" i="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dirty="0"/>
                        <a:t>x 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 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dirty="0"/>
                        <a:t>x 2</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 10</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5</a:t>
                      </a:r>
                    </a:p>
                  </a:txBody>
                  <a:tcPr anchor="ct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6" name="Rectangle 5"/>
          <p:cNvSpPr/>
          <p:nvPr/>
        </p:nvSpPr>
        <p:spPr>
          <a:xfrm>
            <a:off x="228599" y="1903526"/>
            <a:ext cx="3638471" cy="3930307"/>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en-US" b="1" u="sng" dirty="0">
                <a:solidFill>
                  <a:prstClr val="black"/>
                </a:solidFill>
              </a:rPr>
              <a:t>Community Health Centers</a:t>
            </a:r>
          </a:p>
          <a:p>
            <a:pPr lvl="0">
              <a:lnSpc>
                <a:spcPct val="80000"/>
              </a:lnSpc>
              <a:defRPr/>
            </a:pPr>
            <a:endParaRPr lang="en-US" b="1" u="sng" cap="all" dirty="0">
              <a:solidFill>
                <a:prstClr val="black"/>
              </a:solidFill>
            </a:endParaRPr>
          </a:p>
          <a:p>
            <a:pPr>
              <a:defRPr/>
            </a:pPr>
            <a:r>
              <a:rPr lang="en-US" sz="1600" b="1" cap="all" dirty="0">
                <a:solidFill>
                  <a:srgbClr val="0F4E7B"/>
                </a:solidFill>
              </a:rPr>
              <a:t>Service area</a:t>
            </a:r>
          </a:p>
          <a:p>
            <a:pPr>
              <a:lnSpc>
                <a:spcPct val="50000"/>
              </a:lnSpc>
              <a:defRPr/>
            </a:pPr>
            <a:endParaRPr lang="en-US" sz="1400" dirty="0">
              <a:solidFill>
                <a:prstClr val="black"/>
              </a:solidFill>
            </a:endParaRPr>
          </a:p>
          <a:p>
            <a:pPr marL="285744" indent="-285744">
              <a:buFont typeface="Arial" panose="020B0604020202020204" pitchFamily="34" charset="0"/>
              <a:buChar char="•"/>
              <a:defRPr/>
            </a:pPr>
            <a:r>
              <a:rPr lang="en-US" sz="1400" dirty="0">
                <a:solidFill>
                  <a:prstClr val="black"/>
                </a:solidFill>
              </a:rPr>
              <a:t>Not used</a:t>
            </a:r>
          </a:p>
          <a:p>
            <a:pPr marL="285744" indent="-285744">
              <a:buFont typeface="Arial" panose="020B0604020202020204" pitchFamily="34" charset="0"/>
              <a:buChar char="•"/>
              <a:defRPr/>
            </a:pPr>
            <a:endParaRPr lang="en-US" sz="1600" b="1" dirty="0">
              <a:solidFill>
                <a:srgbClr val="0F4E7B"/>
              </a:solidFill>
            </a:endParaRPr>
          </a:p>
          <a:p>
            <a:pPr>
              <a:defRPr/>
            </a:pPr>
            <a:r>
              <a:rPr lang="en-US" sz="1600" b="1" dirty="0">
                <a:solidFill>
                  <a:srgbClr val="0F4E7B"/>
                </a:solidFill>
              </a:rPr>
              <a:t>DEFINITION</a:t>
            </a: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rPr>
              <a:t>Out of an </a:t>
            </a:r>
            <a:r>
              <a:rPr lang="en-US" sz="1400" b="1" i="1" u="sng" dirty="0">
                <a:solidFill>
                  <a:srgbClr val="800000"/>
                </a:solidFill>
              </a:rPr>
              <a:t>Auto-HPSA facility's total patient population</a:t>
            </a:r>
            <a:r>
              <a:rPr lang="en-US" sz="1400" dirty="0">
                <a:solidFill>
                  <a:prstClr val="black"/>
                </a:solidFill>
              </a:rPr>
              <a:t>, the count of individuals at or below 100% FPL </a:t>
            </a:r>
            <a:r>
              <a:rPr lang="en-US" sz="1400" b="1" i="1" u="sng" dirty="0">
                <a:solidFill>
                  <a:srgbClr val="800000"/>
                </a:solidFill>
              </a:rPr>
              <a:t>divided by the total unduplicated patient population</a:t>
            </a:r>
            <a:r>
              <a:rPr lang="en-US" sz="1400" dirty="0">
                <a:solidFill>
                  <a:prstClr val="black"/>
                </a:solidFill>
              </a:rPr>
              <a:t>. (</a:t>
            </a:r>
            <a:r>
              <a:rPr lang="en-US" sz="1400" i="1" dirty="0">
                <a:solidFill>
                  <a:prstClr val="black"/>
                </a:solidFill>
              </a:rPr>
              <a:t>Source: UDS</a:t>
            </a:r>
            <a:r>
              <a:rPr lang="en-US" sz="1400" dirty="0">
                <a:solidFill>
                  <a:prstClr val="black"/>
                </a:solidFill>
              </a:rPr>
              <a:t>)</a:t>
            </a:r>
          </a:p>
          <a:p>
            <a:pPr marL="285744" indent="-285744">
              <a:buFont typeface="Arial" panose="020B0604020202020204" pitchFamily="34" charset="0"/>
              <a:buChar char="•"/>
              <a:defRPr/>
            </a:pPr>
            <a:endParaRPr lang="en-US" sz="1400" i="1" dirty="0">
              <a:solidFill>
                <a:prstClr val="black"/>
              </a:solidFill>
            </a:endParaRPr>
          </a:p>
          <a:p>
            <a:pPr marL="285744" indent="-285744">
              <a:buFont typeface="Arial" panose="020B0604020202020204" pitchFamily="34" charset="0"/>
              <a:buChar char="•"/>
              <a:defRPr/>
            </a:pPr>
            <a:endParaRPr lang="en-US" sz="1400" i="1" dirty="0">
              <a:solidFill>
                <a:prstClr val="black"/>
              </a:solidFill>
            </a:endParaRPr>
          </a:p>
          <a:p>
            <a:pPr>
              <a:defRPr/>
            </a:pPr>
            <a:endParaRPr lang="en-US" sz="700" i="1" dirty="0">
              <a:solidFill>
                <a:prstClr val="black"/>
              </a:solidFill>
            </a:endParaRPr>
          </a:p>
          <a:p>
            <a:pPr>
              <a:defRPr/>
            </a:pPr>
            <a:endParaRPr lang="en-US" sz="700" i="1" dirty="0">
              <a:solidFill>
                <a:prstClr val="black"/>
              </a:solidFill>
            </a:endParaRPr>
          </a:p>
          <a:p>
            <a:pPr>
              <a:defRPr/>
            </a:pPr>
            <a:endParaRPr lang="en-US" sz="700" i="1" dirty="0">
              <a:solidFill>
                <a:prstClr val="black"/>
              </a:solidFill>
            </a:endParaRPr>
          </a:p>
          <a:p>
            <a:pPr>
              <a:defRPr/>
            </a:pPr>
            <a:endParaRPr lang="en-US" sz="700" i="1" dirty="0">
              <a:solidFill>
                <a:prstClr val="black"/>
              </a:solidFill>
            </a:endParaRPr>
          </a:p>
          <a:p>
            <a:pPr>
              <a:defRPr/>
            </a:pPr>
            <a:endParaRPr lang="en-US" sz="700" i="1" dirty="0">
              <a:solidFill>
                <a:prstClr val="black"/>
              </a:solidFill>
            </a:endParaRPr>
          </a:p>
          <a:p>
            <a:pPr>
              <a:defRPr/>
            </a:pPr>
            <a:endParaRPr lang="en-US" sz="700" i="1" dirty="0">
              <a:solidFill>
                <a:prstClr val="black"/>
              </a:solidFill>
            </a:endParaRPr>
          </a:p>
        </p:txBody>
      </p:sp>
      <p:sp>
        <p:nvSpPr>
          <p:cNvPr id="7" name="Rectangle 6"/>
          <p:cNvSpPr/>
          <p:nvPr/>
        </p:nvSpPr>
        <p:spPr>
          <a:xfrm>
            <a:off x="4191001" y="1903526"/>
            <a:ext cx="3733800" cy="3884140"/>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dirty="0">
                <a:solidFill>
                  <a:prstClr val="black"/>
                </a:solidFill>
              </a:rPr>
              <a:t>Rural Health Clinics</a:t>
            </a:r>
            <a:r>
              <a:rPr lang="en-US" b="1" dirty="0">
                <a:solidFill>
                  <a:prstClr val="black"/>
                </a:solidFill>
              </a:rPr>
              <a:t>*</a:t>
            </a:r>
          </a:p>
          <a:p>
            <a:pPr>
              <a:lnSpc>
                <a:spcPct val="80000"/>
              </a:lnSpc>
              <a:defRPr/>
            </a:pPr>
            <a:endParaRPr lang="en-US" b="1" dirty="0">
              <a:solidFill>
                <a:prstClr val="black"/>
              </a:solidFill>
            </a:endParaRPr>
          </a:p>
          <a:p>
            <a:pPr>
              <a:defRPr/>
            </a:pPr>
            <a:r>
              <a:rPr lang="en-US" sz="1600" b="1" cap="all" dirty="0">
                <a:solidFill>
                  <a:srgbClr val="0F4E7B"/>
                </a:solidFill>
              </a:rPr>
              <a:t>Service area</a:t>
            </a: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rPr>
              <a:t>Defined by census tracts intersecting with a 30 or 40 minute travel polygon to create service area. (</a:t>
            </a:r>
            <a:r>
              <a:rPr lang="en-US" sz="1400" i="1" dirty="0">
                <a:solidFill>
                  <a:prstClr val="black"/>
                </a:solidFill>
              </a:rPr>
              <a:t>Source: SDMS</a:t>
            </a:r>
            <a:r>
              <a:rPr lang="en-US" sz="1400" dirty="0">
                <a:solidFill>
                  <a:prstClr val="black"/>
                </a:solidFill>
              </a:rPr>
              <a:t>) </a:t>
            </a:r>
          </a:p>
          <a:p>
            <a:pPr marL="285744" indent="-285744">
              <a:buFont typeface="Arial" panose="020B0604020202020204" pitchFamily="34" charset="0"/>
              <a:buChar char="•"/>
              <a:defRPr/>
            </a:pPr>
            <a:endParaRPr lang="en-US" sz="1600" b="1" cap="all" dirty="0">
              <a:solidFill>
                <a:srgbClr val="0F4E7B"/>
              </a:solidFill>
            </a:endParaRPr>
          </a:p>
          <a:p>
            <a:pPr>
              <a:defRPr/>
            </a:pPr>
            <a:r>
              <a:rPr lang="en-US" sz="1600" b="1" cap="all" dirty="0">
                <a:solidFill>
                  <a:srgbClr val="0F4E7B"/>
                </a:solidFill>
              </a:rPr>
              <a:t>DEFINITION</a:t>
            </a:r>
            <a:endParaRPr lang="en-US" b="1" cap="all" dirty="0">
              <a:solidFill>
                <a:prstClr val="black"/>
              </a:solidFill>
            </a:endParaRP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rPr>
              <a:t>Out of the </a:t>
            </a:r>
            <a:r>
              <a:rPr lang="en-US" sz="1400" b="1" i="1" u="sng" dirty="0">
                <a:solidFill>
                  <a:srgbClr val="800000"/>
                </a:solidFill>
              </a:rPr>
              <a:t>population in the service area</a:t>
            </a:r>
            <a:r>
              <a:rPr lang="en-US" sz="1400" dirty="0">
                <a:solidFill>
                  <a:prstClr val="black"/>
                </a:solidFill>
              </a:rPr>
              <a:t>, the count of individuals at or below 100% FPL </a:t>
            </a:r>
            <a:r>
              <a:rPr lang="en-US" sz="1400" b="1" i="1" u="sng" dirty="0">
                <a:solidFill>
                  <a:srgbClr val="800000"/>
                </a:solidFill>
              </a:rPr>
              <a:t>divided by the total population for whom poverty is determined</a:t>
            </a:r>
            <a:r>
              <a:rPr lang="en-US" sz="1400" dirty="0">
                <a:solidFill>
                  <a:prstClr val="black"/>
                </a:solidFill>
              </a:rPr>
              <a:t>. (</a:t>
            </a:r>
            <a:r>
              <a:rPr lang="en-US" sz="1400" i="1" dirty="0">
                <a:solidFill>
                  <a:prstClr val="black"/>
                </a:solidFill>
              </a:rPr>
              <a:t>Source: Census</a:t>
            </a:r>
            <a:r>
              <a:rPr lang="en-US" sz="1400" dirty="0">
                <a:solidFill>
                  <a:prstClr val="black"/>
                </a:solidFill>
              </a:rPr>
              <a:t>)</a:t>
            </a:r>
          </a:p>
          <a:p>
            <a:pPr>
              <a:defRPr/>
            </a:pPr>
            <a:endParaRPr lang="en-US" sz="700" i="1" dirty="0">
              <a:solidFill>
                <a:prstClr val="black"/>
              </a:solidFill>
            </a:endParaRPr>
          </a:p>
          <a:p>
            <a:pPr>
              <a:defRPr/>
            </a:pPr>
            <a:endParaRPr lang="en-US" sz="700" i="1" dirty="0">
              <a:solidFill>
                <a:prstClr val="black"/>
              </a:solidFill>
            </a:endParaRPr>
          </a:p>
          <a:p>
            <a:pPr>
              <a:defRPr/>
            </a:pPr>
            <a:endParaRPr lang="en-US" sz="700" i="1" dirty="0">
              <a:solidFill>
                <a:prstClr val="black"/>
              </a:solidFill>
            </a:endParaRPr>
          </a:p>
          <a:p>
            <a:pPr>
              <a:defRPr/>
            </a:pPr>
            <a:endParaRPr lang="en-US" sz="500" i="1" dirty="0">
              <a:solidFill>
                <a:prstClr val="black"/>
              </a:solidFill>
            </a:endParaRPr>
          </a:p>
          <a:p>
            <a:pPr>
              <a:defRPr/>
            </a:pPr>
            <a:endParaRPr lang="en-US" sz="500" i="1" dirty="0">
              <a:solidFill>
                <a:prstClr val="black"/>
              </a:solidFill>
            </a:endParaRPr>
          </a:p>
          <a:p>
            <a:pPr>
              <a:defRPr/>
            </a:pPr>
            <a:endParaRPr lang="en-US" sz="700" i="1" dirty="0">
              <a:solidFill>
                <a:prstClr val="black"/>
              </a:solidFill>
            </a:endParaRPr>
          </a:p>
        </p:txBody>
      </p:sp>
      <p:sp>
        <p:nvSpPr>
          <p:cNvPr id="11" name="Rectangle 10"/>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15" name="Rectangle 14"/>
          <p:cNvSpPr/>
          <p:nvPr/>
        </p:nvSpPr>
        <p:spPr>
          <a:xfrm>
            <a:off x="8229600" y="1903527"/>
            <a:ext cx="3657599" cy="3930307"/>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cap="all" dirty="0">
                <a:solidFill>
                  <a:prstClr val="black"/>
                </a:solidFill>
              </a:rPr>
              <a:t>I/T/U</a:t>
            </a:r>
            <a:r>
              <a:rPr lang="en-US" b="1" u="sng" dirty="0">
                <a:solidFill>
                  <a:prstClr val="black"/>
                </a:solidFill>
              </a:rPr>
              <a:t>s</a:t>
            </a:r>
            <a:r>
              <a:rPr lang="en-US" b="1" dirty="0">
                <a:solidFill>
                  <a:prstClr val="black"/>
                </a:solidFill>
              </a:rPr>
              <a:t>*</a:t>
            </a:r>
            <a:endParaRPr lang="en-US" b="1" u="sng" cap="all" dirty="0">
              <a:solidFill>
                <a:prstClr val="black"/>
              </a:solidFill>
            </a:endParaRPr>
          </a:p>
          <a:p>
            <a:pPr lvl="0">
              <a:lnSpc>
                <a:spcPct val="80000"/>
              </a:lnSpc>
              <a:defRPr/>
            </a:pPr>
            <a:endParaRPr lang="en-US" dirty="0">
              <a:solidFill>
                <a:prstClr val="black"/>
              </a:solidFill>
            </a:endParaRPr>
          </a:p>
          <a:p>
            <a:pPr>
              <a:defRPr/>
            </a:pPr>
            <a:r>
              <a:rPr lang="en-US" sz="1600" b="1" cap="all" dirty="0">
                <a:solidFill>
                  <a:srgbClr val="0F4E7B"/>
                </a:solidFill>
              </a:rPr>
              <a:t>Service area</a:t>
            </a: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rPr>
              <a:t>Defined by census tracts intersecting with a 30 or 40 minute travel polygon to create service area. (</a:t>
            </a:r>
            <a:r>
              <a:rPr lang="en-US" sz="1400" i="1" dirty="0">
                <a:solidFill>
                  <a:prstClr val="black"/>
                </a:solidFill>
              </a:rPr>
              <a:t>Source: SDMS</a:t>
            </a:r>
            <a:r>
              <a:rPr lang="en-US" sz="1400" dirty="0">
                <a:solidFill>
                  <a:prstClr val="black"/>
                </a:solidFill>
              </a:rPr>
              <a:t>) </a:t>
            </a:r>
          </a:p>
          <a:p>
            <a:pPr lvl="0">
              <a:defRPr/>
            </a:pPr>
            <a:endParaRPr lang="en-US" sz="1600" b="1" cap="all" dirty="0">
              <a:solidFill>
                <a:srgbClr val="0F4E7B"/>
              </a:solidFill>
            </a:endParaRPr>
          </a:p>
          <a:p>
            <a:pPr lvl="0">
              <a:defRPr/>
            </a:pPr>
            <a:r>
              <a:rPr lang="en-US" sz="1600" b="1" cap="all" dirty="0">
                <a:solidFill>
                  <a:srgbClr val="0F4E7B"/>
                </a:solidFill>
              </a:rPr>
              <a:t>DEFINITION</a:t>
            </a:r>
          </a:p>
          <a:p>
            <a:pPr lvl="0">
              <a:lnSpc>
                <a:spcPct val="50000"/>
              </a:lnSpc>
              <a:defRPr/>
            </a:pPr>
            <a:endParaRPr lang="en-US" sz="1600" b="1" cap="all" dirty="0">
              <a:solidFill>
                <a:prstClr val="black"/>
              </a:solidFill>
            </a:endParaRPr>
          </a:p>
          <a:p>
            <a:pPr marL="285744" indent="-285744">
              <a:buFont typeface="Arial" panose="020B0604020202020204" pitchFamily="34" charset="0"/>
              <a:buChar char="•"/>
              <a:defRPr/>
            </a:pPr>
            <a:r>
              <a:rPr lang="en-US" sz="1400" dirty="0">
                <a:solidFill>
                  <a:prstClr val="black"/>
                </a:solidFill>
              </a:rPr>
              <a:t>Out of the </a:t>
            </a:r>
            <a:r>
              <a:rPr lang="en-US" sz="1400" b="1" i="1" u="sng" dirty="0">
                <a:solidFill>
                  <a:srgbClr val="800000"/>
                </a:solidFill>
              </a:rPr>
              <a:t>American Indian/Alaska Native population in the service area</a:t>
            </a:r>
            <a:r>
              <a:rPr lang="en-US" sz="1400" dirty="0">
                <a:solidFill>
                  <a:prstClr val="black"/>
                </a:solidFill>
              </a:rPr>
              <a:t>, the percentage of individuals at or below 100% FPL. (</a:t>
            </a:r>
            <a:r>
              <a:rPr lang="en-US" sz="1400" i="1" dirty="0">
                <a:solidFill>
                  <a:prstClr val="black"/>
                </a:solidFill>
              </a:rPr>
              <a:t>Source: Census</a:t>
            </a:r>
            <a:r>
              <a:rPr lang="en-US" sz="1400" dirty="0">
                <a:solidFill>
                  <a:prstClr val="black"/>
                </a:solidFill>
              </a:rPr>
              <a:t>)</a:t>
            </a:r>
          </a:p>
          <a:p>
            <a:pPr marL="285744" indent="-285744">
              <a:buFont typeface="Arial" panose="020B0604020202020204" pitchFamily="34" charset="0"/>
              <a:buChar char="•"/>
              <a:defRPr/>
            </a:pPr>
            <a:endParaRPr lang="en-US" sz="1400" dirty="0">
              <a:solidFill>
                <a:prstClr val="black"/>
              </a:solidFill>
            </a:endParaRPr>
          </a:p>
          <a:p>
            <a:pPr marL="285744" indent="-285744">
              <a:buFont typeface="Arial" panose="020B0604020202020204" pitchFamily="34" charset="0"/>
              <a:buChar char="•"/>
              <a:defRPr/>
            </a:pPr>
            <a:endParaRPr lang="en-US" sz="1400" dirty="0">
              <a:solidFill>
                <a:prstClr val="black"/>
              </a:solidFill>
            </a:endParaRPr>
          </a:p>
          <a:p>
            <a:pPr>
              <a:defRPr/>
            </a:pPr>
            <a:endParaRPr lang="en-US" sz="900" dirty="0">
              <a:solidFill>
                <a:prstClr val="black"/>
              </a:solidFill>
            </a:endParaRPr>
          </a:p>
          <a:p>
            <a:pPr>
              <a:defRPr/>
            </a:pPr>
            <a:endParaRPr lang="en-US" sz="900" dirty="0">
              <a:solidFill>
                <a:prstClr val="black"/>
              </a:solidFill>
            </a:endParaRPr>
          </a:p>
          <a:p>
            <a:pPr>
              <a:defRPr/>
            </a:pPr>
            <a:endParaRPr lang="en-US" sz="900" dirty="0">
              <a:solidFill>
                <a:prstClr val="black"/>
              </a:solidFill>
            </a:endParaRPr>
          </a:p>
        </p:txBody>
      </p:sp>
      <p:sp>
        <p:nvSpPr>
          <p:cNvPr id="18" name="TextBox 17"/>
          <p:cNvSpPr txBox="1"/>
          <p:nvPr/>
        </p:nvSpPr>
        <p:spPr>
          <a:xfrm>
            <a:off x="762000" y="6019800"/>
            <a:ext cx="9753600" cy="276999"/>
          </a:xfrm>
          <a:prstGeom prst="rect">
            <a:avLst/>
          </a:prstGeom>
          <a:noFill/>
        </p:spPr>
        <p:txBody>
          <a:bodyPr wrap="square" rtlCol="0">
            <a:spAutoFit/>
          </a:bodyPr>
          <a:lstStyle/>
          <a:p>
            <a:pPr algn="ctr"/>
            <a:r>
              <a:rPr lang="en-US" sz="1200" i="1" dirty="0"/>
              <a:t>*Following the National Update, RHCs and ITUs may provide facility-level data to their State Primary Care Offices to be rescored.</a:t>
            </a:r>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18</a:t>
            </a:fld>
            <a:endParaRPr lang="en-US" dirty="0">
              <a:solidFill>
                <a:schemeClr val="bg1"/>
              </a:solidFill>
            </a:endParaRPr>
          </a:p>
        </p:txBody>
      </p:sp>
    </p:spTree>
    <p:extLst>
      <p:ext uri="{BB962C8B-B14F-4D97-AF65-F5344CB8AC3E}">
        <p14:creationId xmlns:p14="http://schemas.microsoft.com/office/powerpoint/2010/main" val="268307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11A7677C-9D14-E94A-82EC-4C857A43BA94}"/>
              </a:ext>
            </a:extLst>
          </p:cNvPr>
          <p:cNvGrpSpPr/>
          <p:nvPr/>
        </p:nvGrpSpPr>
        <p:grpSpPr>
          <a:xfrm>
            <a:off x="-1" y="1766374"/>
            <a:ext cx="12191999" cy="2805626"/>
            <a:chOff x="-1" y="1744776"/>
            <a:chExt cx="12191999" cy="2805626"/>
          </a:xfrm>
        </p:grpSpPr>
        <p:sp>
          <p:nvSpPr>
            <p:cNvPr id="21" name="Rectangle 20">
              <a:extLst>
                <a:ext uri="{FF2B5EF4-FFF2-40B4-BE49-F238E27FC236}">
                  <a16:creationId xmlns:a16="http://schemas.microsoft.com/office/drawing/2014/main" id="{86FB02E0-4474-2E48-9046-5D75B2E20BF1}"/>
                </a:ext>
              </a:extLst>
            </p:cNvPr>
            <p:cNvSpPr/>
            <p:nvPr/>
          </p:nvSpPr>
          <p:spPr>
            <a:xfrm>
              <a:off x="-1" y="1744776"/>
              <a:ext cx="12191999" cy="2805626"/>
            </a:xfrm>
            <a:prstGeom prst="rect">
              <a:avLst/>
            </a:prstGeom>
            <a:solidFill>
              <a:srgbClr val="C0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2" name="Rectangle 21">
              <a:extLst>
                <a:ext uri="{FF2B5EF4-FFF2-40B4-BE49-F238E27FC236}">
                  <a16:creationId xmlns:a16="http://schemas.microsoft.com/office/drawing/2014/main" id="{67EDFDD4-88AE-0F49-9CA6-B5BBF37B99C8}"/>
                </a:ext>
              </a:extLst>
            </p:cNvPr>
            <p:cNvSpPr/>
            <p:nvPr/>
          </p:nvSpPr>
          <p:spPr>
            <a:xfrm>
              <a:off x="228600" y="1907410"/>
              <a:ext cx="3638470" cy="25121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230766E-FDEF-064C-802A-C657DECC641A}"/>
                </a:ext>
              </a:extLst>
            </p:cNvPr>
            <p:cNvSpPr/>
            <p:nvPr/>
          </p:nvSpPr>
          <p:spPr>
            <a:xfrm>
              <a:off x="8229600" y="1907410"/>
              <a:ext cx="3638470" cy="25121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Content Placeholder 4"/>
          <p:cNvGraphicFramePr>
            <a:graphicFrameLocks noGrp="1"/>
          </p:cNvGraphicFramePr>
          <p:nvPr>
            <p:ph idx="4294967295"/>
            <p:extLst>
              <p:ext uri="{D42A27DB-BD31-4B8C-83A1-F6EECF244321}">
                <p14:modId xmlns:p14="http://schemas.microsoft.com/office/powerpoint/2010/main" val="1652264783"/>
              </p:ext>
            </p:extLst>
          </p:nvPr>
        </p:nvGraphicFramePr>
        <p:xfrm>
          <a:off x="0" y="0"/>
          <a:ext cx="12191999" cy="1805736"/>
        </p:xfrm>
        <a:graphic>
          <a:graphicData uri="http://schemas.openxmlformats.org/drawingml/2006/table">
            <a:tbl>
              <a:tblPr firstRow="1" bandRow="1">
                <a:tableStyleId>{5C22544A-7EE6-4342-B048-85BDC9FD1C3A}</a:tableStyleId>
              </a:tblPr>
              <a:tblGrid>
                <a:gridCol w="3021023">
                  <a:extLst>
                    <a:ext uri="{9D8B030D-6E8A-4147-A177-3AD203B41FA5}">
                      <a16:colId xmlns:a16="http://schemas.microsoft.com/office/drawing/2014/main" val="20000"/>
                    </a:ext>
                  </a:extLst>
                </a:gridCol>
                <a:gridCol w="1308025">
                  <a:extLst>
                    <a:ext uri="{9D8B030D-6E8A-4147-A177-3AD203B41FA5}">
                      <a16:colId xmlns:a16="http://schemas.microsoft.com/office/drawing/2014/main" val="20001"/>
                    </a:ext>
                  </a:extLst>
                </a:gridCol>
                <a:gridCol w="1295767">
                  <a:extLst>
                    <a:ext uri="{9D8B030D-6E8A-4147-A177-3AD203B41FA5}">
                      <a16:colId xmlns:a16="http://schemas.microsoft.com/office/drawing/2014/main" val="20002"/>
                    </a:ext>
                  </a:extLst>
                </a:gridCol>
                <a:gridCol w="1295767">
                  <a:extLst>
                    <a:ext uri="{9D8B030D-6E8A-4147-A177-3AD203B41FA5}">
                      <a16:colId xmlns:a16="http://schemas.microsoft.com/office/drawing/2014/main" val="20003"/>
                    </a:ext>
                  </a:extLst>
                </a:gridCol>
                <a:gridCol w="1295767">
                  <a:extLst>
                    <a:ext uri="{9D8B030D-6E8A-4147-A177-3AD203B41FA5}">
                      <a16:colId xmlns:a16="http://schemas.microsoft.com/office/drawing/2014/main" val="20004"/>
                    </a:ext>
                  </a:extLst>
                </a:gridCol>
                <a:gridCol w="1295767">
                  <a:extLst>
                    <a:ext uri="{9D8B030D-6E8A-4147-A177-3AD203B41FA5}">
                      <a16:colId xmlns:a16="http://schemas.microsoft.com/office/drawing/2014/main" val="20005"/>
                    </a:ext>
                  </a:extLst>
                </a:gridCol>
                <a:gridCol w="1295767">
                  <a:extLst>
                    <a:ext uri="{9D8B030D-6E8A-4147-A177-3AD203B41FA5}">
                      <a16:colId xmlns:a16="http://schemas.microsoft.com/office/drawing/2014/main" val="20006"/>
                    </a:ext>
                  </a:extLst>
                </a:gridCol>
                <a:gridCol w="1384116">
                  <a:extLst>
                    <a:ext uri="{9D8B030D-6E8A-4147-A177-3AD203B41FA5}">
                      <a16:colId xmlns:a16="http://schemas.microsoft.com/office/drawing/2014/main" val="20007"/>
                    </a:ext>
                  </a:extLst>
                </a:gridCol>
              </a:tblGrid>
              <a:tr h="579120">
                <a:tc>
                  <a:txBody>
                    <a:bodyPr/>
                    <a:lstStyle/>
                    <a:p>
                      <a:r>
                        <a:rPr lang="en-US" sz="1800" dirty="0">
                          <a:solidFill>
                            <a:schemeClr val="tx1"/>
                          </a:solidFill>
                        </a:rPr>
                        <a:t>Travel Distance/Time to Nearest Source of Care (NSC)</a:t>
                      </a:r>
                    </a:p>
                  </a:txBody>
                  <a:tcP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solidFill>
                  </a:tcPr>
                </a:tc>
                <a:tc gridSpan="3">
                  <a:txBody>
                    <a:bodyPr/>
                    <a:lstStyle/>
                    <a:p>
                      <a:pPr algn="ctr"/>
                      <a:r>
                        <a:rPr lang="en-US" sz="1600" dirty="0"/>
                        <a:t>Primary</a:t>
                      </a:r>
                      <a:r>
                        <a:rPr lang="en-US" sz="1600" baseline="0" dirty="0"/>
                        <a:t> </a:t>
                      </a:r>
                    </a:p>
                    <a:p>
                      <a:pPr algn="ctr">
                        <a:lnSpc>
                          <a:spcPct val="90000"/>
                        </a:lnSpc>
                      </a:pPr>
                      <a:r>
                        <a:rPr lang="en-US" sz="1600" dirty="0"/>
                        <a:t>Care</a:t>
                      </a:r>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r>
                        <a:rPr lang="en-US" sz="1600" baseline="0" dirty="0"/>
                        <a:t> </a:t>
                      </a:r>
                    </a:p>
                    <a:p>
                      <a:pPr algn="ctr">
                        <a:lnSpc>
                          <a:spcPct val="90000"/>
                        </a:lnSpc>
                      </a:pPr>
                      <a:r>
                        <a:rPr lang="en-US" sz="1600" baseline="0" dirty="0"/>
                        <a:t>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lnSpc>
                          <a:spcPct val="90000"/>
                        </a:lnSpc>
                      </a:pPr>
                      <a:r>
                        <a:rPr lang="en-US" sz="1600" dirty="0"/>
                        <a:t>Mental</a:t>
                      </a:r>
                      <a:r>
                        <a:rPr lang="en-US" sz="1600" baseline="0" dirty="0"/>
                        <a:t> 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1600" dirty="0"/>
                        <a:t>HPSA Scoring</a:t>
                      </a:r>
                      <a:r>
                        <a:rPr lang="en-US" sz="1600" baseline="0" dirty="0"/>
                        <a:t> </a:t>
                      </a:r>
                      <a:r>
                        <a:rPr lang="en-US" sz="1600" dirty="0"/>
                        <a:t>Criteria</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38480">
                <a:tc>
                  <a:txBody>
                    <a:bodyPr/>
                    <a:lstStyle/>
                    <a:p>
                      <a:pPr marL="457200" marR="0" lvl="1" indent="0" algn="l" defTabSz="914400" rtl="0" eaLnBrk="1" fontAlgn="auto" latinLnBrk="0" hangingPunct="1">
                        <a:lnSpc>
                          <a:spcPct val="90000"/>
                        </a:lnSpc>
                        <a:spcBef>
                          <a:spcPts val="0"/>
                        </a:spcBef>
                        <a:spcAft>
                          <a:spcPts val="0"/>
                        </a:spcAft>
                        <a:buClrTx/>
                        <a:buSzTx/>
                        <a:buFontTx/>
                        <a:buNone/>
                        <a:tabLst/>
                        <a:defRPr/>
                      </a:pPr>
                      <a:r>
                        <a:rPr lang="en-US" sz="1200" b="1" i="1" dirty="0"/>
                        <a:t>Travel distance/time</a:t>
                      </a:r>
                      <a:r>
                        <a:rPr lang="en-US" sz="1200" b="1" i="1" baseline="0" dirty="0"/>
                        <a:t> to nearest source of care (NSC)</a:t>
                      </a:r>
                      <a:endParaRPr lang="en-US" sz="1200" b="1" i="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dirty="0"/>
                        <a:t>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dirty="0"/>
                        <a:t>x 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 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dirty="0"/>
                        <a:t>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dirty="0"/>
                        <a:t>x 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 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6" name="Rectangle 5"/>
          <p:cNvSpPr/>
          <p:nvPr/>
        </p:nvSpPr>
        <p:spPr>
          <a:xfrm>
            <a:off x="228599" y="1929009"/>
            <a:ext cx="3657601" cy="2529923"/>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en-US" b="1" u="sng" dirty="0">
                <a:solidFill>
                  <a:prstClr val="black"/>
                </a:solidFill>
              </a:rPr>
              <a:t>Community Health Centers</a:t>
            </a:r>
          </a:p>
          <a:p>
            <a:pPr lvl="0">
              <a:lnSpc>
                <a:spcPct val="80000"/>
              </a:lnSpc>
              <a:defRPr/>
            </a:pPr>
            <a:endParaRPr lang="en-US" b="1" u="sng" cap="all" dirty="0">
              <a:solidFill>
                <a:prstClr val="black"/>
              </a:solidFill>
            </a:endParaRPr>
          </a:p>
          <a:p>
            <a:pPr>
              <a:defRPr/>
            </a:pPr>
            <a:r>
              <a:rPr lang="en-US" sz="1600" b="1" dirty="0">
                <a:solidFill>
                  <a:srgbClr val="0F4E7B"/>
                </a:solidFill>
              </a:rPr>
              <a:t>DEFINITION</a:t>
            </a:r>
          </a:p>
          <a:p>
            <a:pPr>
              <a:lnSpc>
                <a:spcPct val="50000"/>
              </a:lnSpc>
              <a:defRPr/>
            </a:pPr>
            <a:endParaRPr lang="en-US" sz="1600" dirty="0">
              <a:solidFill>
                <a:prstClr val="black"/>
              </a:solidFill>
            </a:endParaRPr>
          </a:p>
          <a:p>
            <a:pPr marL="285750" indent="-285750">
              <a:buClr>
                <a:schemeClr val="tx1"/>
              </a:buClr>
              <a:buSzPct val="125000"/>
              <a:buFont typeface="Arial" panose="020B0604020202020204" pitchFamily="34" charset="0"/>
              <a:buChar char="•"/>
            </a:pPr>
            <a:r>
              <a:rPr lang="en-US" sz="1400" dirty="0">
                <a:solidFill>
                  <a:prstClr val="black"/>
                </a:solidFill>
              </a:rPr>
              <a:t>The nearest </a:t>
            </a:r>
            <a:r>
              <a:rPr lang="en-US" sz="1400" b="1" i="1" u="sng" dirty="0">
                <a:solidFill>
                  <a:srgbClr val="800000"/>
                </a:solidFill>
              </a:rPr>
              <a:t>provider that serves Medicaid patients AND provides services on a sliding fee scale</a:t>
            </a:r>
            <a:r>
              <a:rPr lang="en-US" sz="1400" b="1" i="1" dirty="0">
                <a:solidFill>
                  <a:srgbClr val="800000"/>
                </a:solidFill>
              </a:rPr>
              <a:t> </a:t>
            </a:r>
            <a:r>
              <a:rPr lang="en-US" sz="1400" dirty="0">
                <a:solidFill>
                  <a:prstClr val="black"/>
                </a:solidFill>
              </a:rPr>
              <a:t>who is not in an over utilized* area. </a:t>
            </a:r>
            <a:r>
              <a:rPr lang="en-US" sz="1400" i="1" dirty="0">
                <a:solidFill>
                  <a:prstClr val="black"/>
                </a:solidFill>
              </a:rPr>
              <a:t>(Source: SDMS)</a:t>
            </a:r>
            <a:endParaRPr lang="en-US" sz="1600" dirty="0"/>
          </a:p>
          <a:p>
            <a:pPr>
              <a:defRPr/>
            </a:pPr>
            <a:endParaRPr lang="en-US" sz="1600" i="1" dirty="0">
              <a:solidFill>
                <a:prstClr val="black"/>
              </a:solidFill>
            </a:endParaRPr>
          </a:p>
          <a:p>
            <a:pPr>
              <a:defRPr/>
            </a:pPr>
            <a:endParaRPr lang="en-US" sz="1600" i="1" dirty="0">
              <a:solidFill>
                <a:prstClr val="black"/>
              </a:solidFill>
            </a:endParaRPr>
          </a:p>
          <a:p>
            <a:pPr marL="285744" indent="-285744">
              <a:buFont typeface="Arial" panose="020B0604020202020204" pitchFamily="34" charset="0"/>
              <a:buChar char="•"/>
              <a:defRPr/>
            </a:pPr>
            <a:endParaRPr lang="en-US" sz="700" i="1" dirty="0">
              <a:solidFill>
                <a:prstClr val="black"/>
              </a:solidFill>
            </a:endParaRPr>
          </a:p>
          <a:p>
            <a:pPr marL="285744" indent="-285744">
              <a:buFont typeface="Arial" panose="020B0604020202020204" pitchFamily="34" charset="0"/>
              <a:buChar char="•"/>
              <a:defRPr/>
            </a:pPr>
            <a:endParaRPr lang="en-US" sz="700" i="1" dirty="0">
              <a:solidFill>
                <a:prstClr val="black"/>
              </a:solidFill>
            </a:endParaRPr>
          </a:p>
        </p:txBody>
      </p:sp>
      <p:sp>
        <p:nvSpPr>
          <p:cNvPr id="7" name="Rectangle 6"/>
          <p:cNvSpPr/>
          <p:nvPr/>
        </p:nvSpPr>
        <p:spPr>
          <a:xfrm>
            <a:off x="4191000" y="1935268"/>
            <a:ext cx="3714672" cy="2483757"/>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dirty="0">
                <a:solidFill>
                  <a:prstClr val="black"/>
                </a:solidFill>
              </a:rPr>
              <a:t>Rural Health Clinics</a:t>
            </a:r>
          </a:p>
          <a:p>
            <a:pPr>
              <a:lnSpc>
                <a:spcPct val="80000"/>
              </a:lnSpc>
              <a:defRPr/>
            </a:pPr>
            <a:endParaRPr lang="en-US" b="1" dirty="0">
              <a:solidFill>
                <a:prstClr val="black"/>
              </a:solidFill>
            </a:endParaRPr>
          </a:p>
          <a:p>
            <a:pPr>
              <a:defRPr/>
            </a:pPr>
            <a:r>
              <a:rPr lang="en-US" sz="1600" b="1" cap="all" dirty="0">
                <a:solidFill>
                  <a:srgbClr val="0F4E7B"/>
                </a:solidFill>
              </a:rPr>
              <a:t>DEFINITION</a:t>
            </a:r>
            <a:endParaRPr lang="en-US" b="1" cap="all" dirty="0">
              <a:solidFill>
                <a:prstClr val="black"/>
              </a:solidFill>
            </a:endParaRPr>
          </a:p>
          <a:p>
            <a:pPr>
              <a:lnSpc>
                <a:spcPct val="50000"/>
              </a:lnSpc>
              <a:defRPr/>
            </a:pPr>
            <a:endParaRPr lang="en-US" sz="1600" dirty="0">
              <a:solidFill>
                <a:prstClr val="black"/>
              </a:solidFill>
            </a:endParaRPr>
          </a:p>
          <a:p>
            <a:pPr marL="285750" indent="-285750">
              <a:buClr>
                <a:schemeClr val="tx1"/>
              </a:buClr>
              <a:buSzPct val="125000"/>
              <a:buFont typeface="Arial" panose="020B0604020202020204" pitchFamily="34" charset="0"/>
              <a:buChar char="•"/>
            </a:pPr>
            <a:r>
              <a:rPr lang="en-US" sz="1400" dirty="0">
                <a:solidFill>
                  <a:prstClr val="black"/>
                </a:solidFill>
              </a:rPr>
              <a:t>The nearest </a:t>
            </a:r>
            <a:r>
              <a:rPr lang="en-US" sz="1400" b="1" i="1" u="sng" dirty="0">
                <a:solidFill>
                  <a:srgbClr val="800000"/>
                </a:solidFill>
              </a:rPr>
              <a:t>provider that serves Medicaid patients AND provides services on a sliding fee scale</a:t>
            </a:r>
            <a:r>
              <a:rPr lang="en-US" sz="1400" b="1" i="1" dirty="0">
                <a:solidFill>
                  <a:srgbClr val="800000"/>
                </a:solidFill>
              </a:rPr>
              <a:t> </a:t>
            </a:r>
            <a:r>
              <a:rPr lang="en-US" sz="1400" dirty="0">
                <a:solidFill>
                  <a:prstClr val="black"/>
                </a:solidFill>
              </a:rPr>
              <a:t>who is not in an over utilized* area. </a:t>
            </a:r>
            <a:r>
              <a:rPr lang="en-US" sz="1400" i="1" dirty="0">
                <a:solidFill>
                  <a:prstClr val="black"/>
                </a:solidFill>
              </a:rPr>
              <a:t>(Source: SDMS)</a:t>
            </a:r>
          </a:p>
          <a:p>
            <a:pPr>
              <a:buClr>
                <a:schemeClr val="tx1"/>
              </a:buClr>
              <a:buSzPct val="125000"/>
            </a:pPr>
            <a:endParaRPr lang="en-US" sz="1600" dirty="0"/>
          </a:p>
          <a:p>
            <a:pPr>
              <a:defRPr/>
            </a:pPr>
            <a:endParaRPr lang="en-US" sz="900" i="1" dirty="0">
              <a:solidFill>
                <a:prstClr val="black"/>
              </a:solidFill>
            </a:endParaRPr>
          </a:p>
          <a:p>
            <a:pPr>
              <a:defRPr/>
            </a:pPr>
            <a:endParaRPr lang="en-US" sz="900" i="1" dirty="0">
              <a:solidFill>
                <a:prstClr val="black"/>
              </a:solidFill>
            </a:endParaRPr>
          </a:p>
          <a:p>
            <a:pPr>
              <a:defRPr/>
            </a:pPr>
            <a:endParaRPr lang="en-US" sz="900" i="1" dirty="0">
              <a:solidFill>
                <a:prstClr val="black"/>
              </a:solidFill>
            </a:endParaRPr>
          </a:p>
        </p:txBody>
      </p:sp>
      <p:sp>
        <p:nvSpPr>
          <p:cNvPr id="11" name="Rectangle 10"/>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grpSp>
        <p:nvGrpSpPr>
          <p:cNvPr id="16" name="Group 15"/>
          <p:cNvGrpSpPr/>
          <p:nvPr/>
        </p:nvGrpSpPr>
        <p:grpSpPr>
          <a:xfrm>
            <a:off x="533400" y="4550402"/>
            <a:ext cx="11658600" cy="1697998"/>
            <a:chOff x="457200" y="4572000"/>
            <a:chExt cx="11658600" cy="1697998"/>
          </a:xfrm>
        </p:grpSpPr>
        <p:sp>
          <p:nvSpPr>
            <p:cNvPr id="13" name="Rectangle 12"/>
            <p:cNvSpPr/>
            <p:nvPr/>
          </p:nvSpPr>
          <p:spPr>
            <a:xfrm>
              <a:off x="533401" y="4572000"/>
              <a:ext cx="10896600" cy="1361911"/>
            </a:xfrm>
            <a:prstGeom prst="rect">
              <a:avLst/>
            </a:prstGeom>
            <a:ln>
              <a:noFill/>
            </a:ln>
          </p:spPr>
          <p:txBody>
            <a:bodyPr wrap="square">
              <a:spAutoFit/>
            </a:bodyPr>
            <a:lstStyle/>
            <a:p>
              <a:pPr lvl="0">
                <a:defRPr/>
              </a:pPr>
              <a:r>
                <a:rPr lang="en-US" sz="1100" dirty="0">
                  <a:solidFill>
                    <a:prstClr val="black"/>
                  </a:solidFill>
                </a:rPr>
                <a:t>*</a:t>
              </a:r>
              <a:r>
                <a:rPr lang="en-US" sz="1100" dirty="0"/>
                <a:t>To determine overutilization: a 30-40 minute travel polygon will be drawn around each provider based on private </a:t>
              </a:r>
            </a:p>
            <a:p>
              <a:pPr lvl="0">
                <a:defRPr/>
              </a:pPr>
              <a:r>
                <a:rPr lang="en-US" sz="1100" dirty="0"/>
                <a:t>transportation to create an area from which the population and provider data will be pulled. (Source: </a:t>
              </a:r>
              <a:r>
                <a:rPr lang="en-US" sz="1100" i="1" dirty="0"/>
                <a:t>SDMS)</a:t>
              </a:r>
              <a:endParaRPr lang="en-US" sz="1100" dirty="0"/>
            </a:p>
            <a:p>
              <a:pPr>
                <a:lnSpc>
                  <a:spcPct val="50000"/>
                </a:lnSpc>
              </a:pPr>
              <a:endParaRPr lang="en-US" sz="1100" dirty="0"/>
            </a:p>
            <a:p>
              <a:pPr>
                <a:lnSpc>
                  <a:spcPct val="80000"/>
                </a:lnSpc>
              </a:pPr>
              <a:r>
                <a:rPr lang="en-US" sz="1100" dirty="0"/>
                <a:t>A provider will be considered over-utilized if the population to provider ratio is greater than:</a:t>
              </a:r>
            </a:p>
            <a:p>
              <a:pPr marL="171446" indent="-171446">
                <a:buFont typeface="Arial" panose="020B0604020202020204" pitchFamily="34" charset="0"/>
                <a:buChar char="•"/>
              </a:pPr>
              <a:r>
                <a:rPr lang="en-US" sz="1100" b="1" dirty="0"/>
                <a:t>Primary Care: </a:t>
              </a:r>
              <a:r>
                <a:rPr lang="en-US" sz="1100" dirty="0"/>
                <a:t>2,000:1</a:t>
              </a:r>
            </a:p>
            <a:p>
              <a:pPr marL="171446" indent="-171446">
                <a:buFont typeface="Arial" panose="020B0604020202020204" pitchFamily="34" charset="0"/>
                <a:buChar char="•"/>
              </a:pPr>
              <a:r>
                <a:rPr lang="en-US" sz="1100" b="1" dirty="0"/>
                <a:t>Dental Health: </a:t>
              </a:r>
              <a:r>
                <a:rPr lang="en-US" sz="1100" dirty="0"/>
                <a:t>3,000:1</a:t>
              </a:r>
            </a:p>
            <a:p>
              <a:pPr marL="171446" indent="-171446">
                <a:buFont typeface="Arial" panose="020B0604020202020204" pitchFamily="34" charset="0"/>
                <a:buChar char="•"/>
              </a:pPr>
              <a:r>
                <a:rPr lang="en-US" sz="1100" b="1" dirty="0"/>
                <a:t>Mental Health</a:t>
              </a:r>
            </a:p>
            <a:p>
              <a:pPr marL="171446" indent="-171446">
                <a:buFont typeface="Arial" panose="020B0604020202020204" pitchFamily="34" charset="0"/>
                <a:buChar char="•"/>
              </a:pPr>
              <a:endParaRPr lang="en-US" sz="1100" dirty="0"/>
            </a:p>
          </p:txBody>
        </p:sp>
        <p:sp>
          <p:nvSpPr>
            <p:cNvPr id="14" name="Rectangle 13"/>
            <p:cNvSpPr/>
            <p:nvPr/>
          </p:nvSpPr>
          <p:spPr>
            <a:xfrm>
              <a:off x="457200" y="5638800"/>
              <a:ext cx="11658600" cy="631198"/>
            </a:xfrm>
            <a:prstGeom prst="rect">
              <a:avLst/>
            </a:prstGeom>
            <a:ln>
              <a:noFill/>
            </a:ln>
          </p:spPr>
          <p:txBody>
            <a:bodyPr wrap="square">
              <a:spAutoFit/>
            </a:bodyPr>
            <a:lstStyle/>
            <a:p>
              <a:pPr marL="628639" lvl="1" indent="-171450">
                <a:buFont typeface="Courier New"/>
                <a:buChar char="o"/>
              </a:pPr>
              <a:r>
                <a:rPr lang="en-US" sz="1100" kern="0" dirty="0"/>
                <a:t>Providers will be considered over-utilized if the population-to-provider ratio for psychiatrists &gt; 10,000:1 and the population-to-provider ratio for Core Mental Health providers is &gt; 3,000:1;</a:t>
              </a:r>
            </a:p>
            <a:p>
              <a:pPr marL="628639" lvl="1" indent="-171450">
                <a:lnSpc>
                  <a:spcPct val="110000"/>
                </a:lnSpc>
                <a:buFont typeface="Courier New"/>
                <a:buChar char="o"/>
              </a:pPr>
              <a:r>
                <a:rPr lang="en-US" sz="1100" dirty="0"/>
                <a:t>If there is no data on Core Mental Health providers other than psychiatrists or the Core Mental Health other than psychiatrists FTE = 0, providers will be </a:t>
              </a:r>
            </a:p>
            <a:p>
              <a:pPr marL="457189" lvl="1">
                <a:lnSpc>
                  <a:spcPct val="110000"/>
                </a:lnSpc>
              </a:pPr>
              <a:r>
                <a:rPr lang="en-US" sz="1100" dirty="0"/>
                <a:t>     considered over utilized if the population-to-provider ratio for psychiatrists is &gt; 20,000:1.x</a:t>
              </a:r>
            </a:p>
          </p:txBody>
        </p:sp>
      </p:grpSp>
      <p:sp>
        <p:nvSpPr>
          <p:cNvPr id="15" name="Rectangle 14"/>
          <p:cNvSpPr/>
          <p:nvPr/>
        </p:nvSpPr>
        <p:spPr>
          <a:xfrm>
            <a:off x="8210473" y="1929009"/>
            <a:ext cx="3657597" cy="2514535"/>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cap="all" dirty="0">
                <a:solidFill>
                  <a:prstClr val="black"/>
                </a:solidFill>
              </a:rPr>
              <a:t>I/T/U</a:t>
            </a:r>
            <a:r>
              <a:rPr lang="en-US" b="1" u="sng" dirty="0">
                <a:solidFill>
                  <a:prstClr val="black"/>
                </a:solidFill>
              </a:rPr>
              <a:t>s</a:t>
            </a:r>
            <a:endParaRPr lang="en-US" b="1" u="sng" cap="all" dirty="0">
              <a:solidFill>
                <a:prstClr val="black"/>
              </a:solidFill>
            </a:endParaRPr>
          </a:p>
          <a:p>
            <a:pPr lvl="0">
              <a:lnSpc>
                <a:spcPct val="80000"/>
              </a:lnSpc>
              <a:defRPr/>
            </a:pPr>
            <a:endParaRPr lang="en-US" dirty="0">
              <a:solidFill>
                <a:prstClr val="black"/>
              </a:solidFill>
            </a:endParaRPr>
          </a:p>
          <a:p>
            <a:pPr lvl="0">
              <a:defRPr/>
            </a:pPr>
            <a:r>
              <a:rPr lang="en-US" sz="1600" b="1" cap="all" dirty="0">
                <a:solidFill>
                  <a:srgbClr val="0F4E7B"/>
                </a:solidFill>
              </a:rPr>
              <a:t>DEFINITION</a:t>
            </a:r>
          </a:p>
          <a:p>
            <a:pPr lvl="0">
              <a:lnSpc>
                <a:spcPct val="50000"/>
              </a:lnSpc>
              <a:defRPr/>
            </a:pPr>
            <a:endParaRPr lang="en-US" sz="1600" b="1" cap="all" dirty="0">
              <a:solidFill>
                <a:prstClr val="black"/>
              </a:solidFill>
            </a:endParaRPr>
          </a:p>
          <a:p>
            <a:pPr marL="285750" indent="-285750">
              <a:buClr>
                <a:schemeClr val="tx1"/>
              </a:buClr>
              <a:buSzPct val="125000"/>
              <a:buFont typeface="Arial" panose="020B0604020202020204" pitchFamily="34" charset="0"/>
              <a:buChar char="•"/>
            </a:pPr>
            <a:r>
              <a:rPr lang="en-US" sz="1400" dirty="0">
                <a:solidFill>
                  <a:prstClr val="black"/>
                </a:solidFill>
              </a:rPr>
              <a:t>The nearest </a:t>
            </a:r>
            <a:r>
              <a:rPr lang="en-US" sz="1400" b="1" i="1" u="sng" dirty="0">
                <a:solidFill>
                  <a:srgbClr val="800000"/>
                </a:solidFill>
              </a:rPr>
              <a:t>provider that serves American Indian/Alaska Native </a:t>
            </a:r>
            <a:r>
              <a:rPr lang="en-US" sz="1400" dirty="0">
                <a:solidFill>
                  <a:prstClr val="black"/>
                </a:solidFill>
              </a:rPr>
              <a:t>populations who is not in an over utilized* area. </a:t>
            </a:r>
            <a:r>
              <a:rPr lang="en-US" sz="1400" i="1" dirty="0">
                <a:solidFill>
                  <a:prstClr val="black"/>
                </a:solidFill>
              </a:rPr>
              <a:t>(Source: SDMS)</a:t>
            </a:r>
            <a:endParaRPr lang="en-US" sz="1600" dirty="0"/>
          </a:p>
          <a:p>
            <a:pPr>
              <a:lnSpc>
                <a:spcPct val="50000"/>
              </a:lnSpc>
              <a:buClr>
                <a:schemeClr val="tx1"/>
              </a:buClr>
              <a:buSzPct val="125000"/>
            </a:pPr>
            <a:endParaRPr lang="en-US" sz="1400" dirty="0"/>
          </a:p>
          <a:p>
            <a:pPr marL="285750" indent="-285750">
              <a:buClr>
                <a:schemeClr val="tx1"/>
              </a:buClr>
              <a:buSzPct val="125000"/>
              <a:buFont typeface="Arial" panose="020B0604020202020204" pitchFamily="34" charset="0"/>
              <a:buChar char="•"/>
            </a:pPr>
            <a:r>
              <a:rPr lang="en-US" sz="1300" b="1" dirty="0">
                <a:solidFill>
                  <a:prstClr val="black"/>
                </a:solidFill>
              </a:rPr>
              <a:t>Note: </a:t>
            </a:r>
            <a:r>
              <a:rPr lang="en-US" sz="1250" dirty="0">
                <a:solidFill>
                  <a:prstClr val="black"/>
                </a:solidFill>
              </a:rPr>
              <a:t>HRSA is assessing the feasibility of using distance and time from I to I, T to T, U to U</a:t>
            </a:r>
          </a:p>
          <a:p>
            <a:pPr>
              <a:buClr>
                <a:schemeClr val="tx1"/>
              </a:buClr>
              <a:buSzPct val="125000"/>
            </a:pPr>
            <a:endParaRPr lang="en-US" sz="1250" dirty="0">
              <a:solidFill>
                <a:prstClr val="black"/>
              </a:solidFill>
            </a:endParaRPr>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19</a:t>
            </a:fld>
            <a:endParaRPr lang="en-US" dirty="0">
              <a:solidFill>
                <a:schemeClr val="bg1"/>
              </a:solidFill>
            </a:endParaRPr>
          </a:p>
        </p:txBody>
      </p:sp>
    </p:spTree>
    <p:extLst>
      <p:ext uri="{BB962C8B-B14F-4D97-AF65-F5344CB8AC3E}">
        <p14:creationId xmlns:p14="http://schemas.microsoft.com/office/powerpoint/2010/main" val="137240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9"/>
          <p:cNvGraphicFramePr>
            <a:graphicFrameLocks/>
          </p:cNvGraphicFramePr>
          <p:nvPr>
            <p:extLst>
              <p:ext uri="{D42A27DB-BD31-4B8C-83A1-F6EECF244321}">
                <p14:modId xmlns:p14="http://schemas.microsoft.com/office/powerpoint/2010/main" val="81197780"/>
              </p:ext>
            </p:extLst>
          </p:nvPr>
        </p:nvGraphicFramePr>
        <p:xfrm>
          <a:off x="914399" y="1077428"/>
          <a:ext cx="10363201" cy="4713772"/>
        </p:xfrm>
        <a:graphic>
          <a:graphicData uri="http://schemas.openxmlformats.org/drawingml/2006/table">
            <a:tbl>
              <a:tblPr firstRow="1" bandRow="1">
                <a:tableStyleId>{F5AB1C69-6EDB-4FF4-983F-18BD219EF322}</a:tableStyleId>
              </a:tblPr>
              <a:tblGrid>
                <a:gridCol w="2514601">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84304">
                  <a:extLst>
                    <a:ext uri="{9D8B030D-6E8A-4147-A177-3AD203B41FA5}">
                      <a16:colId xmlns:a16="http://schemas.microsoft.com/office/drawing/2014/main" val="20003"/>
                    </a:ext>
                  </a:extLst>
                </a:gridCol>
                <a:gridCol w="1436158">
                  <a:extLst>
                    <a:ext uri="{9D8B030D-6E8A-4147-A177-3AD203B41FA5}">
                      <a16:colId xmlns:a16="http://schemas.microsoft.com/office/drawing/2014/main" val="20004"/>
                    </a:ext>
                  </a:extLst>
                </a:gridCol>
                <a:gridCol w="1136658">
                  <a:extLst>
                    <a:ext uri="{9D8B030D-6E8A-4147-A177-3AD203B41FA5}">
                      <a16:colId xmlns:a16="http://schemas.microsoft.com/office/drawing/2014/main" val="20005"/>
                    </a:ext>
                  </a:extLst>
                </a:gridCol>
                <a:gridCol w="1119680">
                  <a:extLst>
                    <a:ext uri="{9D8B030D-6E8A-4147-A177-3AD203B41FA5}">
                      <a16:colId xmlns:a16="http://schemas.microsoft.com/office/drawing/2014/main" val="20006"/>
                    </a:ext>
                  </a:extLst>
                </a:gridCol>
              </a:tblGrid>
              <a:tr h="457199">
                <a:tc>
                  <a:txBody>
                    <a:bodyPr/>
                    <a:lstStyle/>
                    <a:p>
                      <a:pPr marL="0" marR="0" algn="l">
                        <a:lnSpc>
                          <a:spcPct val="115000"/>
                        </a:lnSpc>
                        <a:spcBef>
                          <a:spcPts val="0"/>
                        </a:spcBef>
                        <a:spcAft>
                          <a:spcPts val="1000"/>
                        </a:spcAft>
                      </a:pPr>
                      <a:r>
                        <a:rPr lang="en-US" sz="1000" dirty="0">
                          <a:effectLst/>
                        </a:rPr>
                        <a:t>Shortage Designation Option</a:t>
                      </a:r>
                      <a:endParaRPr lang="en-US" sz="1000" dirty="0">
                        <a:solidFill>
                          <a:schemeClr val="bg1"/>
                        </a:solidFill>
                        <a:effectLst/>
                        <a:latin typeface="Calibri"/>
                        <a:ea typeface="Calibri"/>
                        <a:cs typeface="Times New Roman"/>
                      </a:endParaRPr>
                    </a:p>
                  </a:txBody>
                  <a:tcPr marL="86943" marR="86943" marT="43471" marB="43471">
                    <a:solidFill>
                      <a:srgbClr val="0F4D7B"/>
                    </a:solidFill>
                  </a:tcPr>
                </a:tc>
                <a:tc>
                  <a:txBody>
                    <a:bodyPr/>
                    <a:lstStyle/>
                    <a:p>
                      <a:pPr marL="0" marR="0" algn="l">
                        <a:lnSpc>
                          <a:spcPct val="115000"/>
                        </a:lnSpc>
                        <a:spcBef>
                          <a:spcPts val="0"/>
                        </a:spcBef>
                        <a:spcAft>
                          <a:spcPts val="1000"/>
                        </a:spcAft>
                      </a:pPr>
                      <a:r>
                        <a:rPr lang="en-US" sz="1000" dirty="0">
                          <a:effectLst/>
                        </a:rPr>
                        <a:t>National Health Service Corps (NHSC)</a:t>
                      </a:r>
                      <a:endParaRPr lang="en-US" sz="1000" dirty="0">
                        <a:solidFill>
                          <a:schemeClr val="bg1"/>
                        </a:solidFill>
                        <a:effectLst/>
                        <a:latin typeface="Calibri"/>
                        <a:ea typeface="Calibri"/>
                        <a:cs typeface="Times New Roman"/>
                      </a:endParaRPr>
                    </a:p>
                  </a:txBody>
                  <a:tcPr marL="86943" marR="86943" marT="43471" marB="43471">
                    <a:solidFill>
                      <a:srgbClr val="0F4D7B"/>
                    </a:solidFill>
                  </a:tcPr>
                </a:tc>
                <a:tc>
                  <a:txBody>
                    <a:bodyPr/>
                    <a:lstStyle/>
                    <a:p>
                      <a:pPr marL="0" marR="0" algn="l">
                        <a:lnSpc>
                          <a:spcPct val="115000"/>
                        </a:lnSpc>
                        <a:spcBef>
                          <a:spcPts val="0"/>
                        </a:spcBef>
                        <a:spcAft>
                          <a:spcPts val="1000"/>
                        </a:spcAft>
                      </a:pPr>
                      <a:r>
                        <a:rPr lang="en-US" sz="1000" dirty="0">
                          <a:effectLst/>
                        </a:rPr>
                        <a:t>NURSE Corps</a:t>
                      </a:r>
                      <a:endParaRPr lang="en-US" sz="1000" dirty="0">
                        <a:solidFill>
                          <a:schemeClr val="bg1"/>
                        </a:solidFill>
                        <a:effectLst/>
                        <a:latin typeface="Calibri"/>
                        <a:ea typeface="Calibri"/>
                        <a:cs typeface="Times New Roman"/>
                      </a:endParaRPr>
                    </a:p>
                  </a:txBody>
                  <a:tcPr marL="86943" marR="86943" marT="43471" marB="43471">
                    <a:solidFill>
                      <a:srgbClr val="0F4D7B"/>
                    </a:solidFill>
                  </a:tcPr>
                </a:tc>
                <a:tc>
                  <a:txBody>
                    <a:bodyPr/>
                    <a:lstStyle/>
                    <a:p>
                      <a:pPr marL="0" marR="0" algn="l">
                        <a:lnSpc>
                          <a:spcPct val="115000"/>
                        </a:lnSpc>
                        <a:spcBef>
                          <a:spcPts val="0"/>
                        </a:spcBef>
                        <a:spcAft>
                          <a:spcPts val="1000"/>
                        </a:spcAft>
                      </a:pPr>
                      <a:r>
                        <a:rPr lang="en-US" sz="1000" dirty="0">
                          <a:effectLst/>
                        </a:rPr>
                        <a:t>Health Center Program </a:t>
                      </a:r>
                      <a:endParaRPr lang="en-US" sz="1000" dirty="0">
                        <a:solidFill>
                          <a:schemeClr val="bg1"/>
                        </a:solidFill>
                        <a:effectLst/>
                        <a:latin typeface="Calibri"/>
                        <a:ea typeface="Calibri"/>
                        <a:cs typeface="Times New Roman"/>
                      </a:endParaRPr>
                    </a:p>
                  </a:txBody>
                  <a:tcPr marL="86943" marR="86943" marT="43471" marB="43471">
                    <a:solidFill>
                      <a:srgbClr val="0F4D7B"/>
                    </a:solidFill>
                  </a:tcPr>
                </a:tc>
                <a:tc>
                  <a:txBody>
                    <a:bodyPr/>
                    <a:lstStyle/>
                    <a:p>
                      <a:pPr marL="0" marR="0" algn="l">
                        <a:lnSpc>
                          <a:spcPct val="115000"/>
                        </a:lnSpc>
                        <a:spcBef>
                          <a:spcPts val="0"/>
                        </a:spcBef>
                        <a:spcAft>
                          <a:spcPts val="1000"/>
                        </a:spcAft>
                      </a:pPr>
                      <a:r>
                        <a:rPr lang="en-US" sz="1000" dirty="0">
                          <a:effectLst/>
                        </a:rPr>
                        <a:t>CMS HPSA</a:t>
                      </a:r>
                      <a:r>
                        <a:rPr lang="en-US" sz="1000" baseline="0" dirty="0">
                          <a:effectLst/>
                        </a:rPr>
                        <a:t> Bonus Payment Program</a:t>
                      </a:r>
                      <a:endParaRPr lang="en-US" sz="1000" dirty="0">
                        <a:solidFill>
                          <a:schemeClr val="bg1"/>
                        </a:solidFill>
                        <a:effectLst/>
                        <a:latin typeface="Calibri"/>
                        <a:ea typeface="Calibri"/>
                        <a:cs typeface="Times New Roman"/>
                      </a:endParaRPr>
                    </a:p>
                  </a:txBody>
                  <a:tcPr marL="86943" marR="86943" marT="43471" marB="43471">
                    <a:solidFill>
                      <a:srgbClr val="0F4D7B"/>
                    </a:solidFill>
                  </a:tcPr>
                </a:tc>
                <a:tc>
                  <a:txBody>
                    <a:bodyPr/>
                    <a:lstStyle/>
                    <a:p>
                      <a:pPr marL="0" marR="0" algn="l">
                        <a:lnSpc>
                          <a:spcPct val="115000"/>
                        </a:lnSpc>
                        <a:spcBef>
                          <a:spcPts val="0"/>
                        </a:spcBef>
                        <a:spcAft>
                          <a:spcPts val="1000"/>
                        </a:spcAft>
                      </a:pPr>
                      <a:r>
                        <a:rPr lang="en-US" sz="1000" dirty="0">
                          <a:effectLst/>
                        </a:rPr>
                        <a:t>CMS Rural Health Clinic Program</a:t>
                      </a:r>
                      <a:endParaRPr lang="en-US" sz="1000" dirty="0">
                        <a:solidFill>
                          <a:schemeClr val="bg1"/>
                        </a:solidFill>
                        <a:effectLst/>
                        <a:latin typeface="Calibri"/>
                        <a:ea typeface="Calibri"/>
                        <a:cs typeface="Times New Roman"/>
                      </a:endParaRPr>
                    </a:p>
                  </a:txBody>
                  <a:tcPr marL="86943" marR="86943" marT="43471" marB="43471">
                    <a:solidFill>
                      <a:srgbClr val="0F4D7B"/>
                    </a:solidFill>
                  </a:tcPr>
                </a:tc>
                <a:tc>
                  <a:txBody>
                    <a:bodyPr/>
                    <a:lstStyle/>
                    <a:p>
                      <a:pPr marL="0" marR="0" algn="l">
                        <a:lnSpc>
                          <a:spcPct val="115000"/>
                        </a:lnSpc>
                        <a:spcBef>
                          <a:spcPts val="0"/>
                        </a:spcBef>
                        <a:spcAft>
                          <a:spcPts val="1000"/>
                        </a:spcAft>
                      </a:pPr>
                      <a:r>
                        <a:rPr lang="en-US" sz="1000" dirty="0">
                          <a:effectLst/>
                        </a:rPr>
                        <a:t>J-1 Visa Waiver</a:t>
                      </a:r>
                      <a:endParaRPr lang="en-US" sz="1000" dirty="0">
                        <a:solidFill>
                          <a:schemeClr val="bg1"/>
                        </a:solidFill>
                        <a:effectLst/>
                        <a:latin typeface="Calibri"/>
                        <a:ea typeface="Calibri"/>
                        <a:cs typeface="Times New Roman"/>
                      </a:endParaRPr>
                    </a:p>
                  </a:txBody>
                  <a:tcPr marL="86943" marR="86943" marT="43471" marB="43471">
                    <a:solidFill>
                      <a:srgbClr val="0F4D7B"/>
                    </a:solidFill>
                  </a:tcPr>
                </a:tc>
                <a:extLst>
                  <a:ext uri="{0D108BD9-81ED-4DB2-BD59-A6C34878D82A}">
                    <a16:rowId xmlns:a16="http://schemas.microsoft.com/office/drawing/2014/main" val="10000"/>
                  </a:ext>
                </a:extLst>
              </a:tr>
              <a:tr h="257645">
                <a:tc>
                  <a:txBody>
                    <a:bodyPr/>
                    <a:lstStyle/>
                    <a:p>
                      <a:pPr marL="0" marR="0" algn="l">
                        <a:lnSpc>
                          <a:spcPct val="115000"/>
                        </a:lnSpc>
                        <a:spcBef>
                          <a:spcPts val="0"/>
                        </a:spcBef>
                        <a:spcAft>
                          <a:spcPts val="1000"/>
                        </a:spcAft>
                      </a:pPr>
                      <a:r>
                        <a:rPr lang="en-US" sz="1050" b="1" dirty="0">
                          <a:effectLst/>
                        </a:rPr>
                        <a:t>Primary Care</a:t>
                      </a:r>
                      <a:endParaRPr lang="en-US" sz="1050" b="1"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extLst>
                  <a:ext uri="{0D108BD9-81ED-4DB2-BD59-A6C34878D82A}">
                    <a16:rowId xmlns:a16="http://schemas.microsoft.com/office/drawing/2014/main" val="10001"/>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Geographic</a:t>
                      </a:r>
                      <a:r>
                        <a:rPr lang="en-US" sz="1000" baseline="0" dirty="0">
                          <a:effectLst/>
                        </a:rPr>
                        <a:t> HPSA</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tc>
                <a:extLst>
                  <a:ext uri="{0D108BD9-81ED-4DB2-BD59-A6C34878D82A}">
                    <a16:rowId xmlns:a16="http://schemas.microsoft.com/office/drawing/2014/main" val="10002"/>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Population HPSA</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solidFill>
                      <a:srgbClr val="FFFFFF"/>
                    </a:solidFill>
                  </a:tcPr>
                </a:tc>
                <a:extLst>
                  <a:ext uri="{0D108BD9-81ED-4DB2-BD59-A6C34878D82A}">
                    <a16:rowId xmlns:a16="http://schemas.microsoft.com/office/drawing/2014/main" val="10003"/>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Facility HPSA</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r>
                        <a:rPr lang="en-US" sz="1000" dirty="0">
                          <a:effectLst/>
                        </a:rPr>
                        <a:t>X</a:t>
                      </a:r>
                      <a:endParaRPr lang="en-US" sz="1000" dirty="0">
                        <a:solidFill>
                          <a:srgbClr val="000000"/>
                        </a:solidFill>
                        <a:effectLst/>
                        <a:latin typeface="+mn-lt"/>
                      </a:endParaRPr>
                    </a:p>
                  </a:txBody>
                  <a:tcPr marL="86943" marR="86943" marT="43471" marB="43471"/>
                </a:tc>
                <a:extLst>
                  <a:ext uri="{0D108BD9-81ED-4DB2-BD59-A6C34878D82A}">
                    <a16:rowId xmlns:a16="http://schemas.microsoft.com/office/drawing/2014/main" val="10004"/>
                  </a:ext>
                </a:extLst>
              </a:tr>
              <a:tr h="250824">
                <a:tc>
                  <a:txBody>
                    <a:bodyPr/>
                    <a:lstStyle/>
                    <a:p>
                      <a:pPr marL="0" marR="0" algn="l">
                        <a:lnSpc>
                          <a:spcPct val="115000"/>
                        </a:lnSpc>
                        <a:spcBef>
                          <a:spcPts val="0"/>
                        </a:spcBef>
                        <a:spcAft>
                          <a:spcPts val="1000"/>
                        </a:spcAft>
                      </a:pPr>
                      <a:r>
                        <a:rPr lang="en-US" sz="1050" b="1" dirty="0">
                          <a:effectLst/>
                        </a:rPr>
                        <a:t>Dental Care</a:t>
                      </a:r>
                      <a:endParaRPr lang="en-US" sz="1050" b="1"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extLst>
                  <a:ext uri="{0D108BD9-81ED-4DB2-BD59-A6C34878D82A}">
                    <a16:rowId xmlns:a16="http://schemas.microsoft.com/office/drawing/2014/main" val="10005"/>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Geographic</a:t>
                      </a:r>
                      <a:r>
                        <a:rPr lang="en-US" sz="1000" baseline="0" dirty="0">
                          <a:effectLst/>
                        </a:rPr>
                        <a:t> HPSA</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extLst>
                  <a:ext uri="{0D108BD9-81ED-4DB2-BD59-A6C34878D82A}">
                    <a16:rowId xmlns:a16="http://schemas.microsoft.com/office/drawing/2014/main" val="10006"/>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Population HPSA</a:t>
                      </a:r>
                      <a:endParaRPr lang="en-US" sz="1000" b="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extLst>
                  <a:ext uri="{0D108BD9-81ED-4DB2-BD59-A6C34878D82A}">
                    <a16:rowId xmlns:a16="http://schemas.microsoft.com/office/drawing/2014/main" val="10007"/>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Facility HPSA</a:t>
                      </a:r>
                      <a:endParaRPr lang="en-US" sz="1000" b="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tc>
                <a:extLst>
                  <a:ext uri="{0D108BD9-81ED-4DB2-BD59-A6C34878D82A}">
                    <a16:rowId xmlns:a16="http://schemas.microsoft.com/office/drawing/2014/main" val="10008"/>
                  </a:ext>
                </a:extLst>
              </a:tr>
              <a:tr h="257645">
                <a:tc>
                  <a:txBody>
                    <a:bodyPr/>
                    <a:lstStyle/>
                    <a:p>
                      <a:pPr marL="0" marR="0" algn="l">
                        <a:lnSpc>
                          <a:spcPct val="115000"/>
                        </a:lnSpc>
                        <a:spcBef>
                          <a:spcPts val="0"/>
                        </a:spcBef>
                        <a:spcAft>
                          <a:spcPts val="1000"/>
                        </a:spcAft>
                      </a:pPr>
                      <a:r>
                        <a:rPr lang="en-US" sz="1050" b="1" dirty="0">
                          <a:effectLst/>
                        </a:rPr>
                        <a:t>Mental Health</a:t>
                      </a:r>
                      <a:endParaRPr lang="en-US" sz="1050" b="1"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extLst>
                  <a:ext uri="{0D108BD9-81ED-4DB2-BD59-A6C34878D82A}">
                    <a16:rowId xmlns:a16="http://schemas.microsoft.com/office/drawing/2014/main" val="10009"/>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Geographic</a:t>
                      </a:r>
                      <a:r>
                        <a:rPr lang="en-US" sz="1000" baseline="0" dirty="0">
                          <a:effectLst/>
                        </a:rPr>
                        <a:t> HPSA</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extLst>
                  <a:ext uri="{0D108BD9-81ED-4DB2-BD59-A6C34878D82A}">
                    <a16:rowId xmlns:a16="http://schemas.microsoft.com/office/drawing/2014/main" val="10010"/>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Population HPSA</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extLst>
                  <a:ext uri="{0D108BD9-81ED-4DB2-BD59-A6C34878D82A}">
                    <a16:rowId xmlns:a16="http://schemas.microsoft.com/office/drawing/2014/main" val="10011"/>
                  </a:ext>
                </a:extLst>
              </a:tr>
              <a:tr h="257645">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Facility HPSA</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endParaRPr lang="en-US" sz="1000" dirty="0">
                        <a:solidFill>
                          <a:srgbClr val="000000"/>
                        </a:solidFill>
                        <a:effectLst/>
                        <a:latin typeface="+mn-lt"/>
                        <a:ea typeface="Calibri"/>
                        <a:cs typeface="Times New Roman"/>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extLst>
                  <a:ext uri="{0D108BD9-81ED-4DB2-BD59-A6C34878D82A}">
                    <a16:rowId xmlns:a16="http://schemas.microsoft.com/office/drawing/2014/main" val="10012"/>
                  </a:ext>
                </a:extLst>
              </a:tr>
              <a:tr h="257645">
                <a:tc>
                  <a:txBody>
                    <a:bodyPr/>
                    <a:lstStyle/>
                    <a:p>
                      <a:pPr marL="0" marR="0" algn="l">
                        <a:lnSpc>
                          <a:spcPct val="115000"/>
                        </a:lnSpc>
                        <a:spcBef>
                          <a:spcPts val="0"/>
                        </a:spcBef>
                        <a:spcAft>
                          <a:spcPts val="1000"/>
                        </a:spcAft>
                      </a:pPr>
                      <a:r>
                        <a:rPr lang="en-US" sz="1050" b="1" dirty="0">
                          <a:effectLst/>
                        </a:rPr>
                        <a:t>Medically Underserved Area (MUA)</a:t>
                      </a:r>
                      <a:endParaRPr lang="en-US" sz="1050" b="1"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extLst>
                  <a:ext uri="{0D108BD9-81ED-4DB2-BD59-A6C34878D82A}">
                    <a16:rowId xmlns:a16="http://schemas.microsoft.com/office/drawing/2014/main" val="10014"/>
                  </a:ext>
                </a:extLst>
              </a:tr>
              <a:tr h="257645">
                <a:tc>
                  <a:txBody>
                    <a:bodyPr/>
                    <a:lstStyle/>
                    <a:p>
                      <a:pPr marL="0" marR="0" algn="l">
                        <a:lnSpc>
                          <a:spcPct val="115000"/>
                        </a:lnSpc>
                        <a:spcBef>
                          <a:spcPts val="0"/>
                        </a:spcBef>
                        <a:spcAft>
                          <a:spcPts val="1000"/>
                        </a:spcAft>
                      </a:pPr>
                      <a:r>
                        <a:rPr lang="en-US" sz="1050" b="1" dirty="0">
                          <a:effectLst/>
                        </a:rPr>
                        <a:t>Medically Underserved Population (MUP)</a:t>
                      </a:r>
                      <a:endParaRPr lang="en-US" sz="1050" b="1"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extLst>
                  <a:ext uri="{0D108BD9-81ED-4DB2-BD59-A6C34878D82A}">
                    <a16:rowId xmlns:a16="http://schemas.microsoft.com/office/drawing/2014/main" val="10015"/>
                  </a:ext>
                </a:extLst>
              </a:tr>
              <a:tr h="257645">
                <a:tc>
                  <a:txBody>
                    <a:bodyPr/>
                    <a:lstStyle/>
                    <a:p>
                      <a:pPr marL="0" marR="0" algn="l">
                        <a:lnSpc>
                          <a:spcPct val="115000"/>
                        </a:lnSpc>
                        <a:spcBef>
                          <a:spcPts val="0"/>
                        </a:spcBef>
                        <a:spcAft>
                          <a:spcPts val="1000"/>
                        </a:spcAft>
                      </a:pPr>
                      <a:r>
                        <a:rPr lang="en-US" sz="1050" b="1" dirty="0">
                          <a:effectLst/>
                        </a:rPr>
                        <a:t>Exceptional MUP</a:t>
                      </a:r>
                      <a:endParaRPr lang="en-US" sz="1050" b="1"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algn="ctr">
                        <a:lnSpc>
                          <a:spcPct val="115000"/>
                        </a:lnSpc>
                      </a:pPr>
                      <a:endParaRPr lang="en-US" sz="1000" dirty="0">
                        <a:solidFill>
                          <a:srgbClr val="000000"/>
                        </a:solidFill>
                        <a:effectLst/>
                        <a:latin typeface="+mn-lt"/>
                      </a:endParaRPr>
                    </a:p>
                  </a:txBody>
                  <a:tcPr marL="86943" marR="86943" marT="43471" marB="43471">
                    <a:solidFill>
                      <a:srgbClr val="FFFFFF"/>
                    </a:solidFill>
                  </a:tcPr>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solidFill>
                      <a:srgbClr val="FFFFFF"/>
                    </a:solidFill>
                  </a:tcPr>
                </a:tc>
                <a:extLst>
                  <a:ext uri="{0D108BD9-81ED-4DB2-BD59-A6C34878D82A}">
                    <a16:rowId xmlns:a16="http://schemas.microsoft.com/office/drawing/2014/main" val="3862876282"/>
                  </a:ext>
                </a:extLst>
              </a:tr>
              <a:tr h="257645">
                <a:tc>
                  <a:txBody>
                    <a:bodyPr/>
                    <a:lstStyle/>
                    <a:p>
                      <a:pPr marL="0" marR="0" algn="l">
                        <a:lnSpc>
                          <a:spcPct val="115000"/>
                        </a:lnSpc>
                        <a:spcBef>
                          <a:spcPts val="0"/>
                        </a:spcBef>
                        <a:spcAft>
                          <a:spcPts val="1000"/>
                        </a:spcAft>
                      </a:pPr>
                      <a:r>
                        <a:rPr lang="en-US" sz="1050" b="1" dirty="0">
                          <a:effectLst/>
                        </a:rPr>
                        <a:t>State Governor's Certified Shortage Area</a:t>
                      </a:r>
                      <a:endParaRPr lang="en-US" sz="1050" b="1"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tc>
                  <a:txBody>
                    <a:bodyPr/>
                    <a:lstStyle/>
                    <a:p>
                      <a:pPr marL="0" marR="0" algn="ctr">
                        <a:lnSpc>
                          <a:spcPct val="115000"/>
                        </a:lnSpc>
                        <a:spcBef>
                          <a:spcPts val="0"/>
                        </a:spcBef>
                        <a:spcAft>
                          <a:spcPts val="1000"/>
                        </a:spcAft>
                      </a:pPr>
                      <a:r>
                        <a:rPr lang="en-US" sz="1000" dirty="0">
                          <a:effectLst/>
                        </a:rPr>
                        <a:t>X</a:t>
                      </a:r>
                      <a:endParaRPr lang="en-US" sz="1000" dirty="0">
                        <a:solidFill>
                          <a:srgbClr val="000000"/>
                        </a:solidFill>
                        <a:effectLst/>
                        <a:latin typeface="+mn-lt"/>
                        <a:ea typeface="Calibri"/>
                        <a:cs typeface="Times New Roman"/>
                      </a:endParaRPr>
                    </a:p>
                  </a:txBody>
                  <a:tcPr marL="86943" marR="86943" marT="43471" marB="43471"/>
                </a:tc>
                <a:tc>
                  <a:txBody>
                    <a:bodyPr/>
                    <a:lstStyle/>
                    <a:p>
                      <a:pPr algn="ctr">
                        <a:lnSpc>
                          <a:spcPct val="115000"/>
                        </a:lnSpc>
                      </a:pPr>
                      <a:endParaRPr lang="en-US" sz="1000" dirty="0">
                        <a:solidFill>
                          <a:srgbClr val="000000"/>
                        </a:solidFill>
                        <a:effectLst/>
                        <a:latin typeface="+mn-lt"/>
                      </a:endParaRPr>
                    </a:p>
                  </a:txBody>
                  <a:tcPr marL="86943" marR="86943" marT="43471" marB="43471"/>
                </a:tc>
                <a:extLst>
                  <a:ext uri="{0D108BD9-81ED-4DB2-BD59-A6C34878D82A}">
                    <a16:rowId xmlns:a16="http://schemas.microsoft.com/office/drawing/2014/main" val="10016"/>
                  </a:ext>
                </a:extLst>
              </a:tr>
            </a:tbl>
          </a:graphicData>
        </a:graphic>
      </p:graphicFrame>
      <p:sp>
        <p:nvSpPr>
          <p:cNvPr id="3" name="TextBox 2"/>
          <p:cNvSpPr txBox="1"/>
          <p:nvPr/>
        </p:nvSpPr>
        <p:spPr>
          <a:xfrm>
            <a:off x="914400" y="5791200"/>
            <a:ext cx="8915400" cy="530915"/>
          </a:xfrm>
          <a:prstGeom prst="rect">
            <a:avLst/>
          </a:prstGeom>
          <a:noFill/>
        </p:spPr>
        <p:txBody>
          <a:bodyPr wrap="square" rtlCol="0">
            <a:spAutoFit/>
          </a:bodyPr>
          <a:lstStyle/>
          <a:p>
            <a:r>
              <a:rPr lang="en-US" sz="950" dirty="0"/>
              <a:t>*42 USC §254e(d)(1): “The Secretary shall determine health professional shortage areas in the States, publish a descriptive list of the areas, population groups, medical facilities, and other public facilities so designated, and at least annually review and, as necessary, revise such designations.”</a:t>
            </a:r>
          </a:p>
          <a:p>
            <a:r>
              <a:rPr lang="en-US" sz="950" dirty="0"/>
              <a:t>**List of programs is not exhaustive. </a:t>
            </a:r>
          </a:p>
        </p:txBody>
      </p:sp>
      <p:sp>
        <p:nvSpPr>
          <p:cNvPr id="6" name="Title 5"/>
          <p:cNvSpPr txBox="1">
            <a:spLocks/>
          </p:cNvSpPr>
          <p:nvPr/>
        </p:nvSpPr>
        <p:spPr>
          <a:xfrm>
            <a:off x="304800" y="152400"/>
            <a:ext cx="10820399" cy="65006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Shortage Designations* Help Target Resources**</a:t>
            </a:r>
            <a:endParaRPr lang="en-US" sz="4000" dirty="0">
              <a:solidFill>
                <a:srgbClr val="0F4D7B"/>
              </a:solidFill>
            </a:endParaRPr>
          </a:p>
        </p:txBody>
      </p:sp>
      <p:sp>
        <p:nvSpPr>
          <p:cNvPr id="9" name="Rectangle 8"/>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2</a:t>
            </a:fld>
            <a:endParaRPr lang="en-US" dirty="0">
              <a:solidFill>
                <a:schemeClr val="bg1"/>
              </a:solidFill>
            </a:endParaRPr>
          </a:p>
        </p:txBody>
      </p:sp>
    </p:spTree>
    <p:extLst>
      <p:ext uri="{BB962C8B-B14F-4D97-AF65-F5344CB8AC3E}">
        <p14:creationId xmlns:p14="http://schemas.microsoft.com/office/powerpoint/2010/main" val="391649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54AA43C6-F65B-8347-B7CB-F2B4C07E7F66}"/>
              </a:ext>
            </a:extLst>
          </p:cNvPr>
          <p:cNvGrpSpPr/>
          <p:nvPr/>
        </p:nvGrpSpPr>
        <p:grpSpPr>
          <a:xfrm>
            <a:off x="-1" y="1820976"/>
            <a:ext cx="12191999" cy="3970224"/>
            <a:chOff x="-1" y="1744776"/>
            <a:chExt cx="12191999" cy="3970224"/>
          </a:xfrm>
        </p:grpSpPr>
        <p:sp>
          <p:nvSpPr>
            <p:cNvPr id="16" name="Rectangle 15">
              <a:extLst>
                <a:ext uri="{FF2B5EF4-FFF2-40B4-BE49-F238E27FC236}">
                  <a16:creationId xmlns:a16="http://schemas.microsoft.com/office/drawing/2014/main" id="{2A698239-7CF8-8D44-A6DB-FFCC7A13EAF3}"/>
                </a:ext>
              </a:extLst>
            </p:cNvPr>
            <p:cNvSpPr/>
            <p:nvPr/>
          </p:nvSpPr>
          <p:spPr>
            <a:xfrm>
              <a:off x="-1" y="1744776"/>
              <a:ext cx="12191999" cy="3970224"/>
            </a:xfrm>
            <a:prstGeom prst="rect">
              <a:avLst/>
            </a:prstGeom>
            <a:solidFill>
              <a:srgbClr val="C0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 name="Rectangle 16">
              <a:extLst>
                <a:ext uri="{FF2B5EF4-FFF2-40B4-BE49-F238E27FC236}">
                  <a16:creationId xmlns:a16="http://schemas.microsoft.com/office/drawing/2014/main" id="{757CC81D-337D-524E-8822-06629ABF1EBE}"/>
                </a:ext>
              </a:extLst>
            </p:cNvPr>
            <p:cNvSpPr/>
            <p:nvPr/>
          </p:nvSpPr>
          <p:spPr>
            <a:xfrm>
              <a:off x="228600" y="1907410"/>
              <a:ext cx="3638470" cy="35027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3670953-182E-6840-A193-C473503F4F0F}"/>
                </a:ext>
              </a:extLst>
            </p:cNvPr>
            <p:cNvSpPr/>
            <p:nvPr/>
          </p:nvSpPr>
          <p:spPr>
            <a:xfrm>
              <a:off x="8229600" y="1907410"/>
              <a:ext cx="3638470" cy="35027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Content Placeholder 4"/>
          <p:cNvGraphicFramePr>
            <a:graphicFrameLocks noGrp="1"/>
          </p:cNvGraphicFramePr>
          <p:nvPr>
            <p:ph idx="4294967295"/>
            <p:extLst>
              <p:ext uri="{D42A27DB-BD31-4B8C-83A1-F6EECF244321}">
                <p14:modId xmlns:p14="http://schemas.microsoft.com/office/powerpoint/2010/main" val="2385238423"/>
              </p:ext>
            </p:extLst>
          </p:nvPr>
        </p:nvGraphicFramePr>
        <p:xfrm>
          <a:off x="0" y="0"/>
          <a:ext cx="12191999" cy="1805736"/>
        </p:xfrm>
        <a:graphic>
          <a:graphicData uri="http://schemas.openxmlformats.org/drawingml/2006/table">
            <a:tbl>
              <a:tblPr firstRow="1" bandRow="1">
                <a:tableStyleId>{5C22544A-7EE6-4342-B048-85BDC9FD1C3A}</a:tableStyleId>
              </a:tblPr>
              <a:tblGrid>
                <a:gridCol w="3021023">
                  <a:extLst>
                    <a:ext uri="{9D8B030D-6E8A-4147-A177-3AD203B41FA5}">
                      <a16:colId xmlns:a16="http://schemas.microsoft.com/office/drawing/2014/main" val="20000"/>
                    </a:ext>
                  </a:extLst>
                </a:gridCol>
                <a:gridCol w="1308025">
                  <a:extLst>
                    <a:ext uri="{9D8B030D-6E8A-4147-A177-3AD203B41FA5}">
                      <a16:colId xmlns:a16="http://schemas.microsoft.com/office/drawing/2014/main" val="20001"/>
                    </a:ext>
                  </a:extLst>
                </a:gridCol>
                <a:gridCol w="1295767">
                  <a:extLst>
                    <a:ext uri="{9D8B030D-6E8A-4147-A177-3AD203B41FA5}">
                      <a16:colId xmlns:a16="http://schemas.microsoft.com/office/drawing/2014/main" val="20002"/>
                    </a:ext>
                  </a:extLst>
                </a:gridCol>
                <a:gridCol w="1295767">
                  <a:extLst>
                    <a:ext uri="{9D8B030D-6E8A-4147-A177-3AD203B41FA5}">
                      <a16:colId xmlns:a16="http://schemas.microsoft.com/office/drawing/2014/main" val="20003"/>
                    </a:ext>
                  </a:extLst>
                </a:gridCol>
                <a:gridCol w="1295767">
                  <a:extLst>
                    <a:ext uri="{9D8B030D-6E8A-4147-A177-3AD203B41FA5}">
                      <a16:colId xmlns:a16="http://schemas.microsoft.com/office/drawing/2014/main" val="20004"/>
                    </a:ext>
                  </a:extLst>
                </a:gridCol>
                <a:gridCol w="1295767">
                  <a:extLst>
                    <a:ext uri="{9D8B030D-6E8A-4147-A177-3AD203B41FA5}">
                      <a16:colId xmlns:a16="http://schemas.microsoft.com/office/drawing/2014/main" val="20005"/>
                    </a:ext>
                  </a:extLst>
                </a:gridCol>
                <a:gridCol w="1295767">
                  <a:extLst>
                    <a:ext uri="{9D8B030D-6E8A-4147-A177-3AD203B41FA5}">
                      <a16:colId xmlns:a16="http://schemas.microsoft.com/office/drawing/2014/main" val="20006"/>
                    </a:ext>
                  </a:extLst>
                </a:gridCol>
                <a:gridCol w="1384116">
                  <a:extLst>
                    <a:ext uri="{9D8B030D-6E8A-4147-A177-3AD203B41FA5}">
                      <a16:colId xmlns:a16="http://schemas.microsoft.com/office/drawing/2014/main" val="20007"/>
                    </a:ext>
                  </a:extLst>
                </a:gridCol>
              </a:tblGrid>
              <a:tr h="579120">
                <a:tc>
                  <a:txBody>
                    <a:bodyPr/>
                    <a:lstStyle/>
                    <a:p>
                      <a:r>
                        <a:rPr lang="en-US" sz="1800" dirty="0">
                          <a:solidFill>
                            <a:schemeClr val="tx1"/>
                          </a:solidFill>
                        </a:rPr>
                        <a:t>Infant Mortality Rate or</a:t>
                      </a:r>
                    </a:p>
                    <a:p>
                      <a:r>
                        <a:rPr lang="en-US" sz="1800" dirty="0">
                          <a:solidFill>
                            <a:schemeClr val="tx1"/>
                          </a:solidFill>
                        </a:rPr>
                        <a:t>Low Birth Rate</a:t>
                      </a:r>
                    </a:p>
                  </a:txBody>
                  <a:tcP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solidFill>
                  </a:tcPr>
                </a:tc>
                <a:tc gridSpan="3">
                  <a:txBody>
                    <a:bodyPr/>
                    <a:lstStyle/>
                    <a:p>
                      <a:pPr algn="ctr"/>
                      <a:r>
                        <a:rPr lang="en-US" sz="1600" dirty="0"/>
                        <a:t>Primary</a:t>
                      </a:r>
                      <a:r>
                        <a:rPr lang="en-US" sz="1600" baseline="0" dirty="0"/>
                        <a:t> </a:t>
                      </a:r>
                    </a:p>
                    <a:p>
                      <a:pPr algn="ctr">
                        <a:lnSpc>
                          <a:spcPct val="90000"/>
                        </a:lnSpc>
                      </a:pPr>
                      <a:r>
                        <a:rPr lang="en-US" sz="1600" dirty="0"/>
                        <a:t>Care</a:t>
                      </a:r>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r>
                        <a:rPr lang="en-US" sz="1600" baseline="0" dirty="0"/>
                        <a:t> </a:t>
                      </a:r>
                    </a:p>
                    <a:p>
                      <a:pPr algn="ctr">
                        <a:lnSpc>
                          <a:spcPct val="90000"/>
                        </a:lnSpc>
                      </a:pPr>
                      <a:r>
                        <a:rPr lang="en-US" sz="1600" baseline="0" dirty="0"/>
                        <a:t>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lnSpc>
                          <a:spcPct val="90000"/>
                        </a:lnSpc>
                      </a:pPr>
                      <a:r>
                        <a:rPr lang="en-US" sz="1600" dirty="0"/>
                        <a:t>Mental</a:t>
                      </a:r>
                      <a:r>
                        <a:rPr lang="en-US" sz="1600" baseline="0" dirty="0"/>
                        <a:t> 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1600" dirty="0"/>
                        <a:t>HPSA Scoring</a:t>
                      </a:r>
                      <a:r>
                        <a:rPr lang="en-US" sz="1600" baseline="0" dirty="0"/>
                        <a:t> </a:t>
                      </a:r>
                      <a:r>
                        <a:rPr lang="en-US" sz="1600" dirty="0"/>
                        <a:t>Criteria</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3848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i="1" dirty="0">
                          <a:solidFill>
                            <a:srgbClr val="800000"/>
                          </a:solidFill>
                        </a:rPr>
                        <a:t>Infant Mortality</a:t>
                      </a:r>
                      <a:r>
                        <a:rPr lang="en-US" sz="1200" b="1" i="1" baseline="0" dirty="0">
                          <a:solidFill>
                            <a:srgbClr val="800000"/>
                          </a:solidFill>
                        </a:rPr>
                        <a:t> Rate</a:t>
                      </a:r>
                      <a:r>
                        <a:rPr lang="en-US" sz="1200" b="1" i="1" baseline="0" dirty="0"/>
                        <a:t> </a:t>
                      </a:r>
                      <a:r>
                        <a:rPr lang="en-US" sz="1200" b="0" i="1" baseline="0" dirty="0"/>
                        <a:t>or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i="1" baseline="0" dirty="0">
                          <a:solidFill>
                            <a:srgbClr val="0F4E7B"/>
                          </a:solidFill>
                        </a:rPr>
                        <a:t>Low Birth Weight</a:t>
                      </a:r>
                      <a:endParaRPr lang="en-US" sz="1200" b="1" i="1" dirty="0">
                        <a:solidFill>
                          <a:srgbClr val="0F4E7B"/>
                        </a:solidFill>
                      </a:endParaRP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dirty="0"/>
                        <a:t>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dirty="0"/>
                        <a:t>x 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 5</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6" name="Rectangle 5"/>
          <p:cNvSpPr/>
          <p:nvPr/>
        </p:nvSpPr>
        <p:spPr>
          <a:xfrm>
            <a:off x="228600" y="1962853"/>
            <a:ext cx="3638470" cy="3545586"/>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en-US" b="1" u="sng" dirty="0">
                <a:solidFill>
                  <a:prstClr val="black"/>
                </a:solidFill>
              </a:rPr>
              <a:t>Community Health Centers</a:t>
            </a:r>
          </a:p>
          <a:p>
            <a:pPr lvl="0">
              <a:lnSpc>
                <a:spcPct val="80000"/>
              </a:lnSpc>
              <a:defRPr/>
            </a:pPr>
            <a:endParaRPr lang="en-US" b="1" u="sng" cap="all" dirty="0">
              <a:solidFill>
                <a:prstClr val="black"/>
              </a:solidFill>
            </a:endParaRPr>
          </a:p>
          <a:p>
            <a:pPr>
              <a:defRPr/>
            </a:pPr>
            <a:r>
              <a:rPr lang="en-US" sz="1600" b="1" dirty="0">
                <a:solidFill>
                  <a:srgbClr val="0F4E7B"/>
                </a:solidFill>
              </a:rPr>
              <a:t>DEFINITION</a:t>
            </a:r>
          </a:p>
          <a:p>
            <a:pPr>
              <a:lnSpc>
                <a:spcPct val="50000"/>
              </a:lnSpc>
              <a:defRPr/>
            </a:pPr>
            <a:endParaRPr lang="en-US" sz="1600" dirty="0">
              <a:solidFill>
                <a:prstClr val="black"/>
              </a:solidFill>
            </a:endParaRPr>
          </a:p>
          <a:p>
            <a:pPr marL="285750" indent="-285750">
              <a:buClr>
                <a:schemeClr val="tx1"/>
              </a:buClr>
              <a:buSzPct val="125000"/>
              <a:buFont typeface="Arial" panose="020B0604020202020204" pitchFamily="34" charset="0"/>
              <a:buChar char="•"/>
            </a:pPr>
            <a:r>
              <a:rPr lang="en-US" sz="1400" b="1" dirty="0">
                <a:solidFill>
                  <a:srgbClr val="800000"/>
                </a:solidFill>
              </a:rPr>
              <a:t>IMR: </a:t>
            </a:r>
            <a:r>
              <a:rPr lang="en-US" sz="1400" dirty="0"/>
              <a:t>Out of the total population, the count of infant deaths divided by the total number of infant births </a:t>
            </a:r>
            <a:r>
              <a:rPr lang="en-US" sz="1400" dirty="0">
                <a:solidFill>
                  <a:prstClr val="black"/>
                </a:solidFill>
              </a:rPr>
              <a:t>for the county in which the Auto-HPSA service areas are located.</a:t>
            </a:r>
            <a:r>
              <a:rPr lang="en-US" sz="1400" dirty="0"/>
              <a:t> Scaled by 1,000. </a:t>
            </a:r>
            <a:r>
              <a:rPr lang="en-US" sz="1400" i="1" dirty="0"/>
              <a:t>(Source: CDC)</a:t>
            </a:r>
          </a:p>
          <a:p>
            <a:pPr>
              <a:buClr>
                <a:schemeClr val="tx1"/>
              </a:buClr>
              <a:buSzPct val="125000"/>
            </a:pPr>
            <a:endParaRPr lang="en-US" sz="1400" dirty="0"/>
          </a:p>
          <a:p>
            <a:pPr marL="285750" indent="-285750">
              <a:buClr>
                <a:schemeClr val="tx1"/>
              </a:buClr>
              <a:buSzPct val="125000"/>
              <a:buFont typeface="Arial" panose="020B0604020202020204" pitchFamily="34" charset="0"/>
              <a:buChar char="•"/>
            </a:pPr>
            <a:r>
              <a:rPr lang="en-US" sz="1400" b="1" dirty="0">
                <a:solidFill>
                  <a:srgbClr val="0F4E7B"/>
                </a:solidFill>
              </a:rPr>
              <a:t>LBW: </a:t>
            </a:r>
            <a:r>
              <a:rPr lang="en-US" sz="1400" dirty="0"/>
              <a:t>Out of the total population, the count of low birth weight births divided by the total number of infant births </a:t>
            </a:r>
            <a:r>
              <a:rPr lang="en-US" sz="1400" dirty="0">
                <a:solidFill>
                  <a:prstClr val="black"/>
                </a:solidFill>
              </a:rPr>
              <a:t>for the county in which the Auto-HPSA sites are located.</a:t>
            </a:r>
            <a:r>
              <a:rPr lang="en-US" sz="1400" dirty="0"/>
              <a:t> Scaled by 100. </a:t>
            </a:r>
            <a:r>
              <a:rPr lang="en-US" sz="1400" i="1" dirty="0"/>
              <a:t>(Source: CDC)</a:t>
            </a:r>
          </a:p>
          <a:p>
            <a:pPr>
              <a:buClr>
                <a:schemeClr val="tx1"/>
              </a:buClr>
              <a:buSzPct val="125000"/>
            </a:pPr>
            <a:endParaRPr lang="en-US" sz="1400" i="1" dirty="0"/>
          </a:p>
        </p:txBody>
      </p:sp>
      <p:sp>
        <p:nvSpPr>
          <p:cNvPr id="7" name="Rectangle 6"/>
          <p:cNvSpPr/>
          <p:nvPr/>
        </p:nvSpPr>
        <p:spPr>
          <a:xfrm>
            <a:off x="4207430" y="1942096"/>
            <a:ext cx="3733802" cy="3530197"/>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dirty="0">
                <a:solidFill>
                  <a:prstClr val="black"/>
                </a:solidFill>
              </a:rPr>
              <a:t>Rural Health Clinics</a:t>
            </a:r>
          </a:p>
          <a:p>
            <a:pPr>
              <a:lnSpc>
                <a:spcPct val="80000"/>
              </a:lnSpc>
              <a:defRPr/>
            </a:pPr>
            <a:endParaRPr lang="en-US" b="1" dirty="0">
              <a:solidFill>
                <a:prstClr val="black"/>
              </a:solidFill>
            </a:endParaRPr>
          </a:p>
          <a:p>
            <a:pPr>
              <a:defRPr/>
            </a:pPr>
            <a:r>
              <a:rPr lang="en-US" sz="1600" b="1" cap="all" dirty="0">
                <a:solidFill>
                  <a:srgbClr val="0F4E7B"/>
                </a:solidFill>
              </a:rPr>
              <a:t>DEFINITION</a:t>
            </a:r>
          </a:p>
          <a:p>
            <a:pPr>
              <a:lnSpc>
                <a:spcPct val="50000"/>
              </a:lnSpc>
              <a:defRPr/>
            </a:pPr>
            <a:endParaRPr lang="en-US" b="1" cap="all" dirty="0">
              <a:solidFill>
                <a:prstClr val="black"/>
              </a:solidFill>
            </a:endParaRPr>
          </a:p>
          <a:p>
            <a:pPr marL="285750" indent="-285750">
              <a:buClr>
                <a:schemeClr val="tx1"/>
              </a:buClr>
              <a:buSzPct val="125000"/>
              <a:buFont typeface="Arial"/>
              <a:buChar char="•"/>
            </a:pPr>
            <a:r>
              <a:rPr lang="en-US" sz="1400" b="1" dirty="0">
                <a:solidFill>
                  <a:srgbClr val="800000"/>
                </a:solidFill>
              </a:rPr>
              <a:t>IMR: </a:t>
            </a:r>
            <a:r>
              <a:rPr lang="en-US" sz="1400" dirty="0"/>
              <a:t>Out of the total population, the count of infant deaths divided by the total number of infant births </a:t>
            </a:r>
            <a:r>
              <a:rPr lang="en-US" sz="1400" dirty="0">
                <a:solidFill>
                  <a:prstClr val="black"/>
                </a:solidFill>
              </a:rPr>
              <a:t>for the county in which the Auto-HPSA service area are located.</a:t>
            </a:r>
            <a:r>
              <a:rPr lang="en-US" sz="1400" dirty="0"/>
              <a:t> Scaled by 1,000. </a:t>
            </a:r>
            <a:r>
              <a:rPr lang="en-US" sz="1400" i="1" dirty="0"/>
              <a:t>(Source: CDC)</a:t>
            </a:r>
          </a:p>
          <a:p>
            <a:pPr>
              <a:buClr>
                <a:schemeClr val="tx1"/>
              </a:buClr>
              <a:buSzPct val="125000"/>
            </a:pPr>
            <a:endParaRPr lang="en-US" sz="1400" dirty="0"/>
          </a:p>
          <a:p>
            <a:pPr marL="285750" indent="-285750">
              <a:buClr>
                <a:schemeClr val="tx1"/>
              </a:buClr>
              <a:buSzPct val="125000"/>
              <a:buFont typeface="Arial"/>
              <a:buChar char="•"/>
            </a:pPr>
            <a:r>
              <a:rPr lang="en-US" sz="1400" b="1" dirty="0">
                <a:solidFill>
                  <a:srgbClr val="0F4E7B"/>
                </a:solidFill>
              </a:rPr>
              <a:t>LBW: </a:t>
            </a:r>
            <a:r>
              <a:rPr lang="en-US" sz="1400" dirty="0"/>
              <a:t>Out of the total population, the count of low birth weight births divided by the total number of infant births </a:t>
            </a:r>
            <a:r>
              <a:rPr lang="en-US" sz="1400" dirty="0">
                <a:solidFill>
                  <a:prstClr val="black"/>
                </a:solidFill>
              </a:rPr>
              <a:t>for the county in which the Auto-HPSA sites are located.</a:t>
            </a:r>
            <a:r>
              <a:rPr lang="en-US" sz="1400" dirty="0"/>
              <a:t> Scaled by 100. </a:t>
            </a:r>
            <a:r>
              <a:rPr lang="en-US" sz="1400" i="1" dirty="0"/>
              <a:t>(Source: CDC)</a:t>
            </a:r>
          </a:p>
          <a:p>
            <a:pPr>
              <a:buClr>
                <a:schemeClr val="tx1"/>
              </a:buClr>
              <a:buSzPct val="125000"/>
            </a:pPr>
            <a:endParaRPr lang="en-US" sz="1200" i="1" dirty="0">
              <a:solidFill>
                <a:prstClr val="black"/>
              </a:solidFill>
            </a:endParaRPr>
          </a:p>
        </p:txBody>
      </p:sp>
      <p:sp>
        <p:nvSpPr>
          <p:cNvPr id="9" name="Rectangle 8"/>
          <p:cNvSpPr/>
          <p:nvPr/>
        </p:nvSpPr>
        <p:spPr>
          <a:xfrm>
            <a:off x="8229600" y="1954229"/>
            <a:ext cx="3638470" cy="3576364"/>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cap="all" dirty="0">
                <a:solidFill>
                  <a:prstClr val="black"/>
                </a:solidFill>
              </a:rPr>
              <a:t>I/T/U</a:t>
            </a:r>
            <a:r>
              <a:rPr lang="en-US" b="1" u="sng" dirty="0">
                <a:solidFill>
                  <a:prstClr val="black"/>
                </a:solidFill>
              </a:rPr>
              <a:t>s</a:t>
            </a:r>
            <a:endParaRPr lang="en-US" b="1" u="sng" cap="all" dirty="0">
              <a:solidFill>
                <a:prstClr val="black"/>
              </a:solidFill>
            </a:endParaRPr>
          </a:p>
          <a:p>
            <a:pPr lvl="0">
              <a:lnSpc>
                <a:spcPct val="80000"/>
              </a:lnSpc>
              <a:defRPr/>
            </a:pPr>
            <a:endParaRPr lang="en-US" dirty="0">
              <a:solidFill>
                <a:prstClr val="black"/>
              </a:solidFill>
            </a:endParaRPr>
          </a:p>
          <a:p>
            <a:pPr lvl="0">
              <a:defRPr/>
            </a:pPr>
            <a:r>
              <a:rPr lang="en-US" sz="1600" b="1" cap="all" dirty="0">
                <a:solidFill>
                  <a:srgbClr val="0F4E7B"/>
                </a:solidFill>
              </a:rPr>
              <a:t>DEFINITION</a:t>
            </a:r>
          </a:p>
          <a:p>
            <a:pPr lvl="0">
              <a:lnSpc>
                <a:spcPct val="50000"/>
              </a:lnSpc>
              <a:defRPr/>
            </a:pPr>
            <a:endParaRPr lang="en-US" sz="1600" b="1" cap="all" dirty="0">
              <a:solidFill>
                <a:prstClr val="black"/>
              </a:solidFill>
            </a:endParaRPr>
          </a:p>
          <a:p>
            <a:pPr marL="285750" indent="-285750">
              <a:buClr>
                <a:schemeClr val="tx1"/>
              </a:buClr>
              <a:buSzPct val="125000"/>
              <a:buFont typeface="Arial" panose="020B0604020202020204" pitchFamily="34" charset="0"/>
              <a:buChar char="•"/>
            </a:pPr>
            <a:r>
              <a:rPr lang="en-US" sz="1400" b="1" dirty="0">
                <a:solidFill>
                  <a:srgbClr val="800000"/>
                </a:solidFill>
              </a:rPr>
              <a:t>IMR: </a:t>
            </a:r>
            <a:r>
              <a:rPr lang="en-US" sz="1400" dirty="0"/>
              <a:t>Out of the total population, the count of infant deaths divided by the total number of infant births </a:t>
            </a:r>
            <a:r>
              <a:rPr lang="en-US" sz="1400" dirty="0">
                <a:solidFill>
                  <a:prstClr val="black"/>
                </a:solidFill>
              </a:rPr>
              <a:t>for the county in which the Auto-HPSA service area are located.</a:t>
            </a:r>
            <a:r>
              <a:rPr lang="en-US" sz="1400" dirty="0"/>
              <a:t> Scaled by 1,000. </a:t>
            </a:r>
            <a:r>
              <a:rPr lang="en-US" sz="1400" i="1" dirty="0"/>
              <a:t>(Source: CDC)</a:t>
            </a:r>
          </a:p>
          <a:p>
            <a:pPr>
              <a:buClr>
                <a:schemeClr val="tx1"/>
              </a:buClr>
              <a:buSzPct val="125000"/>
            </a:pPr>
            <a:endParaRPr lang="en-US" sz="1400" dirty="0"/>
          </a:p>
          <a:p>
            <a:pPr marL="285750" indent="-285750">
              <a:buClr>
                <a:schemeClr val="tx1"/>
              </a:buClr>
              <a:buSzPct val="125000"/>
              <a:buFont typeface="Arial" panose="020B0604020202020204" pitchFamily="34" charset="0"/>
              <a:buChar char="•"/>
            </a:pPr>
            <a:r>
              <a:rPr lang="en-US" sz="1400" b="1" dirty="0">
                <a:solidFill>
                  <a:srgbClr val="0F4E7B"/>
                </a:solidFill>
              </a:rPr>
              <a:t>LBW: </a:t>
            </a:r>
            <a:r>
              <a:rPr lang="en-US" sz="1400" dirty="0"/>
              <a:t>Out of the total population, the count of low birth weight births divided by the total number of infant births </a:t>
            </a:r>
            <a:r>
              <a:rPr lang="en-US" sz="1400" dirty="0">
                <a:solidFill>
                  <a:prstClr val="black"/>
                </a:solidFill>
              </a:rPr>
              <a:t>for the county in which the Auto-HPSA sites are located.</a:t>
            </a:r>
            <a:r>
              <a:rPr lang="en-US" sz="1400" dirty="0"/>
              <a:t> Scaled by 100. </a:t>
            </a:r>
            <a:r>
              <a:rPr lang="en-US" sz="1400" i="1" dirty="0"/>
              <a:t>(Source: CDC)</a:t>
            </a:r>
          </a:p>
          <a:p>
            <a:pPr>
              <a:buClr>
                <a:schemeClr val="tx1"/>
              </a:buClr>
              <a:buSzPct val="125000"/>
            </a:pPr>
            <a:endParaRPr lang="en-US" sz="1200" dirty="0">
              <a:solidFill>
                <a:prstClr val="black"/>
              </a:solidFill>
            </a:endParaRPr>
          </a:p>
          <a:p>
            <a:pPr>
              <a:defRPr/>
            </a:pPr>
            <a:endParaRPr lang="en-US" sz="400" dirty="0">
              <a:solidFill>
                <a:prstClr val="black"/>
              </a:solidFill>
            </a:endParaRPr>
          </a:p>
        </p:txBody>
      </p:sp>
      <p:sp>
        <p:nvSpPr>
          <p:cNvPr id="11" name="Rectangle 10"/>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20</a:t>
            </a:fld>
            <a:endParaRPr lang="en-US" dirty="0">
              <a:solidFill>
                <a:schemeClr val="bg1"/>
              </a:solidFill>
            </a:endParaRPr>
          </a:p>
        </p:txBody>
      </p:sp>
    </p:spTree>
    <p:extLst>
      <p:ext uri="{BB962C8B-B14F-4D97-AF65-F5344CB8AC3E}">
        <p14:creationId xmlns:p14="http://schemas.microsoft.com/office/powerpoint/2010/main" val="2111305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5E19703D-57A9-AD48-BAAF-8833C1611E16}"/>
              </a:ext>
            </a:extLst>
          </p:cNvPr>
          <p:cNvGrpSpPr/>
          <p:nvPr/>
        </p:nvGrpSpPr>
        <p:grpSpPr>
          <a:xfrm>
            <a:off x="-1" y="1744776"/>
            <a:ext cx="12191999" cy="1923794"/>
            <a:chOff x="-1" y="1744776"/>
            <a:chExt cx="12191999" cy="1923794"/>
          </a:xfrm>
        </p:grpSpPr>
        <p:sp>
          <p:nvSpPr>
            <p:cNvPr id="18" name="Rectangle 17">
              <a:extLst>
                <a:ext uri="{FF2B5EF4-FFF2-40B4-BE49-F238E27FC236}">
                  <a16:creationId xmlns:a16="http://schemas.microsoft.com/office/drawing/2014/main" id="{DB7A5E85-78AF-3F44-9B0F-E61D7DFDFEB7}"/>
                </a:ext>
              </a:extLst>
            </p:cNvPr>
            <p:cNvSpPr/>
            <p:nvPr/>
          </p:nvSpPr>
          <p:spPr>
            <a:xfrm>
              <a:off x="-1" y="1744776"/>
              <a:ext cx="12191999" cy="1923794"/>
            </a:xfrm>
            <a:prstGeom prst="rect">
              <a:avLst/>
            </a:prstGeom>
            <a:solidFill>
              <a:srgbClr val="C0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Rectangle 18">
              <a:extLst>
                <a:ext uri="{FF2B5EF4-FFF2-40B4-BE49-F238E27FC236}">
                  <a16:creationId xmlns:a16="http://schemas.microsoft.com/office/drawing/2014/main" id="{C56D114A-6392-0649-B0EB-5684301CA957}"/>
                </a:ext>
              </a:extLst>
            </p:cNvPr>
            <p:cNvSpPr/>
            <p:nvPr/>
          </p:nvSpPr>
          <p:spPr>
            <a:xfrm>
              <a:off x="228600" y="1907410"/>
              <a:ext cx="3638470" cy="1582142"/>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554BF800-AA3E-DB41-A940-E1B2E3B0AF04}"/>
                </a:ext>
              </a:extLst>
            </p:cNvPr>
            <p:cNvSpPr/>
            <p:nvPr/>
          </p:nvSpPr>
          <p:spPr>
            <a:xfrm>
              <a:off x="8229600" y="1907410"/>
              <a:ext cx="3638470" cy="1582142"/>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ectangle 8"/>
          <p:cNvSpPr/>
          <p:nvPr/>
        </p:nvSpPr>
        <p:spPr>
          <a:xfrm>
            <a:off x="8200311" y="1853545"/>
            <a:ext cx="3657599" cy="1668149"/>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cap="all" dirty="0">
                <a:solidFill>
                  <a:prstClr val="black"/>
                </a:solidFill>
              </a:rPr>
              <a:t>I/T/U</a:t>
            </a:r>
            <a:r>
              <a:rPr lang="en-US" b="1" u="sng" dirty="0">
                <a:solidFill>
                  <a:prstClr val="black"/>
                </a:solidFill>
              </a:rPr>
              <a:t>s</a:t>
            </a:r>
            <a:endParaRPr lang="en-US" b="1" u="sng" cap="all" dirty="0">
              <a:solidFill>
                <a:prstClr val="black"/>
              </a:solidFill>
            </a:endParaRPr>
          </a:p>
          <a:p>
            <a:pPr lvl="0">
              <a:lnSpc>
                <a:spcPct val="80000"/>
              </a:lnSpc>
              <a:defRPr/>
            </a:pPr>
            <a:endParaRPr lang="en-US" dirty="0">
              <a:solidFill>
                <a:prstClr val="black"/>
              </a:solidFill>
            </a:endParaRPr>
          </a:p>
          <a:p>
            <a:pPr lvl="0">
              <a:defRPr/>
            </a:pPr>
            <a:r>
              <a:rPr lang="en-US" sz="1600" b="1" cap="all" dirty="0">
                <a:solidFill>
                  <a:srgbClr val="0F4E7B"/>
                </a:solidFill>
              </a:rPr>
              <a:t>DEFINITION</a:t>
            </a:r>
          </a:p>
          <a:p>
            <a:pPr lvl="0">
              <a:lnSpc>
                <a:spcPct val="50000"/>
              </a:lnSpc>
              <a:defRPr/>
            </a:pPr>
            <a:endParaRPr lang="en-US" sz="1600" b="1" cap="all" dirty="0">
              <a:solidFill>
                <a:prstClr val="black"/>
              </a:solidFill>
            </a:endParaRPr>
          </a:p>
          <a:p>
            <a:pPr marL="285744" indent="-285744">
              <a:buFont typeface="Arial" panose="020B0604020202020204" pitchFamily="34" charset="0"/>
              <a:buChar char="•"/>
              <a:defRPr/>
            </a:pPr>
            <a:r>
              <a:rPr lang="en-US" sz="1400" dirty="0">
                <a:solidFill>
                  <a:prstClr val="black"/>
                </a:solidFill>
                <a:latin typeface="Calibri" panose="020F0502020204030204" pitchFamily="34" charset="0"/>
              </a:rPr>
              <a:t>Score default to “0”.</a:t>
            </a:r>
          </a:p>
          <a:p>
            <a:pPr marL="285744" indent="-285744">
              <a:buFont typeface="Arial" panose="020B0604020202020204" pitchFamily="34" charset="0"/>
              <a:buChar char="•"/>
              <a:defRPr/>
            </a:pPr>
            <a:endParaRPr lang="en-US" sz="1400" dirty="0">
              <a:solidFill>
                <a:prstClr val="black"/>
              </a:solidFill>
              <a:latin typeface="Calibri" panose="020F0502020204030204" pitchFamily="34" charset="0"/>
            </a:endParaRPr>
          </a:p>
          <a:p>
            <a:pPr>
              <a:defRPr/>
            </a:pPr>
            <a:endParaRPr lang="en-US" sz="1400" dirty="0">
              <a:solidFill>
                <a:prstClr val="black"/>
              </a:solidFill>
              <a:latin typeface="Calibri" panose="020F0502020204030204" pitchFamily="34" charset="0"/>
            </a:endParaRPr>
          </a:p>
          <a:p>
            <a:pPr>
              <a:defRPr/>
            </a:pPr>
            <a:endParaRPr lang="en-US" sz="400" dirty="0">
              <a:solidFill>
                <a:prstClr val="black"/>
              </a:solidFill>
            </a:endParaRPr>
          </a:p>
        </p:txBody>
      </p:sp>
      <p:sp>
        <p:nvSpPr>
          <p:cNvPr id="2" name="Rectangle 1"/>
          <p:cNvSpPr/>
          <p:nvPr/>
        </p:nvSpPr>
        <p:spPr>
          <a:xfrm>
            <a:off x="554182" y="4511386"/>
            <a:ext cx="11083636" cy="969818"/>
          </a:xfrm>
          <a:prstGeom prst="rect">
            <a:avLst/>
          </a:prstGeom>
          <a:solidFill>
            <a:srgbClr val="D0E1F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8" name="Content Placeholder 4"/>
          <p:cNvGraphicFramePr>
            <a:graphicFrameLocks noGrp="1"/>
          </p:cNvGraphicFramePr>
          <p:nvPr>
            <p:ph idx="4294967295"/>
            <p:extLst>
              <p:ext uri="{D42A27DB-BD31-4B8C-83A1-F6EECF244321}">
                <p14:modId xmlns:p14="http://schemas.microsoft.com/office/powerpoint/2010/main" val="235530646"/>
              </p:ext>
            </p:extLst>
          </p:nvPr>
        </p:nvGraphicFramePr>
        <p:xfrm>
          <a:off x="0" y="0"/>
          <a:ext cx="12191999" cy="1744776"/>
        </p:xfrm>
        <a:graphic>
          <a:graphicData uri="http://schemas.openxmlformats.org/drawingml/2006/table">
            <a:tbl>
              <a:tblPr firstRow="1" bandRow="1">
                <a:tableStyleId>{5C22544A-7EE6-4342-B048-85BDC9FD1C3A}</a:tableStyleId>
              </a:tblPr>
              <a:tblGrid>
                <a:gridCol w="3021023">
                  <a:extLst>
                    <a:ext uri="{9D8B030D-6E8A-4147-A177-3AD203B41FA5}">
                      <a16:colId xmlns:a16="http://schemas.microsoft.com/office/drawing/2014/main" val="20000"/>
                    </a:ext>
                  </a:extLst>
                </a:gridCol>
                <a:gridCol w="1308025">
                  <a:extLst>
                    <a:ext uri="{9D8B030D-6E8A-4147-A177-3AD203B41FA5}">
                      <a16:colId xmlns:a16="http://schemas.microsoft.com/office/drawing/2014/main" val="20001"/>
                    </a:ext>
                  </a:extLst>
                </a:gridCol>
                <a:gridCol w="1295767">
                  <a:extLst>
                    <a:ext uri="{9D8B030D-6E8A-4147-A177-3AD203B41FA5}">
                      <a16:colId xmlns:a16="http://schemas.microsoft.com/office/drawing/2014/main" val="20002"/>
                    </a:ext>
                  </a:extLst>
                </a:gridCol>
                <a:gridCol w="1295767">
                  <a:extLst>
                    <a:ext uri="{9D8B030D-6E8A-4147-A177-3AD203B41FA5}">
                      <a16:colId xmlns:a16="http://schemas.microsoft.com/office/drawing/2014/main" val="20003"/>
                    </a:ext>
                  </a:extLst>
                </a:gridCol>
                <a:gridCol w="1295767">
                  <a:extLst>
                    <a:ext uri="{9D8B030D-6E8A-4147-A177-3AD203B41FA5}">
                      <a16:colId xmlns:a16="http://schemas.microsoft.com/office/drawing/2014/main" val="20004"/>
                    </a:ext>
                  </a:extLst>
                </a:gridCol>
                <a:gridCol w="1295767">
                  <a:extLst>
                    <a:ext uri="{9D8B030D-6E8A-4147-A177-3AD203B41FA5}">
                      <a16:colId xmlns:a16="http://schemas.microsoft.com/office/drawing/2014/main" val="20005"/>
                    </a:ext>
                  </a:extLst>
                </a:gridCol>
                <a:gridCol w="1295767">
                  <a:extLst>
                    <a:ext uri="{9D8B030D-6E8A-4147-A177-3AD203B41FA5}">
                      <a16:colId xmlns:a16="http://schemas.microsoft.com/office/drawing/2014/main" val="20006"/>
                    </a:ext>
                  </a:extLst>
                </a:gridCol>
                <a:gridCol w="1384116">
                  <a:extLst>
                    <a:ext uri="{9D8B030D-6E8A-4147-A177-3AD203B41FA5}">
                      <a16:colId xmlns:a16="http://schemas.microsoft.com/office/drawing/2014/main" val="20007"/>
                    </a:ext>
                  </a:extLst>
                </a:gridCol>
              </a:tblGrid>
              <a:tr h="579120">
                <a:tc>
                  <a:txBody>
                    <a:bodyPr/>
                    <a:lstStyle/>
                    <a:p>
                      <a:r>
                        <a:rPr lang="en-US" sz="1800" dirty="0">
                          <a:solidFill>
                            <a:schemeClr val="tx1"/>
                          </a:solidFill>
                        </a:rPr>
                        <a:t>Water Fluoridation</a:t>
                      </a:r>
                    </a:p>
                  </a:txBody>
                  <a:tcPr>
                    <a:lnL w="19050" cap="flat" cmpd="sng" algn="ctr">
                      <a:solidFill>
                        <a:prstClr val="white"/>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1"/>
                    </a:solidFill>
                  </a:tcPr>
                </a:tc>
                <a:tc gridSpan="3">
                  <a:txBody>
                    <a:bodyPr/>
                    <a:lstStyle/>
                    <a:p>
                      <a:pPr algn="ctr"/>
                      <a:r>
                        <a:rPr lang="en-US" sz="1600" dirty="0"/>
                        <a:t>Primary</a:t>
                      </a:r>
                      <a:r>
                        <a:rPr lang="en-US" sz="1600" baseline="0" dirty="0"/>
                        <a:t> </a:t>
                      </a:r>
                    </a:p>
                    <a:p>
                      <a:pPr algn="ctr">
                        <a:lnSpc>
                          <a:spcPct val="90000"/>
                        </a:lnSpc>
                      </a:pPr>
                      <a:r>
                        <a:rPr lang="en-US" sz="1600" dirty="0"/>
                        <a:t>Care</a:t>
                      </a:r>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r>
                        <a:rPr lang="en-US" sz="1600" baseline="0" dirty="0"/>
                        <a:t> </a:t>
                      </a:r>
                    </a:p>
                    <a:p>
                      <a:pPr algn="ctr">
                        <a:lnSpc>
                          <a:spcPct val="90000"/>
                        </a:lnSpc>
                      </a:pPr>
                      <a:r>
                        <a:rPr lang="en-US" sz="1600" baseline="0" dirty="0"/>
                        <a:t>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lnSpc>
                          <a:spcPct val="90000"/>
                        </a:lnSpc>
                      </a:pPr>
                      <a:r>
                        <a:rPr lang="en-US" sz="1600" dirty="0"/>
                        <a:t>Mental</a:t>
                      </a:r>
                      <a:r>
                        <a:rPr lang="en-US" sz="1600" baseline="0" dirty="0"/>
                        <a:t> 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prstClr val="white">
                          <a:lumMod val="50000"/>
                        </a:prst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1600" dirty="0"/>
                        <a:t>HPSA Scoring</a:t>
                      </a:r>
                      <a:r>
                        <a:rPr lang="en-US" sz="1600" baseline="0" dirty="0"/>
                        <a:t> </a:t>
                      </a:r>
                      <a:r>
                        <a:rPr lang="en-US" sz="1600" dirty="0"/>
                        <a:t>Criteria</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3848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i="1" dirty="0"/>
                        <a:t>Water Fluoridation</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tc>
                  <a:txBody>
                    <a:bodyPr/>
                    <a:lstStyle/>
                    <a:p>
                      <a:pPr algn="ctr"/>
                      <a:r>
                        <a:rPr lang="en-US" sz="1500" dirty="0"/>
                        <a:t>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dirty="0"/>
                        <a:t>x 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 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solidFill>
                  </a:tcPr>
                </a:tc>
                <a:extLst>
                  <a:ext uri="{0D108BD9-81ED-4DB2-BD59-A6C34878D82A}">
                    <a16:rowId xmlns:a16="http://schemas.microsoft.com/office/drawing/2014/main" val="10005"/>
                  </a:ext>
                </a:extLst>
              </a:tr>
            </a:tbl>
          </a:graphicData>
        </a:graphic>
      </p:graphicFrame>
      <p:sp>
        <p:nvSpPr>
          <p:cNvPr id="6" name="Rectangle 5"/>
          <p:cNvSpPr/>
          <p:nvPr/>
        </p:nvSpPr>
        <p:spPr>
          <a:xfrm>
            <a:off x="228598" y="1857209"/>
            <a:ext cx="3638471" cy="1698927"/>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en-US" b="1" u="sng" dirty="0">
                <a:solidFill>
                  <a:prstClr val="black"/>
                </a:solidFill>
              </a:rPr>
              <a:t>Community Health Centers</a:t>
            </a:r>
          </a:p>
          <a:p>
            <a:pPr lvl="0">
              <a:lnSpc>
                <a:spcPct val="80000"/>
              </a:lnSpc>
              <a:defRPr/>
            </a:pPr>
            <a:endParaRPr lang="en-US" b="1" u="sng" cap="all" dirty="0">
              <a:solidFill>
                <a:prstClr val="black"/>
              </a:solidFill>
            </a:endParaRPr>
          </a:p>
          <a:p>
            <a:pPr>
              <a:defRPr/>
            </a:pPr>
            <a:r>
              <a:rPr lang="en-US" sz="1600" b="1" dirty="0">
                <a:solidFill>
                  <a:srgbClr val="0F4E7B"/>
                </a:solidFill>
              </a:rPr>
              <a:t>DEFINITION</a:t>
            </a: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latin typeface="Calibri" panose="020F0502020204030204" pitchFamily="34" charset="0"/>
              </a:rPr>
              <a:t>Score default to “0”.</a:t>
            </a:r>
          </a:p>
          <a:p>
            <a:pPr>
              <a:defRPr/>
            </a:pPr>
            <a:endParaRPr lang="en-US" sz="1600" i="1" dirty="0">
              <a:solidFill>
                <a:prstClr val="black"/>
              </a:solidFill>
            </a:endParaRPr>
          </a:p>
          <a:p>
            <a:pPr marL="285744" indent="-285744">
              <a:buFont typeface="Arial" panose="020B0604020202020204" pitchFamily="34" charset="0"/>
              <a:buChar char="•"/>
              <a:defRPr/>
            </a:pPr>
            <a:endParaRPr lang="en-US" sz="1600" i="1" dirty="0">
              <a:solidFill>
                <a:prstClr val="black"/>
              </a:solidFill>
            </a:endParaRPr>
          </a:p>
        </p:txBody>
      </p:sp>
      <p:sp>
        <p:nvSpPr>
          <p:cNvPr id="7" name="Rectangle 6"/>
          <p:cNvSpPr/>
          <p:nvPr/>
        </p:nvSpPr>
        <p:spPr>
          <a:xfrm>
            <a:off x="4101808" y="1853545"/>
            <a:ext cx="3714670" cy="1683538"/>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dirty="0">
                <a:solidFill>
                  <a:prstClr val="black"/>
                </a:solidFill>
              </a:rPr>
              <a:t>Rural Health Clinics</a:t>
            </a:r>
          </a:p>
          <a:p>
            <a:pPr>
              <a:lnSpc>
                <a:spcPct val="80000"/>
              </a:lnSpc>
              <a:defRPr/>
            </a:pPr>
            <a:endParaRPr lang="en-US" b="1" dirty="0">
              <a:solidFill>
                <a:prstClr val="black"/>
              </a:solidFill>
            </a:endParaRPr>
          </a:p>
          <a:p>
            <a:pPr>
              <a:defRPr/>
            </a:pPr>
            <a:r>
              <a:rPr lang="en-US" sz="1600" b="1" cap="all" dirty="0">
                <a:solidFill>
                  <a:srgbClr val="0F4E7B"/>
                </a:solidFill>
              </a:rPr>
              <a:t>DEFINITION</a:t>
            </a:r>
          </a:p>
          <a:p>
            <a:pPr>
              <a:lnSpc>
                <a:spcPct val="50000"/>
              </a:lnSpc>
              <a:defRPr/>
            </a:pPr>
            <a:endParaRPr lang="en-US" b="1" cap="all" dirty="0">
              <a:solidFill>
                <a:prstClr val="black"/>
              </a:solidFill>
            </a:endParaRPr>
          </a:p>
          <a:p>
            <a:pPr marL="285744" indent="-285744">
              <a:buFont typeface="Arial" panose="020B0604020202020204" pitchFamily="34" charset="0"/>
              <a:buChar char="•"/>
              <a:defRPr/>
            </a:pPr>
            <a:r>
              <a:rPr lang="en-US" sz="1400" dirty="0">
                <a:solidFill>
                  <a:prstClr val="black"/>
                </a:solidFill>
                <a:latin typeface="Calibri" panose="020F0502020204030204" pitchFamily="34" charset="0"/>
              </a:rPr>
              <a:t>Score default to “0”.</a:t>
            </a:r>
          </a:p>
          <a:p>
            <a:pPr>
              <a:defRPr/>
            </a:pPr>
            <a:endParaRPr lang="en-US" sz="1400" dirty="0">
              <a:solidFill>
                <a:prstClr val="black"/>
              </a:solidFill>
              <a:latin typeface="Calibri" panose="020F0502020204030204" pitchFamily="34" charset="0"/>
            </a:endParaRPr>
          </a:p>
          <a:p>
            <a:pPr>
              <a:defRPr/>
            </a:pPr>
            <a:endParaRPr lang="en-US" sz="900" i="1" dirty="0">
              <a:solidFill>
                <a:prstClr val="black"/>
              </a:solidFill>
            </a:endParaRPr>
          </a:p>
          <a:p>
            <a:pPr>
              <a:defRPr/>
            </a:pPr>
            <a:endParaRPr lang="en-US" sz="900" i="1" dirty="0">
              <a:solidFill>
                <a:prstClr val="black"/>
              </a:solidFill>
            </a:endParaRPr>
          </a:p>
        </p:txBody>
      </p:sp>
      <p:sp>
        <p:nvSpPr>
          <p:cNvPr id="11" name="Rectangle 10"/>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13" name="Rectangle 12"/>
          <p:cNvSpPr/>
          <p:nvPr/>
        </p:nvSpPr>
        <p:spPr>
          <a:xfrm>
            <a:off x="814920" y="4558504"/>
            <a:ext cx="10615080" cy="1080296"/>
          </a:xfrm>
          <a:prstGeom prst="rect">
            <a:avLst/>
          </a:prstGeom>
          <a:noFill/>
          <a:ln>
            <a:noFill/>
          </a:ln>
        </p:spPr>
        <p:txBody>
          <a:bodyPr wrap="square" anchor="ctr">
            <a:spAutoFit/>
          </a:bodyPr>
          <a:lstStyle/>
          <a:p>
            <a:pPr lvl="0" algn="ctr">
              <a:lnSpc>
                <a:spcPct val="120000"/>
              </a:lnSpc>
            </a:pPr>
            <a:r>
              <a:rPr lang="en-US" i="1" dirty="0">
                <a:solidFill>
                  <a:prstClr val="black"/>
                </a:solidFill>
                <a:latin typeface="Calibri" panose="020F0502020204030204" pitchFamily="34" charset="0"/>
              </a:rPr>
              <a:t>After the National Update tentatively scheduled for April 2019, all Auto-HPSA facilities may provide supplemental information to their State Primary Care Offices for point to be awarded.</a:t>
            </a:r>
          </a:p>
          <a:p>
            <a:pPr lvl="0" algn="ctr">
              <a:lnSpc>
                <a:spcPct val="120000"/>
              </a:lnSpc>
            </a:pPr>
            <a:endParaRPr lang="en-US" i="1" dirty="0">
              <a:solidFill>
                <a:prstClr val="black"/>
              </a:solidFill>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7F1F62DB-D77C-4BBE-B8CC-9D3A1579A0DE}" type="slidenum">
              <a:rPr lang="en-US" smtClean="0">
                <a:solidFill>
                  <a:schemeClr val="bg1"/>
                </a:solidFill>
              </a:rPr>
              <a:t>21</a:t>
            </a:fld>
            <a:endParaRPr lang="en-US" dirty="0">
              <a:solidFill>
                <a:schemeClr val="bg1"/>
              </a:solidFill>
            </a:endParaRPr>
          </a:p>
        </p:txBody>
      </p:sp>
    </p:spTree>
    <p:extLst>
      <p:ext uri="{BB962C8B-B14F-4D97-AF65-F5344CB8AC3E}">
        <p14:creationId xmlns:p14="http://schemas.microsoft.com/office/powerpoint/2010/main" val="4021467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FB1C2D53-7CA1-3E4F-BF2B-9113716B4EFA}"/>
              </a:ext>
            </a:extLst>
          </p:cNvPr>
          <p:cNvGrpSpPr/>
          <p:nvPr/>
        </p:nvGrpSpPr>
        <p:grpSpPr>
          <a:xfrm>
            <a:off x="-1" y="2354376"/>
            <a:ext cx="12191999" cy="2512447"/>
            <a:chOff x="-1" y="1744776"/>
            <a:chExt cx="12191999" cy="2512447"/>
          </a:xfrm>
        </p:grpSpPr>
        <p:sp>
          <p:nvSpPr>
            <p:cNvPr id="18" name="Rectangle 17">
              <a:extLst>
                <a:ext uri="{FF2B5EF4-FFF2-40B4-BE49-F238E27FC236}">
                  <a16:creationId xmlns:a16="http://schemas.microsoft.com/office/drawing/2014/main" id="{E6110DE8-EE8F-9E4D-8430-F170B8B1EE3C}"/>
                </a:ext>
              </a:extLst>
            </p:cNvPr>
            <p:cNvSpPr/>
            <p:nvPr/>
          </p:nvSpPr>
          <p:spPr>
            <a:xfrm>
              <a:off x="-1" y="1744776"/>
              <a:ext cx="12191999" cy="2512447"/>
            </a:xfrm>
            <a:prstGeom prst="rect">
              <a:avLst/>
            </a:prstGeom>
            <a:solidFill>
              <a:srgbClr val="C0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2" name="Rectangle 21">
              <a:extLst>
                <a:ext uri="{FF2B5EF4-FFF2-40B4-BE49-F238E27FC236}">
                  <a16:creationId xmlns:a16="http://schemas.microsoft.com/office/drawing/2014/main" id="{8886B37C-96A1-364D-8BBF-51B7650226FB}"/>
                </a:ext>
              </a:extLst>
            </p:cNvPr>
            <p:cNvSpPr/>
            <p:nvPr/>
          </p:nvSpPr>
          <p:spPr>
            <a:xfrm>
              <a:off x="228600" y="1907410"/>
              <a:ext cx="3638470" cy="20549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134D7F86-AC29-EC4D-9A6E-875CBEFC77DC}"/>
                </a:ext>
              </a:extLst>
            </p:cNvPr>
            <p:cNvSpPr/>
            <p:nvPr/>
          </p:nvSpPr>
          <p:spPr>
            <a:xfrm>
              <a:off x="8229600" y="1907410"/>
              <a:ext cx="3638470" cy="205499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8" name="Content Placeholder 4"/>
          <p:cNvGraphicFramePr>
            <a:graphicFrameLocks noGrp="1"/>
          </p:cNvGraphicFramePr>
          <p:nvPr>
            <p:ph idx="4294967295"/>
            <p:extLst>
              <p:ext uri="{D42A27DB-BD31-4B8C-83A1-F6EECF244321}">
                <p14:modId xmlns:p14="http://schemas.microsoft.com/office/powerpoint/2010/main" val="2594364346"/>
              </p:ext>
            </p:extLst>
          </p:nvPr>
        </p:nvGraphicFramePr>
        <p:xfrm>
          <a:off x="0" y="0"/>
          <a:ext cx="12191999" cy="2344216"/>
        </p:xfrm>
        <a:graphic>
          <a:graphicData uri="http://schemas.openxmlformats.org/drawingml/2006/table">
            <a:tbl>
              <a:tblPr firstRow="1" bandRow="1">
                <a:tableStyleId>{5C22544A-7EE6-4342-B048-85BDC9FD1C3A}</a:tableStyleId>
              </a:tblPr>
              <a:tblGrid>
                <a:gridCol w="3021023">
                  <a:extLst>
                    <a:ext uri="{9D8B030D-6E8A-4147-A177-3AD203B41FA5}">
                      <a16:colId xmlns:a16="http://schemas.microsoft.com/office/drawing/2014/main" val="20000"/>
                    </a:ext>
                  </a:extLst>
                </a:gridCol>
                <a:gridCol w="1308025">
                  <a:extLst>
                    <a:ext uri="{9D8B030D-6E8A-4147-A177-3AD203B41FA5}">
                      <a16:colId xmlns:a16="http://schemas.microsoft.com/office/drawing/2014/main" val="20001"/>
                    </a:ext>
                  </a:extLst>
                </a:gridCol>
                <a:gridCol w="1295767">
                  <a:extLst>
                    <a:ext uri="{9D8B030D-6E8A-4147-A177-3AD203B41FA5}">
                      <a16:colId xmlns:a16="http://schemas.microsoft.com/office/drawing/2014/main" val="20002"/>
                    </a:ext>
                  </a:extLst>
                </a:gridCol>
                <a:gridCol w="1295767">
                  <a:extLst>
                    <a:ext uri="{9D8B030D-6E8A-4147-A177-3AD203B41FA5}">
                      <a16:colId xmlns:a16="http://schemas.microsoft.com/office/drawing/2014/main" val="20003"/>
                    </a:ext>
                  </a:extLst>
                </a:gridCol>
                <a:gridCol w="1295767">
                  <a:extLst>
                    <a:ext uri="{9D8B030D-6E8A-4147-A177-3AD203B41FA5}">
                      <a16:colId xmlns:a16="http://schemas.microsoft.com/office/drawing/2014/main" val="20004"/>
                    </a:ext>
                  </a:extLst>
                </a:gridCol>
                <a:gridCol w="1295767">
                  <a:extLst>
                    <a:ext uri="{9D8B030D-6E8A-4147-A177-3AD203B41FA5}">
                      <a16:colId xmlns:a16="http://schemas.microsoft.com/office/drawing/2014/main" val="20005"/>
                    </a:ext>
                  </a:extLst>
                </a:gridCol>
                <a:gridCol w="1295767">
                  <a:extLst>
                    <a:ext uri="{9D8B030D-6E8A-4147-A177-3AD203B41FA5}">
                      <a16:colId xmlns:a16="http://schemas.microsoft.com/office/drawing/2014/main" val="20006"/>
                    </a:ext>
                  </a:extLst>
                </a:gridCol>
                <a:gridCol w="1384116">
                  <a:extLst>
                    <a:ext uri="{9D8B030D-6E8A-4147-A177-3AD203B41FA5}">
                      <a16:colId xmlns:a16="http://schemas.microsoft.com/office/drawing/2014/main" val="20007"/>
                    </a:ext>
                  </a:extLst>
                </a:gridCol>
              </a:tblGrid>
              <a:tr h="579120">
                <a:tc>
                  <a:txBody>
                    <a:bodyPr/>
                    <a:lstStyle/>
                    <a:p>
                      <a:r>
                        <a:rPr lang="en-US" sz="1800" dirty="0">
                          <a:solidFill>
                            <a:schemeClr val="tx1"/>
                          </a:solidFill>
                        </a:rPr>
                        <a:t>Ratio of Children &amp; </a:t>
                      </a:r>
                    </a:p>
                    <a:p>
                      <a:r>
                        <a:rPr lang="en-US" sz="1800" dirty="0">
                          <a:solidFill>
                            <a:schemeClr val="tx1"/>
                          </a:solidFill>
                        </a:rPr>
                        <a:t>Ratio of Adults </a:t>
                      </a:r>
                    </a:p>
                  </a:txBody>
                  <a:tcPr>
                    <a:lnR w="19050" cap="flat" cmpd="sng" algn="ctr">
                      <a:solidFill>
                        <a:srgbClr val="0F4E7B"/>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chemeClr val="bg1"/>
                    </a:solidFill>
                  </a:tcPr>
                </a:tc>
                <a:tc gridSpan="3">
                  <a:txBody>
                    <a:bodyPr/>
                    <a:lstStyle/>
                    <a:p>
                      <a:pPr algn="ctr"/>
                      <a:r>
                        <a:rPr lang="en-US" sz="1600" dirty="0"/>
                        <a:t>Primary</a:t>
                      </a:r>
                    </a:p>
                    <a:p>
                      <a:pPr algn="ctr">
                        <a:lnSpc>
                          <a:spcPct val="90000"/>
                        </a:lnSpc>
                      </a:pPr>
                      <a:r>
                        <a:rPr lang="en-US" sz="1600" dirty="0"/>
                        <a:t>Care</a:t>
                      </a:r>
                    </a:p>
                  </a:txBody>
                  <a:tcPr>
                    <a:lnL w="19050" cap="flat" cmpd="sng" algn="ctr">
                      <a:solidFill>
                        <a:srgbClr val="0F4E7B"/>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0F4E7B"/>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endParaRPr lang="en-US" sz="1600" baseline="0" dirty="0"/>
                    </a:p>
                    <a:p>
                      <a:pPr algn="ctr">
                        <a:lnSpc>
                          <a:spcPct val="90000"/>
                        </a:lnSpc>
                      </a:pPr>
                      <a:r>
                        <a:rPr lang="en-US" sz="1600" baseline="0" dirty="0"/>
                        <a:t>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ECA421">
                          <a:lumMod val="75000"/>
                        </a:srgb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lnSpc>
                          <a:spcPct val="90000"/>
                        </a:lnSpc>
                      </a:pPr>
                      <a:r>
                        <a:rPr lang="en-US" sz="1600" dirty="0"/>
                        <a:t>Mental</a:t>
                      </a:r>
                      <a:r>
                        <a:rPr lang="en-US" sz="1600" baseline="0" dirty="0"/>
                        <a:t> 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1600" dirty="0"/>
                        <a:t>HPSA Scoring</a:t>
                      </a:r>
                      <a:r>
                        <a:rPr lang="en-US" sz="1600" baseline="0" dirty="0"/>
                        <a:t> </a:t>
                      </a:r>
                      <a:r>
                        <a:rPr lang="en-US" sz="1600" dirty="0"/>
                        <a:t>Criteria</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0001"/>
                  </a:ext>
                </a:extLst>
              </a:tr>
              <a:tr h="538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vl="1"/>
                      <a:r>
                        <a:rPr lang="en-US" sz="1200" b="1" i="1" dirty="0"/>
                        <a:t>Ratio</a:t>
                      </a:r>
                      <a:r>
                        <a:rPr lang="en-US" sz="1200" b="1" i="1" baseline="0" dirty="0"/>
                        <a:t> of children under 18 to adults 18-64</a:t>
                      </a:r>
                      <a:endParaRPr lang="en-US" sz="1200" b="1" i="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3</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0007"/>
                  </a:ext>
                </a:extLst>
              </a:tr>
              <a:tr h="538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i="1" dirty="0"/>
                        <a:t>Ratio of adults 65 and older to adults 18-64</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3</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0008"/>
                  </a:ext>
                </a:extLst>
              </a:tr>
            </a:tbl>
          </a:graphicData>
        </a:graphic>
      </p:graphicFrame>
      <p:sp>
        <p:nvSpPr>
          <p:cNvPr id="12" name="TextBox 11"/>
          <p:cNvSpPr txBox="1"/>
          <p:nvPr/>
        </p:nvSpPr>
        <p:spPr>
          <a:xfrm>
            <a:off x="762000" y="6019800"/>
            <a:ext cx="9753600" cy="276999"/>
          </a:xfrm>
          <a:prstGeom prst="rect">
            <a:avLst/>
          </a:prstGeom>
          <a:noFill/>
        </p:spPr>
        <p:txBody>
          <a:bodyPr wrap="square" rtlCol="0">
            <a:spAutoFit/>
          </a:bodyPr>
          <a:lstStyle/>
          <a:p>
            <a:pPr algn="ctr"/>
            <a:r>
              <a:rPr lang="en-US" sz="1200" i="1" dirty="0"/>
              <a:t>*Following the National Update, RHCs and ITUs may provide facility-level data to their State Primary Care Offices to be rescored.</a:t>
            </a:r>
          </a:p>
        </p:txBody>
      </p:sp>
      <p:sp>
        <p:nvSpPr>
          <p:cNvPr id="13" name="Rectangle 12"/>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14" name="Rectangle 13"/>
          <p:cNvSpPr/>
          <p:nvPr/>
        </p:nvSpPr>
        <p:spPr>
          <a:xfrm>
            <a:off x="228600" y="2522174"/>
            <a:ext cx="3667005" cy="2068259"/>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en-US" b="1" u="sng" dirty="0">
                <a:solidFill>
                  <a:prstClr val="black"/>
                </a:solidFill>
              </a:rPr>
              <a:t>Community Health Centers</a:t>
            </a:r>
          </a:p>
          <a:p>
            <a:pPr lvl="0">
              <a:lnSpc>
                <a:spcPct val="80000"/>
              </a:lnSpc>
              <a:defRPr/>
            </a:pPr>
            <a:endParaRPr lang="en-US" b="1" u="sng" cap="all" dirty="0">
              <a:solidFill>
                <a:prstClr val="black"/>
              </a:solidFill>
            </a:endParaRPr>
          </a:p>
          <a:p>
            <a:pPr>
              <a:defRPr/>
            </a:pPr>
            <a:r>
              <a:rPr lang="en-US" sz="1600" b="1" dirty="0">
                <a:solidFill>
                  <a:srgbClr val="0F4E7B"/>
                </a:solidFill>
              </a:rPr>
              <a:t>DEFINITION</a:t>
            </a:r>
          </a:p>
          <a:p>
            <a:pPr>
              <a:lnSpc>
                <a:spcPct val="50000"/>
              </a:lnSpc>
              <a:defRPr/>
            </a:pPr>
            <a:endParaRPr lang="en-US" sz="1600" dirty="0">
              <a:solidFill>
                <a:prstClr val="black"/>
              </a:solidFill>
            </a:endParaRPr>
          </a:p>
          <a:p>
            <a:pPr marL="285660" indent="-285660">
              <a:buFont typeface="Arial" panose="020B0604020202020204" pitchFamily="34" charset="0"/>
              <a:buChar char="•"/>
              <a:defRPr/>
            </a:pPr>
            <a:r>
              <a:rPr lang="en-US" sz="1400" dirty="0">
                <a:solidFill>
                  <a:prstClr val="black"/>
                </a:solidFill>
              </a:rPr>
              <a:t>Out of the total patient population, the count of individuals younger than 18, or 65 and older, </a:t>
            </a:r>
            <a:r>
              <a:rPr lang="en-US" sz="1400" dirty="0"/>
              <a:t>divided by the count of adults age 18-64. </a:t>
            </a:r>
            <a:r>
              <a:rPr lang="en-US" sz="1400" i="1" dirty="0"/>
              <a:t>(Source: UDS)</a:t>
            </a:r>
            <a:endParaRPr lang="en-US" sz="1600" i="1" dirty="0">
              <a:solidFill>
                <a:prstClr val="black"/>
              </a:solidFill>
            </a:endParaRPr>
          </a:p>
          <a:p>
            <a:pPr marL="285744" indent="-285744">
              <a:buFont typeface="Arial" panose="020B0604020202020204" pitchFamily="34" charset="0"/>
              <a:buChar char="•"/>
              <a:defRPr/>
            </a:pPr>
            <a:endParaRPr lang="en-US" sz="1600" i="1" dirty="0">
              <a:solidFill>
                <a:prstClr val="black"/>
              </a:solidFill>
            </a:endParaRPr>
          </a:p>
        </p:txBody>
      </p:sp>
      <p:sp>
        <p:nvSpPr>
          <p:cNvPr id="15" name="Rectangle 14"/>
          <p:cNvSpPr/>
          <p:nvPr/>
        </p:nvSpPr>
        <p:spPr>
          <a:xfrm>
            <a:off x="4295735" y="2514340"/>
            <a:ext cx="3505200" cy="2068259"/>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dirty="0">
                <a:solidFill>
                  <a:prstClr val="black"/>
                </a:solidFill>
              </a:rPr>
              <a:t>Rural Health Clinics</a:t>
            </a:r>
            <a:r>
              <a:rPr lang="en-US" b="1" dirty="0">
                <a:solidFill>
                  <a:prstClr val="black"/>
                </a:solidFill>
              </a:rPr>
              <a:t>*</a:t>
            </a:r>
          </a:p>
          <a:p>
            <a:pPr>
              <a:lnSpc>
                <a:spcPct val="80000"/>
              </a:lnSpc>
              <a:defRPr/>
            </a:pPr>
            <a:endParaRPr lang="en-US" b="1" dirty="0">
              <a:solidFill>
                <a:prstClr val="black"/>
              </a:solidFill>
            </a:endParaRPr>
          </a:p>
          <a:p>
            <a:pPr>
              <a:defRPr/>
            </a:pPr>
            <a:r>
              <a:rPr lang="en-US" sz="1600" b="1" cap="all" dirty="0">
                <a:solidFill>
                  <a:srgbClr val="0F4E7B"/>
                </a:solidFill>
              </a:rPr>
              <a:t>DEFINITION</a:t>
            </a:r>
            <a:endParaRPr lang="en-US" b="1" cap="all" dirty="0">
              <a:solidFill>
                <a:prstClr val="black"/>
              </a:solidFill>
            </a:endParaRPr>
          </a:p>
          <a:p>
            <a:pPr>
              <a:lnSpc>
                <a:spcPct val="50000"/>
              </a:lnSpc>
              <a:defRPr/>
            </a:pPr>
            <a:endParaRPr lang="en-US" sz="1600" dirty="0">
              <a:solidFill>
                <a:prstClr val="black"/>
              </a:solidFill>
            </a:endParaRPr>
          </a:p>
          <a:p>
            <a:pPr marL="285660" indent="-285660">
              <a:buFont typeface="Arial" panose="020B0604020202020204" pitchFamily="34" charset="0"/>
              <a:buChar char="•"/>
              <a:defRPr/>
            </a:pPr>
            <a:r>
              <a:rPr lang="en-US" sz="1400" dirty="0">
                <a:solidFill>
                  <a:prstClr val="black"/>
                </a:solidFill>
              </a:rPr>
              <a:t>The count of individuals younger than 18, or 65 and </a:t>
            </a:r>
            <a:r>
              <a:rPr lang="en-US" sz="1400" dirty="0"/>
              <a:t>older, divided by the count of adults age 18-64. </a:t>
            </a:r>
            <a:r>
              <a:rPr lang="en-US" sz="1400" i="1" dirty="0">
                <a:solidFill>
                  <a:prstClr val="black"/>
                </a:solidFill>
              </a:rPr>
              <a:t>(Source: Census)</a:t>
            </a:r>
          </a:p>
          <a:p>
            <a:pPr>
              <a:defRPr/>
            </a:pPr>
            <a:endParaRPr lang="en-US" sz="1400" i="1" dirty="0">
              <a:solidFill>
                <a:prstClr val="black"/>
              </a:solidFill>
            </a:endParaRPr>
          </a:p>
          <a:p>
            <a:pPr>
              <a:defRPr/>
            </a:pPr>
            <a:endParaRPr lang="en-US" sz="1600" i="1" dirty="0">
              <a:solidFill>
                <a:prstClr val="black"/>
              </a:solidFill>
            </a:endParaRPr>
          </a:p>
        </p:txBody>
      </p:sp>
      <p:sp>
        <p:nvSpPr>
          <p:cNvPr id="17" name="Rectangle 16"/>
          <p:cNvSpPr/>
          <p:nvPr/>
        </p:nvSpPr>
        <p:spPr>
          <a:xfrm>
            <a:off x="8229601" y="2506850"/>
            <a:ext cx="3638470" cy="2099036"/>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cap="all" dirty="0">
                <a:solidFill>
                  <a:prstClr val="black"/>
                </a:solidFill>
              </a:rPr>
              <a:t>I/T/U</a:t>
            </a:r>
            <a:r>
              <a:rPr lang="en-US" b="1" u="sng" dirty="0">
                <a:solidFill>
                  <a:prstClr val="black"/>
                </a:solidFill>
              </a:rPr>
              <a:t>s</a:t>
            </a:r>
            <a:r>
              <a:rPr lang="en-US" b="1" dirty="0">
                <a:solidFill>
                  <a:prstClr val="black"/>
                </a:solidFill>
              </a:rPr>
              <a:t>*</a:t>
            </a:r>
            <a:endParaRPr lang="en-US" b="1" cap="all" dirty="0">
              <a:solidFill>
                <a:prstClr val="black"/>
              </a:solidFill>
            </a:endParaRPr>
          </a:p>
          <a:p>
            <a:pPr lvl="0">
              <a:lnSpc>
                <a:spcPct val="80000"/>
              </a:lnSpc>
              <a:defRPr/>
            </a:pPr>
            <a:endParaRPr lang="en-US" dirty="0">
              <a:solidFill>
                <a:prstClr val="black"/>
              </a:solidFill>
            </a:endParaRPr>
          </a:p>
          <a:p>
            <a:pPr lvl="0">
              <a:defRPr/>
            </a:pPr>
            <a:r>
              <a:rPr lang="en-US" sz="1600" b="1" cap="all" dirty="0">
                <a:solidFill>
                  <a:srgbClr val="0F4E7B"/>
                </a:solidFill>
              </a:rPr>
              <a:t>DEFINITION</a:t>
            </a:r>
          </a:p>
          <a:p>
            <a:pPr lvl="0">
              <a:lnSpc>
                <a:spcPct val="50000"/>
              </a:lnSpc>
              <a:defRPr/>
            </a:pPr>
            <a:endParaRPr lang="en-US" sz="1600" b="1" cap="all" dirty="0">
              <a:solidFill>
                <a:prstClr val="black"/>
              </a:solidFill>
            </a:endParaRPr>
          </a:p>
          <a:p>
            <a:pPr marL="285660" indent="-285660">
              <a:buFont typeface="Arial" panose="020B0604020202020204" pitchFamily="34" charset="0"/>
              <a:buChar char="•"/>
              <a:defRPr/>
            </a:pPr>
            <a:r>
              <a:rPr lang="en-US" sz="1400" dirty="0">
                <a:solidFill>
                  <a:prstClr val="black"/>
                </a:solidFill>
              </a:rPr>
              <a:t>The count of individuals younger than 18, or 65 and older, </a:t>
            </a:r>
            <a:r>
              <a:rPr lang="en-US" sz="1400" dirty="0"/>
              <a:t>divided by the count of adults age 18-64. </a:t>
            </a:r>
            <a:r>
              <a:rPr lang="en-US" sz="1400" i="1" dirty="0">
                <a:solidFill>
                  <a:prstClr val="black"/>
                </a:solidFill>
              </a:rPr>
              <a:t>(Source: Census)</a:t>
            </a:r>
          </a:p>
          <a:p>
            <a:pPr marL="285660" indent="-285660">
              <a:buFont typeface="Arial" panose="020B0604020202020204" pitchFamily="34" charset="0"/>
              <a:buChar char="•"/>
              <a:defRPr/>
            </a:pPr>
            <a:endParaRPr lang="en-US" sz="1400" i="1" dirty="0">
              <a:solidFill>
                <a:prstClr val="black"/>
              </a:solidFill>
            </a:endParaRPr>
          </a:p>
          <a:p>
            <a:pPr>
              <a:defRPr/>
            </a:pPr>
            <a:endParaRPr lang="en-US" sz="900" i="1" dirty="0">
              <a:solidFill>
                <a:prstClr val="black"/>
              </a:solidFill>
            </a:endParaRPr>
          </a:p>
          <a:p>
            <a:pPr>
              <a:defRPr/>
            </a:pPr>
            <a:endParaRPr lang="en-US" sz="900" i="1" dirty="0">
              <a:solidFill>
                <a:prstClr val="black"/>
              </a:solidFill>
            </a:endParaRPr>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22</a:t>
            </a:fld>
            <a:endParaRPr lang="en-US" dirty="0">
              <a:solidFill>
                <a:schemeClr val="bg1"/>
              </a:solidFill>
            </a:endParaRPr>
          </a:p>
        </p:txBody>
      </p:sp>
    </p:spTree>
    <p:extLst>
      <p:ext uri="{BB962C8B-B14F-4D97-AF65-F5344CB8AC3E}">
        <p14:creationId xmlns:p14="http://schemas.microsoft.com/office/powerpoint/2010/main" val="563677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368CB18E-2DFD-934A-89EE-1B4288C7474F}"/>
              </a:ext>
            </a:extLst>
          </p:cNvPr>
          <p:cNvGrpSpPr/>
          <p:nvPr/>
        </p:nvGrpSpPr>
        <p:grpSpPr>
          <a:xfrm>
            <a:off x="-1" y="2354377"/>
            <a:ext cx="12191999" cy="1866116"/>
            <a:chOff x="-1" y="1744777"/>
            <a:chExt cx="12191999" cy="1866116"/>
          </a:xfrm>
        </p:grpSpPr>
        <p:sp>
          <p:nvSpPr>
            <p:cNvPr id="18" name="Rectangle 17">
              <a:extLst>
                <a:ext uri="{FF2B5EF4-FFF2-40B4-BE49-F238E27FC236}">
                  <a16:creationId xmlns:a16="http://schemas.microsoft.com/office/drawing/2014/main" id="{3F221EC2-BE6D-6D48-BB4D-53F737A2A8FA}"/>
                </a:ext>
              </a:extLst>
            </p:cNvPr>
            <p:cNvSpPr/>
            <p:nvPr/>
          </p:nvSpPr>
          <p:spPr>
            <a:xfrm>
              <a:off x="-1" y="1744777"/>
              <a:ext cx="12191999" cy="1866116"/>
            </a:xfrm>
            <a:prstGeom prst="rect">
              <a:avLst/>
            </a:prstGeom>
            <a:solidFill>
              <a:srgbClr val="C0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3" name="Rectangle 22">
              <a:extLst>
                <a:ext uri="{FF2B5EF4-FFF2-40B4-BE49-F238E27FC236}">
                  <a16:creationId xmlns:a16="http://schemas.microsoft.com/office/drawing/2014/main" id="{BEF4EF23-9403-2C4C-8291-F0E2C3CA2916}"/>
                </a:ext>
              </a:extLst>
            </p:cNvPr>
            <p:cNvSpPr/>
            <p:nvPr/>
          </p:nvSpPr>
          <p:spPr>
            <a:xfrm>
              <a:off x="228600" y="1907410"/>
              <a:ext cx="3638470" cy="145578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72B90E6-701D-5149-8282-F9419F78AF2F}"/>
                </a:ext>
              </a:extLst>
            </p:cNvPr>
            <p:cNvSpPr/>
            <p:nvPr/>
          </p:nvSpPr>
          <p:spPr>
            <a:xfrm>
              <a:off x="8229600" y="1907410"/>
              <a:ext cx="3638470" cy="1455780"/>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p:cNvSpPr/>
          <p:nvPr/>
        </p:nvSpPr>
        <p:spPr>
          <a:xfrm>
            <a:off x="554182" y="4511386"/>
            <a:ext cx="11083636" cy="969818"/>
          </a:xfrm>
          <a:prstGeom prst="rect">
            <a:avLst/>
          </a:prstGeom>
          <a:solidFill>
            <a:srgbClr val="D0E1F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8" name="Content Placeholder 4"/>
          <p:cNvGraphicFramePr>
            <a:graphicFrameLocks noGrp="1"/>
          </p:cNvGraphicFramePr>
          <p:nvPr>
            <p:ph idx="4294967295"/>
            <p:extLst>
              <p:ext uri="{D42A27DB-BD31-4B8C-83A1-F6EECF244321}">
                <p14:modId xmlns:p14="http://schemas.microsoft.com/office/powerpoint/2010/main" val="4215278938"/>
              </p:ext>
            </p:extLst>
          </p:nvPr>
        </p:nvGraphicFramePr>
        <p:xfrm>
          <a:off x="0" y="0"/>
          <a:ext cx="12191999" cy="2344216"/>
        </p:xfrm>
        <a:graphic>
          <a:graphicData uri="http://schemas.openxmlformats.org/drawingml/2006/table">
            <a:tbl>
              <a:tblPr firstRow="1" bandRow="1">
                <a:tableStyleId>{5C22544A-7EE6-4342-B048-85BDC9FD1C3A}</a:tableStyleId>
              </a:tblPr>
              <a:tblGrid>
                <a:gridCol w="3021023">
                  <a:extLst>
                    <a:ext uri="{9D8B030D-6E8A-4147-A177-3AD203B41FA5}">
                      <a16:colId xmlns:a16="http://schemas.microsoft.com/office/drawing/2014/main" val="20000"/>
                    </a:ext>
                  </a:extLst>
                </a:gridCol>
                <a:gridCol w="1308025">
                  <a:extLst>
                    <a:ext uri="{9D8B030D-6E8A-4147-A177-3AD203B41FA5}">
                      <a16:colId xmlns:a16="http://schemas.microsoft.com/office/drawing/2014/main" val="20001"/>
                    </a:ext>
                  </a:extLst>
                </a:gridCol>
                <a:gridCol w="1295767">
                  <a:extLst>
                    <a:ext uri="{9D8B030D-6E8A-4147-A177-3AD203B41FA5}">
                      <a16:colId xmlns:a16="http://schemas.microsoft.com/office/drawing/2014/main" val="20002"/>
                    </a:ext>
                  </a:extLst>
                </a:gridCol>
                <a:gridCol w="1295767">
                  <a:extLst>
                    <a:ext uri="{9D8B030D-6E8A-4147-A177-3AD203B41FA5}">
                      <a16:colId xmlns:a16="http://schemas.microsoft.com/office/drawing/2014/main" val="20003"/>
                    </a:ext>
                  </a:extLst>
                </a:gridCol>
                <a:gridCol w="1295767">
                  <a:extLst>
                    <a:ext uri="{9D8B030D-6E8A-4147-A177-3AD203B41FA5}">
                      <a16:colId xmlns:a16="http://schemas.microsoft.com/office/drawing/2014/main" val="20004"/>
                    </a:ext>
                  </a:extLst>
                </a:gridCol>
                <a:gridCol w="1295767">
                  <a:extLst>
                    <a:ext uri="{9D8B030D-6E8A-4147-A177-3AD203B41FA5}">
                      <a16:colId xmlns:a16="http://schemas.microsoft.com/office/drawing/2014/main" val="20005"/>
                    </a:ext>
                  </a:extLst>
                </a:gridCol>
                <a:gridCol w="1295767">
                  <a:extLst>
                    <a:ext uri="{9D8B030D-6E8A-4147-A177-3AD203B41FA5}">
                      <a16:colId xmlns:a16="http://schemas.microsoft.com/office/drawing/2014/main" val="20006"/>
                    </a:ext>
                  </a:extLst>
                </a:gridCol>
                <a:gridCol w="1384116">
                  <a:extLst>
                    <a:ext uri="{9D8B030D-6E8A-4147-A177-3AD203B41FA5}">
                      <a16:colId xmlns:a16="http://schemas.microsoft.com/office/drawing/2014/main" val="20007"/>
                    </a:ext>
                  </a:extLst>
                </a:gridCol>
              </a:tblGrid>
              <a:tr h="579120">
                <a:tc>
                  <a:txBody>
                    <a:bodyPr/>
                    <a:lstStyle/>
                    <a:p>
                      <a:r>
                        <a:rPr lang="en-US" sz="1800" dirty="0">
                          <a:solidFill>
                            <a:schemeClr val="tx1"/>
                          </a:solidFill>
                        </a:rPr>
                        <a:t>Substance Abuse Prevalence  &amp; Alcohol Abuse Prevalence</a:t>
                      </a:r>
                    </a:p>
                  </a:txBody>
                  <a:tcPr>
                    <a:lnR w="19050" cap="flat" cmpd="sng" algn="ctr">
                      <a:solidFill>
                        <a:srgbClr val="0F4E7B"/>
                      </a:solidFill>
                      <a:prstDash val="solid"/>
                      <a:round/>
                      <a:headEnd type="none" w="med" len="med"/>
                      <a:tailEnd type="none" w="med" len="med"/>
                    </a:lnR>
                    <a:lnB w="19050" cap="flat" cmpd="sng" algn="ctr">
                      <a:solidFill>
                        <a:srgbClr val="FFFFFF"/>
                      </a:solidFill>
                      <a:prstDash val="solid"/>
                      <a:round/>
                      <a:headEnd type="none" w="med" len="med"/>
                      <a:tailEnd type="none" w="med" len="med"/>
                    </a:lnB>
                    <a:solidFill>
                      <a:schemeClr val="bg1"/>
                    </a:solidFill>
                  </a:tcPr>
                </a:tc>
                <a:tc gridSpan="3">
                  <a:txBody>
                    <a:bodyPr/>
                    <a:lstStyle/>
                    <a:p>
                      <a:pPr algn="ctr"/>
                      <a:r>
                        <a:rPr lang="en-US" sz="1600" dirty="0"/>
                        <a:t>Primary</a:t>
                      </a:r>
                    </a:p>
                    <a:p>
                      <a:pPr algn="ctr">
                        <a:lnSpc>
                          <a:spcPct val="90000"/>
                        </a:lnSpc>
                      </a:pPr>
                      <a:r>
                        <a:rPr lang="en-US" sz="1600" dirty="0"/>
                        <a:t>Care</a:t>
                      </a:r>
                    </a:p>
                  </a:txBody>
                  <a:tcPr>
                    <a:lnL w="19050" cap="flat" cmpd="sng" algn="ctr">
                      <a:solidFill>
                        <a:srgbClr val="0F4E7B"/>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0F4E7B"/>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endParaRPr lang="en-US" sz="1600" baseline="0" dirty="0"/>
                    </a:p>
                    <a:p>
                      <a:pPr algn="ctr">
                        <a:lnSpc>
                          <a:spcPct val="90000"/>
                        </a:lnSpc>
                      </a:pPr>
                      <a:r>
                        <a:rPr lang="en-US" sz="1600" baseline="0" dirty="0"/>
                        <a:t>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ECA421">
                          <a:lumMod val="75000"/>
                        </a:srgbClr>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lnSpc>
                          <a:spcPct val="90000"/>
                        </a:lnSpc>
                      </a:pPr>
                      <a:r>
                        <a:rPr lang="en-US" sz="1600" dirty="0"/>
                        <a:t>Mental</a:t>
                      </a:r>
                      <a:r>
                        <a:rPr lang="en-US" sz="1600" baseline="0" dirty="0"/>
                        <a:t> Health</a:t>
                      </a:r>
                      <a:endParaRPr lang="en-US" sz="1600" dirty="0"/>
                    </a:p>
                  </a:txBody>
                  <a:tcP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1600" dirty="0"/>
                        <a:t>HPSA Scoring</a:t>
                      </a:r>
                      <a:r>
                        <a:rPr lang="en-US" sz="1600" baseline="0" dirty="0"/>
                        <a:t> </a:t>
                      </a:r>
                      <a:r>
                        <a:rPr lang="en-US" sz="1600" dirty="0"/>
                        <a:t>Criteria</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0001"/>
                  </a:ext>
                </a:extLst>
              </a:tr>
              <a:tr h="538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vl="1"/>
                      <a:r>
                        <a:rPr lang="en-US" sz="1200" b="1" i="1" dirty="0"/>
                        <a:t>Substance</a:t>
                      </a:r>
                      <a:r>
                        <a:rPr lang="en-US" sz="1200" b="1" i="1" baseline="0" dirty="0"/>
                        <a:t> abuse prevalence</a:t>
                      </a:r>
                      <a:endParaRPr lang="en-US" sz="1200" b="1" i="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b="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0007"/>
                  </a:ext>
                </a:extLst>
              </a:tr>
              <a:tr h="538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vl="1"/>
                      <a:r>
                        <a:rPr lang="en-US" sz="1200" b="1" i="1" dirty="0"/>
                        <a:t>Alcohol abuse</a:t>
                      </a:r>
                      <a:r>
                        <a:rPr lang="en-US" sz="1200" b="1" i="1" baseline="0" dirty="0"/>
                        <a:t> prevalence</a:t>
                      </a:r>
                      <a:endParaRPr lang="en-US" sz="1200" b="1" i="1"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0E1F4"/>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1</a:t>
                      </a:r>
                    </a:p>
                  </a:txBody>
                  <a:tcPr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0008"/>
                  </a:ext>
                </a:extLst>
              </a:tr>
            </a:tbl>
          </a:graphicData>
        </a:graphic>
      </p:graphicFrame>
      <p:sp>
        <p:nvSpPr>
          <p:cNvPr id="12" name="TextBox 11"/>
          <p:cNvSpPr txBox="1"/>
          <p:nvPr/>
        </p:nvSpPr>
        <p:spPr>
          <a:xfrm>
            <a:off x="762000" y="6019800"/>
            <a:ext cx="9753600" cy="276999"/>
          </a:xfrm>
          <a:prstGeom prst="rect">
            <a:avLst/>
          </a:prstGeom>
          <a:noFill/>
        </p:spPr>
        <p:txBody>
          <a:bodyPr wrap="square" rtlCol="0">
            <a:spAutoFit/>
          </a:bodyPr>
          <a:lstStyle/>
          <a:p>
            <a:pPr algn="ctr"/>
            <a:r>
              <a:rPr lang="en-US" sz="1200" i="1" dirty="0"/>
              <a:t>*Following the National Update, RHCs and ITUs may provide facility-level data to their State Primary Care Offices to be rescored.</a:t>
            </a:r>
          </a:p>
        </p:txBody>
      </p:sp>
      <p:sp>
        <p:nvSpPr>
          <p:cNvPr id="13" name="Rectangle 12"/>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14" name="Rectangle 13"/>
          <p:cNvSpPr/>
          <p:nvPr/>
        </p:nvSpPr>
        <p:spPr>
          <a:xfrm>
            <a:off x="228600" y="2517010"/>
            <a:ext cx="3638470" cy="1457261"/>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lvl="0">
              <a:defRPr/>
            </a:pPr>
            <a:r>
              <a:rPr lang="en-US" b="1" u="sng" dirty="0">
                <a:solidFill>
                  <a:prstClr val="black"/>
                </a:solidFill>
              </a:rPr>
              <a:t>Community Health Centers</a:t>
            </a:r>
          </a:p>
          <a:p>
            <a:pPr lvl="0">
              <a:lnSpc>
                <a:spcPct val="80000"/>
              </a:lnSpc>
              <a:defRPr/>
            </a:pPr>
            <a:endParaRPr lang="en-US" b="1" u="sng" cap="all" dirty="0">
              <a:solidFill>
                <a:prstClr val="black"/>
              </a:solidFill>
            </a:endParaRPr>
          </a:p>
          <a:p>
            <a:pPr>
              <a:defRPr/>
            </a:pPr>
            <a:r>
              <a:rPr lang="en-US" sz="1600" b="1" dirty="0">
                <a:solidFill>
                  <a:srgbClr val="0F4E7B"/>
                </a:solidFill>
              </a:rPr>
              <a:t>DEFINITION</a:t>
            </a: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latin typeface="Calibri" panose="020F0502020204030204" pitchFamily="34" charset="0"/>
              </a:rPr>
              <a:t>Score default to “0”.</a:t>
            </a:r>
          </a:p>
          <a:p>
            <a:pPr marL="285744" indent="-285744">
              <a:buFont typeface="Arial" panose="020B0604020202020204" pitchFamily="34" charset="0"/>
              <a:buChar char="•"/>
              <a:defRPr/>
            </a:pPr>
            <a:endParaRPr lang="en-US" sz="1600" i="1" dirty="0">
              <a:solidFill>
                <a:prstClr val="black"/>
              </a:solidFill>
            </a:endParaRPr>
          </a:p>
        </p:txBody>
      </p:sp>
      <p:sp>
        <p:nvSpPr>
          <p:cNvPr id="15" name="Rectangle 14"/>
          <p:cNvSpPr/>
          <p:nvPr/>
        </p:nvSpPr>
        <p:spPr>
          <a:xfrm>
            <a:off x="4191000" y="2533936"/>
            <a:ext cx="3581400" cy="1421928"/>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dirty="0">
                <a:solidFill>
                  <a:prstClr val="black"/>
                </a:solidFill>
              </a:rPr>
              <a:t>Rural Health Clinics</a:t>
            </a:r>
            <a:endParaRPr lang="en-US" b="1" dirty="0">
              <a:solidFill>
                <a:prstClr val="black"/>
              </a:solidFill>
            </a:endParaRPr>
          </a:p>
          <a:p>
            <a:pPr>
              <a:lnSpc>
                <a:spcPct val="80000"/>
              </a:lnSpc>
              <a:defRPr/>
            </a:pPr>
            <a:endParaRPr lang="en-US" b="1" dirty="0">
              <a:solidFill>
                <a:prstClr val="black"/>
              </a:solidFill>
            </a:endParaRPr>
          </a:p>
          <a:p>
            <a:pPr>
              <a:defRPr/>
            </a:pPr>
            <a:r>
              <a:rPr lang="en-US" sz="1600" b="1" cap="all" dirty="0">
                <a:solidFill>
                  <a:srgbClr val="0F4E7B"/>
                </a:solidFill>
              </a:rPr>
              <a:t>DEFINITION</a:t>
            </a:r>
            <a:endParaRPr lang="en-US" b="1" cap="all" dirty="0">
              <a:solidFill>
                <a:prstClr val="black"/>
              </a:solidFill>
            </a:endParaRPr>
          </a:p>
          <a:p>
            <a:pPr>
              <a:lnSpc>
                <a:spcPct val="50000"/>
              </a:lnSpc>
              <a:defRPr/>
            </a:pPr>
            <a:endParaRPr lang="en-US" sz="1600" dirty="0">
              <a:solidFill>
                <a:prstClr val="black"/>
              </a:solidFill>
            </a:endParaRPr>
          </a:p>
          <a:p>
            <a:pPr marL="285744" indent="-285744">
              <a:buFont typeface="Arial" panose="020B0604020202020204" pitchFamily="34" charset="0"/>
              <a:buChar char="•"/>
              <a:defRPr/>
            </a:pPr>
            <a:r>
              <a:rPr lang="en-US" sz="1400" dirty="0">
                <a:solidFill>
                  <a:prstClr val="black"/>
                </a:solidFill>
                <a:latin typeface="Calibri" panose="020F0502020204030204" pitchFamily="34" charset="0"/>
              </a:rPr>
              <a:t>Score default to “0”.</a:t>
            </a:r>
          </a:p>
          <a:p>
            <a:pPr>
              <a:defRPr/>
            </a:pPr>
            <a:endParaRPr lang="en-US" sz="1600" i="1" dirty="0">
              <a:solidFill>
                <a:prstClr val="black"/>
              </a:solidFill>
            </a:endParaRPr>
          </a:p>
        </p:txBody>
      </p:sp>
      <p:sp>
        <p:nvSpPr>
          <p:cNvPr id="17" name="Rectangle 16"/>
          <p:cNvSpPr/>
          <p:nvPr/>
        </p:nvSpPr>
        <p:spPr>
          <a:xfrm>
            <a:off x="8229600" y="2506849"/>
            <a:ext cx="3638470" cy="1452705"/>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pPr>
              <a:defRPr/>
            </a:pPr>
            <a:r>
              <a:rPr lang="en-US" b="1" u="sng" cap="all" dirty="0">
                <a:solidFill>
                  <a:prstClr val="black"/>
                </a:solidFill>
              </a:rPr>
              <a:t>I/T/U</a:t>
            </a:r>
            <a:r>
              <a:rPr lang="en-US" b="1" u="sng" dirty="0">
                <a:solidFill>
                  <a:prstClr val="black"/>
                </a:solidFill>
              </a:rPr>
              <a:t>s</a:t>
            </a:r>
            <a:endParaRPr lang="en-US" b="1" cap="all" dirty="0">
              <a:solidFill>
                <a:prstClr val="black"/>
              </a:solidFill>
            </a:endParaRPr>
          </a:p>
          <a:p>
            <a:pPr lvl="0">
              <a:lnSpc>
                <a:spcPct val="80000"/>
              </a:lnSpc>
              <a:defRPr/>
            </a:pPr>
            <a:endParaRPr lang="en-US" dirty="0">
              <a:solidFill>
                <a:prstClr val="black"/>
              </a:solidFill>
            </a:endParaRPr>
          </a:p>
          <a:p>
            <a:pPr lvl="0">
              <a:defRPr/>
            </a:pPr>
            <a:r>
              <a:rPr lang="en-US" sz="1600" b="1" cap="all" dirty="0">
                <a:solidFill>
                  <a:srgbClr val="0F4E7B"/>
                </a:solidFill>
              </a:rPr>
              <a:t>DEFINITION</a:t>
            </a:r>
          </a:p>
          <a:p>
            <a:pPr lvl="0">
              <a:lnSpc>
                <a:spcPct val="50000"/>
              </a:lnSpc>
              <a:defRPr/>
            </a:pPr>
            <a:endParaRPr lang="en-US" sz="1600" b="1" cap="all" dirty="0">
              <a:solidFill>
                <a:prstClr val="black"/>
              </a:solidFill>
            </a:endParaRPr>
          </a:p>
          <a:p>
            <a:pPr marL="285744" indent="-285744">
              <a:buFont typeface="Arial" panose="020B0604020202020204" pitchFamily="34" charset="0"/>
              <a:buChar char="•"/>
              <a:defRPr/>
            </a:pPr>
            <a:r>
              <a:rPr lang="en-US" sz="1400" dirty="0">
                <a:solidFill>
                  <a:prstClr val="black"/>
                </a:solidFill>
                <a:latin typeface="Calibri" panose="020F0502020204030204" pitchFamily="34" charset="0"/>
              </a:rPr>
              <a:t>Score default to “0”.</a:t>
            </a:r>
          </a:p>
          <a:p>
            <a:pPr marL="285744" indent="-285744">
              <a:buFont typeface="Arial" panose="020B0604020202020204" pitchFamily="34" charset="0"/>
              <a:buChar char="•"/>
              <a:defRPr/>
            </a:pPr>
            <a:endParaRPr lang="en-US" sz="900" dirty="0">
              <a:solidFill>
                <a:prstClr val="black"/>
              </a:solidFill>
              <a:latin typeface="Calibri" panose="020F0502020204030204" pitchFamily="34" charset="0"/>
            </a:endParaRPr>
          </a:p>
          <a:p>
            <a:pPr marL="285744" indent="-285744">
              <a:buFont typeface="Arial" panose="020B0604020202020204" pitchFamily="34" charset="0"/>
              <a:buChar char="•"/>
              <a:defRPr/>
            </a:pPr>
            <a:endParaRPr lang="en-US" sz="900" dirty="0">
              <a:solidFill>
                <a:prstClr val="black"/>
              </a:solidFill>
              <a:latin typeface="Calibri" panose="020F0502020204030204" pitchFamily="34" charset="0"/>
            </a:endParaRPr>
          </a:p>
        </p:txBody>
      </p:sp>
      <p:sp>
        <p:nvSpPr>
          <p:cNvPr id="19" name="Rectangle 18"/>
          <p:cNvSpPr/>
          <p:nvPr/>
        </p:nvSpPr>
        <p:spPr>
          <a:xfrm>
            <a:off x="814920" y="4558504"/>
            <a:ext cx="10615080" cy="1080296"/>
          </a:xfrm>
          <a:prstGeom prst="rect">
            <a:avLst/>
          </a:prstGeom>
          <a:noFill/>
          <a:ln>
            <a:noFill/>
          </a:ln>
        </p:spPr>
        <p:txBody>
          <a:bodyPr wrap="square" anchor="ctr">
            <a:spAutoFit/>
          </a:bodyPr>
          <a:lstStyle/>
          <a:p>
            <a:pPr lvl="0" algn="ctr">
              <a:lnSpc>
                <a:spcPct val="120000"/>
              </a:lnSpc>
            </a:pPr>
            <a:r>
              <a:rPr lang="en-US" i="1" dirty="0">
                <a:solidFill>
                  <a:prstClr val="black"/>
                </a:solidFill>
                <a:latin typeface="Calibri" panose="020F0502020204030204" pitchFamily="34" charset="0"/>
              </a:rPr>
              <a:t>After the National Update tentatively scheduled for April 2019, all Auto-HPSA facilities may provide supplemental information to their State Primary Care Offices for point to be awarded.</a:t>
            </a:r>
          </a:p>
          <a:p>
            <a:pPr lvl="0" algn="ctr">
              <a:lnSpc>
                <a:spcPct val="120000"/>
              </a:lnSpc>
            </a:pPr>
            <a:endParaRPr lang="en-US" i="1" dirty="0">
              <a:solidFill>
                <a:prstClr val="black"/>
              </a:solidFill>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23</a:t>
            </a:fld>
            <a:endParaRPr lang="en-US" dirty="0">
              <a:solidFill>
                <a:schemeClr val="bg1"/>
              </a:solidFill>
            </a:endParaRPr>
          </a:p>
        </p:txBody>
      </p:sp>
    </p:spTree>
    <p:extLst>
      <p:ext uri="{BB962C8B-B14F-4D97-AF65-F5344CB8AC3E}">
        <p14:creationId xmlns:p14="http://schemas.microsoft.com/office/powerpoint/2010/main" val="2183314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20105533"/>
              </p:ext>
            </p:extLst>
          </p:nvPr>
        </p:nvGraphicFramePr>
        <p:xfrm>
          <a:off x="-457200" y="1439862"/>
          <a:ext cx="68580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2603163928"/>
              </p:ext>
            </p:extLst>
          </p:nvPr>
        </p:nvGraphicFramePr>
        <p:xfrm>
          <a:off x="4953000" y="1439862"/>
          <a:ext cx="6858000" cy="4351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1524000" y="1066800"/>
            <a:ext cx="3505200" cy="615553"/>
          </a:xfrm>
          <a:prstGeom prst="rect">
            <a:avLst/>
          </a:prstGeom>
          <a:noFill/>
        </p:spPr>
        <p:txBody>
          <a:bodyPr wrap="square" rtlCol="0">
            <a:spAutoFit/>
          </a:bodyPr>
          <a:lstStyle/>
          <a:p>
            <a:pPr algn="ctr"/>
            <a:r>
              <a:rPr lang="en-US" b="1" dirty="0"/>
              <a:t>Community Health Centers </a:t>
            </a:r>
          </a:p>
          <a:p>
            <a:pPr algn="ctr"/>
            <a:r>
              <a:rPr lang="en-US" sz="1600" i="1" dirty="0"/>
              <a:t>(scored at the organizational level)</a:t>
            </a:r>
          </a:p>
        </p:txBody>
      </p:sp>
      <p:sp>
        <p:nvSpPr>
          <p:cNvPr id="9" name="TextBox 8"/>
          <p:cNvSpPr txBox="1"/>
          <p:nvPr/>
        </p:nvSpPr>
        <p:spPr>
          <a:xfrm>
            <a:off x="6553200" y="1066800"/>
            <a:ext cx="3657600" cy="892552"/>
          </a:xfrm>
          <a:prstGeom prst="rect">
            <a:avLst/>
          </a:prstGeom>
          <a:noFill/>
        </p:spPr>
        <p:txBody>
          <a:bodyPr wrap="square" rtlCol="0">
            <a:spAutoFit/>
          </a:bodyPr>
          <a:lstStyle/>
          <a:p>
            <a:pPr algn="ctr"/>
            <a:r>
              <a:rPr lang="en-US" b="1" dirty="0"/>
              <a:t>RHCs, I/T/Us</a:t>
            </a:r>
          </a:p>
          <a:p>
            <a:pPr algn="ctr"/>
            <a:r>
              <a:rPr lang="en-US" sz="1600" i="1" dirty="0"/>
              <a:t>(scored at the organizational or site level)</a:t>
            </a:r>
          </a:p>
          <a:p>
            <a:pPr algn="ctr"/>
            <a:endParaRPr lang="en-US" dirty="0"/>
          </a:p>
        </p:txBody>
      </p:sp>
      <p:sp>
        <p:nvSpPr>
          <p:cNvPr id="26" name="TextBox 25"/>
          <p:cNvSpPr txBox="1"/>
          <p:nvPr/>
        </p:nvSpPr>
        <p:spPr>
          <a:xfrm>
            <a:off x="2362200" y="5754469"/>
            <a:ext cx="7162800" cy="646331"/>
          </a:xfrm>
          <a:prstGeom prst="rect">
            <a:avLst/>
          </a:prstGeom>
          <a:noFill/>
        </p:spPr>
        <p:txBody>
          <a:bodyPr wrap="square" rtlCol="0">
            <a:spAutoFit/>
          </a:bodyPr>
          <a:lstStyle/>
          <a:p>
            <a:pPr algn="ctr"/>
            <a:r>
              <a:rPr lang="en-US" sz="1200" dirty="0"/>
              <a:t>*</a:t>
            </a:r>
            <a:r>
              <a:rPr lang="en-US" sz="1200" i="1" dirty="0">
                <a:solidFill>
                  <a:prstClr val="black"/>
                </a:solidFill>
                <a:latin typeface="Calibri" panose="020F0502020204030204" pitchFamily="34" charset="0"/>
              </a:rPr>
              <a:t> </a:t>
            </a:r>
            <a:r>
              <a:rPr lang="en-US" sz="1200" dirty="0">
                <a:solidFill>
                  <a:prstClr val="black"/>
                </a:solidFill>
              </a:rPr>
              <a:t>After the National Update tentatively scheduled for April 2019, Auto-HPSA facilities may provide information (facility-level data and/or supplemental data) to their State Primary Care Offices to be rescored.</a:t>
            </a:r>
          </a:p>
          <a:p>
            <a:pPr algn="ctr"/>
            <a:endParaRPr lang="en-US" sz="1200" dirty="0"/>
          </a:p>
        </p:txBody>
      </p:sp>
      <p:sp>
        <p:nvSpPr>
          <p:cNvPr id="10" name="Title 5"/>
          <p:cNvSpPr txBox="1">
            <a:spLocks/>
          </p:cNvSpPr>
          <p:nvPr/>
        </p:nvSpPr>
        <p:spPr>
          <a:xfrm>
            <a:off x="304800" y="152400"/>
            <a:ext cx="10820399" cy="65006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Impact Analyses* Data Sources Summary</a:t>
            </a:r>
            <a:endParaRPr lang="en-US" sz="4000" dirty="0">
              <a:solidFill>
                <a:srgbClr val="0F4D7B"/>
              </a:solidFill>
            </a:endParaRPr>
          </a:p>
        </p:txBody>
      </p:sp>
      <p:sp>
        <p:nvSpPr>
          <p:cNvPr id="12" name="Rectangle 11"/>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3" name="Slide Number Placeholder 2"/>
          <p:cNvSpPr>
            <a:spLocks noGrp="1"/>
          </p:cNvSpPr>
          <p:nvPr>
            <p:ph type="sldNum" sz="quarter" idx="12"/>
          </p:nvPr>
        </p:nvSpPr>
        <p:spPr/>
        <p:txBody>
          <a:bodyPr/>
          <a:lstStyle/>
          <a:p>
            <a:fld id="{7F1F62DB-D77C-4BBE-B8CC-9D3A1579A0DE}" type="slidenum">
              <a:rPr lang="en-US" smtClean="0">
                <a:solidFill>
                  <a:schemeClr val="bg1"/>
                </a:solidFill>
              </a:rPr>
              <a:t>24</a:t>
            </a:fld>
            <a:endParaRPr lang="en-US" dirty="0">
              <a:solidFill>
                <a:schemeClr val="bg1"/>
              </a:solidFill>
            </a:endParaRPr>
          </a:p>
        </p:txBody>
      </p:sp>
    </p:spTree>
    <p:extLst>
      <p:ext uri="{BB962C8B-B14F-4D97-AF65-F5344CB8AC3E}">
        <p14:creationId xmlns:p14="http://schemas.microsoft.com/office/powerpoint/2010/main" val="2607679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838200" y="1371600"/>
            <a:ext cx="10515600" cy="4351338"/>
          </a:xfrm>
        </p:spPr>
        <p:txBody>
          <a:bodyPr/>
          <a:lstStyle/>
          <a:p>
            <a:r>
              <a:rPr lang="en-US" dirty="0" smtClean="0"/>
              <a:t>Communicate, communicate, communicate</a:t>
            </a:r>
          </a:p>
          <a:p>
            <a:r>
              <a:rPr lang="en-US" dirty="0" smtClean="0"/>
              <a:t>Distribute the results of the first impact analysis (anticipated August 2018)</a:t>
            </a:r>
            <a:endParaRPr lang="en-US" dirty="0"/>
          </a:p>
        </p:txBody>
      </p:sp>
      <p:sp>
        <p:nvSpPr>
          <p:cNvPr id="4" name="Slide Number Placeholder 3"/>
          <p:cNvSpPr>
            <a:spLocks noGrp="1"/>
          </p:cNvSpPr>
          <p:nvPr>
            <p:ph type="sldNum" sz="quarter" idx="12"/>
          </p:nvPr>
        </p:nvSpPr>
        <p:spPr/>
        <p:txBody>
          <a:bodyPr/>
          <a:lstStyle/>
          <a:p>
            <a:fld id="{7F1F62DB-D77C-4BBE-B8CC-9D3A1579A0DE}" type="slidenum">
              <a:rPr lang="en-US" smtClean="0"/>
              <a:t>25</a:t>
            </a:fld>
            <a:endParaRPr lang="en-US" dirty="0"/>
          </a:p>
        </p:txBody>
      </p:sp>
      <p:sp>
        <p:nvSpPr>
          <p:cNvPr id="5" name="Rectangle 4"/>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Tree>
    <p:extLst>
      <p:ext uri="{BB962C8B-B14F-4D97-AF65-F5344CB8AC3E}">
        <p14:creationId xmlns:p14="http://schemas.microsoft.com/office/powerpoint/2010/main" val="3944839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7438829"/>
              </p:ext>
            </p:extLst>
          </p:nvPr>
        </p:nvGraphicFramePr>
        <p:xfrm>
          <a:off x="1828800" y="1895713"/>
          <a:ext cx="9144000" cy="2761774"/>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3072349249"/>
                    </a:ext>
                  </a:extLst>
                </a:gridCol>
                <a:gridCol w="4572000">
                  <a:extLst>
                    <a:ext uri="{9D8B030D-6E8A-4147-A177-3AD203B41FA5}">
                      <a16:colId xmlns:a16="http://schemas.microsoft.com/office/drawing/2014/main" val="126811690"/>
                    </a:ext>
                  </a:extLst>
                </a:gridCol>
              </a:tblGrid>
              <a:tr h="609092">
                <a:tc>
                  <a:txBody>
                    <a:bodyPr/>
                    <a:lstStyle/>
                    <a:p>
                      <a:pPr algn="ctr"/>
                      <a:r>
                        <a:rPr lang="en-US" dirty="0"/>
                        <a:t>SDB@HRSA.GOV</a:t>
                      </a:r>
                    </a:p>
                  </a:txBody>
                  <a:tcPr anchor="ctr">
                    <a:solidFill>
                      <a:srgbClr val="0F4E7B"/>
                    </a:solidFill>
                  </a:tcPr>
                </a:tc>
                <a:tc>
                  <a:txBody>
                    <a:bodyPr/>
                    <a:lstStyle/>
                    <a:p>
                      <a:pPr algn="ctr"/>
                      <a:r>
                        <a:rPr lang="en-US" dirty="0"/>
                        <a:t>SDMP@HRSA.GOV</a:t>
                      </a:r>
                    </a:p>
                  </a:txBody>
                  <a:tcPr anchor="ctr">
                    <a:solidFill>
                      <a:srgbClr val="0F4E7B"/>
                    </a:solidFill>
                  </a:tcPr>
                </a:tc>
                <a:extLst>
                  <a:ext uri="{0D108BD9-81ED-4DB2-BD59-A6C34878D82A}">
                    <a16:rowId xmlns:a16="http://schemas.microsoft.com/office/drawing/2014/main" val="3172917952"/>
                  </a:ext>
                </a:extLst>
              </a:tr>
              <a:tr h="2152682">
                <a:tc>
                  <a:txBody>
                    <a:bodyPr/>
                    <a:lstStyle/>
                    <a:p>
                      <a:endParaRPr lang="en-US" sz="1600" dirty="0"/>
                    </a:p>
                    <a:p>
                      <a:r>
                        <a:rPr lang="en-US" sz="1600" dirty="0"/>
                        <a:t>  To request a score or rescore.</a:t>
                      </a:r>
                    </a:p>
                    <a:p>
                      <a:r>
                        <a:rPr lang="en-US" sz="1600" i="1" baseline="0" dirty="0"/>
                        <a:t>  (Current process.)</a:t>
                      </a:r>
                      <a:r>
                        <a:rPr lang="en-US" sz="1600" i="1" dirty="0"/>
                        <a:t> </a:t>
                      </a:r>
                    </a:p>
                  </a:txBody>
                  <a:tcPr>
                    <a:solidFill>
                      <a:schemeClr val="bg2"/>
                    </a:solidFill>
                  </a:tcPr>
                </a:tc>
                <a:tc>
                  <a:txBody>
                    <a:bodyPr/>
                    <a:lstStyle/>
                    <a:p>
                      <a:pPr marL="0" indent="0">
                        <a:buFont typeface="Arial" panose="020B0604020202020204" pitchFamily="34" charset="0"/>
                        <a:buNone/>
                      </a:pPr>
                      <a:endParaRPr lang="en-US" sz="1600" dirty="0"/>
                    </a:p>
                    <a:p>
                      <a:pPr marL="0" indent="0" algn="l">
                        <a:buFont typeface="Arial" panose="020B0604020202020204" pitchFamily="34" charset="0"/>
                        <a:buNone/>
                      </a:pPr>
                      <a:r>
                        <a:rPr lang="en-US" sz="1600" dirty="0"/>
                        <a:t>For questions about</a:t>
                      </a:r>
                      <a:r>
                        <a:rPr lang="en-US" sz="1600" baseline="0" dirty="0"/>
                        <a:t> the Shortage Designation Modernization Project including: </a:t>
                      </a:r>
                      <a:endParaRPr lang="en-US" sz="1600" dirty="0"/>
                    </a:p>
                    <a:p>
                      <a:pPr marL="742950" lvl="1" indent="-285750">
                        <a:buClr>
                          <a:srgbClr val="800000"/>
                        </a:buClr>
                        <a:buFont typeface="Arial" panose="020B0604020202020204" pitchFamily="34" charset="0"/>
                        <a:buChar char="•"/>
                      </a:pPr>
                      <a:r>
                        <a:rPr lang="en-US" sz="1600" dirty="0"/>
                        <a:t>Impact analyses, and</a:t>
                      </a:r>
                    </a:p>
                    <a:p>
                      <a:pPr marL="742950" lvl="1" indent="-285750">
                        <a:buClr>
                          <a:srgbClr val="800000"/>
                        </a:buClr>
                        <a:buFont typeface="Arial" panose="020B0604020202020204" pitchFamily="34" charset="0"/>
                        <a:buChar char="•"/>
                      </a:pPr>
                      <a:r>
                        <a:rPr lang="en-US" sz="1600" dirty="0"/>
                        <a:t>HPSA designation updates</a:t>
                      </a:r>
                    </a:p>
                  </a:txBody>
                  <a:tcPr>
                    <a:solidFill>
                      <a:schemeClr val="bg2"/>
                    </a:solidFill>
                  </a:tcPr>
                </a:tc>
                <a:extLst>
                  <a:ext uri="{0D108BD9-81ED-4DB2-BD59-A6C34878D82A}">
                    <a16:rowId xmlns:a16="http://schemas.microsoft.com/office/drawing/2014/main" val="2453808578"/>
                  </a:ext>
                </a:extLst>
              </a:tr>
            </a:tbl>
          </a:graphicData>
        </a:graphic>
      </p:graphicFrame>
      <p:sp>
        <p:nvSpPr>
          <p:cNvPr id="4" name="Oval 3"/>
          <p:cNvSpPr/>
          <p:nvPr/>
        </p:nvSpPr>
        <p:spPr>
          <a:xfrm>
            <a:off x="6172200" y="1676400"/>
            <a:ext cx="4648200" cy="3200400"/>
          </a:xfrm>
          <a:prstGeom prst="ellipse">
            <a:avLst/>
          </a:prstGeom>
          <a:noFill/>
          <a:ln w="317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endParaRPr>
          </a:p>
        </p:txBody>
      </p:sp>
      <p:sp>
        <p:nvSpPr>
          <p:cNvPr id="7" name="Rectangle 6"/>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8" name="Title 5"/>
          <p:cNvSpPr>
            <a:spLocks noGrp="1"/>
          </p:cNvSpPr>
          <p:nvPr>
            <p:ph type="title"/>
          </p:nvPr>
        </p:nvSpPr>
        <p:spPr>
          <a:xfrm>
            <a:off x="304800" y="152400"/>
            <a:ext cx="10820399" cy="650067"/>
          </a:xfrm>
        </p:spPr>
        <p:txBody>
          <a:bodyPr anchor="t">
            <a:normAutofit fontScale="90000"/>
          </a:bodyPr>
          <a:lstStyle/>
          <a:p>
            <a:r>
              <a:rPr lang="en-US" dirty="0"/>
              <a:t>Contact Information</a:t>
            </a:r>
            <a:endParaRPr lang="en-US" sz="3000" dirty="0">
              <a:solidFill>
                <a:srgbClr val="0F4D7B"/>
              </a:solidFill>
            </a:endParaRPr>
          </a:p>
        </p:txBody>
      </p:sp>
      <p:sp>
        <p:nvSpPr>
          <p:cNvPr id="3" name="Slide Number Placeholder 2"/>
          <p:cNvSpPr>
            <a:spLocks noGrp="1"/>
          </p:cNvSpPr>
          <p:nvPr>
            <p:ph type="sldNum" sz="quarter" idx="12"/>
          </p:nvPr>
        </p:nvSpPr>
        <p:spPr/>
        <p:txBody>
          <a:bodyPr/>
          <a:lstStyle/>
          <a:p>
            <a:fld id="{7F1F62DB-D77C-4BBE-B8CC-9D3A1579A0DE}" type="slidenum">
              <a:rPr lang="en-US" smtClean="0">
                <a:solidFill>
                  <a:schemeClr val="bg1"/>
                </a:solidFill>
              </a:rPr>
              <a:t>26</a:t>
            </a:fld>
            <a:endParaRPr lang="en-US" dirty="0">
              <a:solidFill>
                <a:schemeClr val="bg1"/>
              </a:solidFill>
            </a:endParaRPr>
          </a:p>
        </p:txBody>
      </p:sp>
    </p:spTree>
    <p:extLst>
      <p:ext uri="{BB962C8B-B14F-4D97-AF65-F5344CB8AC3E}">
        <p14:creationId xmlns:p14="http://schemas.microsoft.com/office/powerpoint/2010/main" val="332106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524001" y="3807280"/>
            <a:ext cx="9143999" cy="383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p:cNvSpPr/>
          <p:nvPr/>
        </p:nvSpPr>
        <p:spPr>
          <a:xfrm>
            <a:off x="1524000" y="1219200"/>
            <a:ext cx="9144000" cy="3837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itle 2"/>
          <p:cNvSpPr>
            <a:spLocks noGrp="1"/>
          </p:cNvSpPr>
          <p:nvPr>
            <p:ph type="title"/>
          </p:nvPr>
        </p:nvSpPr>
        <p:spPr>
          <a:xfrm>
            <a:off x="304800" y="164131"/>
            <a:ext cx="10515600" cy="1325563"/>
          </a:xfrm>
        </p:spPr>
        <p:txBody>
          <a:bodyPr>
            <a:normAutofit/>
          </a:bodyPr>
          <a:lstStyle/>
          <a:p>
            <a:r>
              <a:rPr lang="en-US" dirty="0" smtClean="0"/>
              <a:t>Types of HPSAs</a:t>
            </a:r>
            <a:endParaRPr lang="en-US" sz="2000" dirty="0">
              <a:solidFill>
                <a:srgbClr val="800000"/>
              </a:solidFill>
            </a:endParaRPr>
          </a:p>
        </p:txBody>
      </p:sp>
      <p:sp>
        <p:nvSpPr>
          <p:cNvPr id="2" name="Slide Number Placeholder 1"/>
          <p:cNvSpPr>
            <a:spLocks noGrp="1"/>
          </p:cNvSpPr>
          <p:nvPr>
            <p:ph type="sldNum" sz="quarter" idx="12"/>
          </p:nvPr>
        </p:nvSpPr>
        <p:spPr/>
        <p:txBody>
          <a:bodyPr/>
          <a:lstStyle/>
          <a:p>
            <a:fld id="{F9ECA865-404D-4A57-9AC1-FD3038CC100D}" type="slidenum">
              <a:rPr lang="en-US" smtClean="0">
                <a:solidFill>
                  <a:prstClr val="white"/>
                </a:solidFill>
              </a:rPr>
              <a:pPr/>
              <a:t>3</a:t>
            </a:fld>
            <a:endParaRPr lang="en-US">
              <a:solidFill>
                <a:prstClr val="white"/>
              </a:solidFill>
            </a:endParaRPr>
          </a:p>
        </p:txBody>
      </p:sp>
      <p:sp>
        <p:nvSpPr>
          <p:cNvPr id="15" name="TextBox 14"/>
          <p:cNvSpPr txBox="1"/>
          <p:nvPr/>
        </p:nvSpPr>
        <p:spPr>
          <a:xfrm>
            <a:off x="2629135" y="3006058"/>
            <a:ext cx="1066800" cy="646331"/>
          </a:xfrm>
          <a:prstGeom prst="rect">
            <a:avLst/>
          </a:prstGeom>
          <a:noFill/>
        </p:spPr>
        <p:txBody>
          <a:bodyPr wrap="square" rtlCol="0">
            <a:spAutoFit/>
          </a:bodyPr>
          <a:lstStyle/>
          <a:p>
            <a:pPr algn="ctr"/>
            <a:r>
              <a:rPr lang="en-US" dirty="0">
                <a:solidFill>
                  <a:prstClr val="black"/>
                </a:solidFill>
              </a:rPr>
              <a:t>Primary Care</a:t>
            </a:r>
          </a:p>
        </p:txBody>
      </p:sp>
      <p:sp>
        <p:nvSpPr>
          <p:cNvPr id="16" name="TextBox 15"/>
          <p:cNvSpPr txBox="1"/>
          <p:nvPr/>
        </p:nvSpPr>
        <p:spPr>
          <a:xfrm>
            <a:off x="5562600" y="3006058"/>
            <a:ext cx="1066800" cy="646331"/>
          </a:xfrm>
          <a:prstGeom prst="rect">
            <a:avLst/>
          </a:prstGeom>
          <a:noFill/>
        </p:spPr>
        <p:txBody>
          <a:bodyPr wrap="square" rtlCol="0">
            <a:spAutoFit/>
          </a:bodyPr>
          <a:lstStyle/>
          <a:p>
            <a:pPr algn="ctr"/>
            <a:r>
              <a:rPr lang="en-US" dirty="0">
                <a:solidFill>
                  <a:prstClr val="black"/>
                </a:solidFill>
              </a:rPr>
              <a:t>Mental Health</a:t>
            </a:r>
          </a:p>
        </p:txBody>
      </p:sp>
      <p:sp>
        <p:nvSpPr>
          <p:cNvPr id="17" name="TextBox 16"/>
          <p:cNvSpPr txBox="1"/>
          <p:nvPr/>
        </p:nvSpPr>
        <p:spPr>
          <a:xfrm>
            <a:off x="8669422" y="3006058"/>
            <a:ext cx="1066800" cy="646331"/>
          </a:xfrm>
          <a:prstGeom prst="rect">
            <a:avLst/>
          </a:prstGeom>
          <a:noFill/>
        </p:spPr>
        <p:txBody>
          <a:bodyPr wrap="square" rtlCol="0">
            <a:spAutoFit/>
          </a:bodyPr>
          <a:lstStyle/>
          <a:p>
            <a:pPr algn="ctr"/>
            <a:r>
              <a:rPr lang="en-US" dirty="0">
                <a:solidFill>
                  <a:prstClr val="black"/>
                </a:solidFill>
              </a:rPr>
              <a:t>Dental Health</a:t>
            </a:r>
          </a:p>
        </p:txBody>
      </p:sp>
      <p:pic>
        <p:nvPicPr>
          <p:cNvPr id="18" name="Picture 17"/>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10248" t="20495" r="10248" b="21405"/>
          <a:stretch/>
        </p:blipFill>
        <p:spPr>
          <a:xfrm>
            <a:off x="8403850" y="4301901"/>
            <a:ext cx="1654550" cy="1209093"/>
          </a:xfrm>
          <a:prstGeom prst="rect">
            <a:avLst/>
          </a:prstGeom>
        </p:spPr>
      </p:pic>
      <p:pic>
        <p:nvPicPr>
          <p:cNvPr id="20" name="Picture 19"/>
          <p:cNvPicPr>
            <a:picLocks noChangeAspect="1"/>
          </p:cNvPicPr>
          <p:nvPr/>
        </p:nvPicPr>
        <p:blipFill rotWithShape="1">
          <a:blip r:embed="rId5" cstate="print">
            <a:extLst>
              <a:ext uri="{28A0092B-C50C-407E-A947-70E740481C1C}">
                <a14:useLocalDpi xmlns:a14="http://schemas.microsoft.com/office/drawing/2010/main" val="0"/>
              </a:ext>
            </a:extLst>
          </a:blip>
          <a:srcRect b="16419"/>
          <a:stretch/>
        </p:blipFill>
        <p:spPr>
          <a:xfrm>
            <a:off x="5297103" y="4512774"/>
            <a:ext cx="1597795" cy="1021173"/>
          </a:xfrm>
          <a:prstGeom prst="rect">
            <a:avLst/>
          </a:prstGeom>
        </p:spPr>
      </p:pic>
      <p:sp>
        <p:nvSpPr>
          <p:cNvPr id="22" name="TextBox 21"/>
          <p:cNvSpPr txBox="1"/>
          <p:nvPr/>
        </p:nvSpPr>
        <p:spPr>
          <a:xfrm>
            <a:off x="5454986" y="5672446"/>
            <a:ext cx="1259677" cy="646331"/>
          </a:xfrm>
          <a:prstGeom prst="rect">
            <a:avLst/>
          </a:prstGeom>
          <a:noFill/>
        </p:spPr>
        <p:txBody>
          <a:bodyPr wrap="square" rtlCol="0">
            <a:spAutoFit/>
          </a:bodyPr>
          <a:lstStyle/>
          <a:p>
            <a:pPr algn="ctr"/>
            <a:r>
              <a:rPr lang="en-US" dirty="0">
                <a:solidFill>
                  <a:prstClr val="black"/>
                </a:solidFill>
              </a:rPr>
              <a:t>Population</a:t>
            </a:r>
          </a:p>
          <a:p>
            <a:pPr algn="ctr"/>
            <a:r>
              <a:rPr lang="en-US" dirty="0">
                <a:solidFill>
                  <a:prstClr val="black"/>
                </a:solidFill>
              </a:rPr>
              <a:t>Group</a:t>
            </a:r>
          </a:p>
        </p:txBody>
      </p:sp>
      <p:sp>
        <p:nvSpPr>
          <p:cNvPr id="23" name="TextBox 22"/>
          <p:cNvSpPr txBox="1"/>
          <p:nvPr/>
        </p:nvSpPr>
        <p:spPr>
          <a:xfrm>
            <a:off x="8697725" y="5533946"/>
            <a:ext cx="1066800" cy="369332"/>
          </a:xfrm>
          <a:prstGeom prst="rect">
            <a:avLst/>
          </a:prstGeom>
          <a:noFill/>
        </p:spPr>
        <p:txBody>
          <a:bodyPr wrap="square" rtlCol="0">
            <a:spAutoFit/>
          </a:bodyPr>
          <a:lstStyle/>
          <a:p>
            <a:pPr algn="ctr"/>
            <a:r>
              <a:rPr lang="en-US" dirty="0">
                <a:solidFill>
                  <a:prstClr val="black"/>
                </a:solidFill>
              </a:rPr>
              <a:t>Facility</a:t>
            </a:r>
          </a:p>
        </p:txBody>
      </p:sp>
      <p:sp>
        <p:nvSpPr>
          <p:cNvPr id="25" name="TextBox 24"/>
          <p:cNvSpPr txBox="1"/>
          <p:nvPr/>
        </p:nvSpPr>
        <p:spPr>
          <a:xfrm>
            <a:off x="5343846" y="1247729"/>
            <a:ext cx="1504308" cy="369332"/>
          </a:xfrm>
          <a:prstGeom prst="rect">
            <a:avLst/>
          </a:prstGeom>
          <a:noFill/>
        </p:spPr>
        <p:txBody>
          <a:bodyPr wrap="square" rtlCol="0">
            <a:spAutoFit/>
          </a:bodyPr>
          <a:lstStyle/>
          <a:p>
            <a:pPr algn="ctr"/>
            <a:r>
              <a:rPr lang="en-US" i="1" dirty="0">
                <a:solidFill>
                  <a:prstClr val="black"/>
                </a:solidFill>
              </a:rPr>
              <a:t>A shortage of:</a:t>
            </a:r>
          </a:p>
        </p:txBody>
      </p:sp>
      <p:sp>
        <p:nvSpPr>
          <p:cNvPr id="26" name="TextBox 25"/>
          <p:cNvSpPr txBox="1"/>
          <p:nvPr/>
        </p:nvSpPr>
        <p:spPr>
          <a:xfrm>
            <a:off x="5343846" y="3814474"/>
            <a:ext cx="1504308" cy="369332"/>
          </a:xfrm>
          <a:prstGeom prst="rect">
            <a:avLst/>
          </a:prstGeom>
          <a:noFill/>
        </p:spPr>
        <p:txBody>
          <a:bodyPr wrap="square" rtlCol="0">
            <a:spAutoFit/>
          </a:bodyPr>
          <a:lstStyle/>
          <a:p>
            <a:pPr algn="ctr"/>
            <a:r>
              <a:rPr lang="en-US" i="1" dirty="0">
                <a:solidFill>
                  <a:prstClr val="black"/>
                </a:solidFill>
              </a:rPr>
              <a:t>providers in a:</a:t>
            </a:r>
          </a:p>
        </p:txBody>
      </p:sp>
      <p:pic>
        <p:nvPicPr>
          <p:cNvPr id="29"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8395" y="4429472"/>
            <a:ext cx="1468283" cy="953947"/>
          </a:xfrm>
          <a:prstGeom prst="rect">
            <a:avLst/>
          </a:prstGeom>
        </p:spPr>
      </p:pic>
      <p:sp>
        <p:nvSpPr>
          <p:cNvPr id="30" name="TextBox 29"/>
          <p:cNvSpPr txBox="1"/>
          <p:nvPr/>
        </p:nvSpPr>
        <p:spPr>
          <a:xfrm>
            <a:off x="2210035" y="5672082"/>
            <a:ext cx="1905000" cy="369332"/>
          </a:xfrm>
          <a:prstGeom prst="rect">
            <a:avLst/>
          </a:prstGeom>
          <a:noFill/>
        </p:spPr>
        <p:txBody>
          <a:bodyPr wrap="square" rtlCol="0">
            <a:spAutoFit/>
          </a:bodyPr>
          <a:lstStyle/>
          <a:p>
            <a:pPr algn="ctr"/>
            <a:r>
              <a:rPr lang="en-US" dirty="0">
                <a:solidFill>
                  <a:prstClr val="black"/>
                </a:solidFill>
              </a:rPr>
              <a:t>Geographic Area</a:t>
            </a:r>
          </a:p>
        </p:txBody>
      </p:sp>
      <p:pic>
        <p:nvPicPr>
          <p:cNvPr id="21" name="Picture 2" descr="C:\Users\ltoohey\AppData\Local\Microsoft\Windows\Temporary Internet Files\Content.IE5\NC8J97ZD\littmann-master-classic-ii-stethoscope-adult-navy-blue-2147-12-214-240-l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29135" y="1910300"/>
            <a:ext cx="1066800" cy="11319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ltoohey\AppData\Local\Microsoft\Windows\Temporary Internet Files\Content.IE5\MMODXR4Q\529c2c3ea2cf1[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34401" y="2151298"/>
            <a:ext cx="1305653" cy="74430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66137" y="2001345"/>
            <a:ext cx="809632" cy="1008221"/>
          </a:xfrm>
          <a:prstGeom prst="rect">
            <a:avLst/>
          </a:prstGeom>
        </p:spPr>
      </p:pic>
    </p:spTree>
    <p:extLst>
      <p:ext uri="{BB962C8B-B14F-4D97-AF65-F5344CB8AC3E}">
        <p14:creationId xmlns:p14="http://schemas.microsoft.com/office/powerpoint/2010/main" val="1002583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9ECA865-404D-4A57-9AC1-FD3038CC100D}" type="slidenum">
              <a:rPr lang="en-US" smtClean="0">
                <a:solidFill>
                  <a:prstClr val="white"/>
                </a:solidFill>
              </a:rPr>
              <a:pPr/>
              <a:t>4</a:t>
            </a:fld>
            <a:endParaRPr lang="en-US">
              <a:solidFill>
                <a:prstClr val="white"/>
              </a:solidFill>
            </a:endParaRPr>
          </a:p>
        </p:txBody>
      </p:sp>
      <p:pic>
        <p:nvPicPr>
          <p:cNvPr id="5" name="Picture 4"/>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10248" t="20495" r="10248" b="21405"/>
          <a:stretch/>
        </p:blipFill>
        <p:spPr>
          <a:xfrm>
            <a:off x="7976000" y="2810338"/>
            <a:ext cx="2092885" cy="1529415"/>
          </a:xfrm>
          <a:prstGeom prst="rect">
            <a:avLst/>
          </a:prstGeom>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b="16419"/>
          <a:stretch/>
        </p:blipFill>
        <p:spPr>
          <a:xfrm>
            <a:off x="4763994" y="2845719"/>
            <a:ext cx="2349106" cy="1501347"/>
          </a:xfrm>
          <a:prstGeom prst="rect">
            <a:avLst/>
          </a:prstGeom>
        </p:spPr>
      </p:pic>
      <p:sp>
        <p:nvSpPr>
          <p:cNvPr id="7" name="TextBox 6"/>
          <p:cNvSpPr txBox="1"/>
          <p:nvPr/>
        </p:nvSpPr>
        <p:spPr>
          <a:xfrm>
            <a:off x="4637682" y="4636397"/>
            <a:ext cx="2823409" cy="369332"/>
          </a:xfrm>
          <a:prstGeom prst="rect">
            <a:avLst/>
          </a:prstGeom>
          <a:noFill/>
        </p:spPr>
        <p:txBody>
          <a:bodyPr wrap="square" rtlCol="0">
            <a:spAutoFit/>
          </a:bodyPr>
          <a:lstStyle/>
          <a:p>
            <a:pPr algn="ctr"/>
            <a:r>
              <a:rPr lang="en-US" dirty="0">
                <a:solidFill>
                  <a:prstClr val="black"/>
                </a:solidFill>
              </a:rPr>
              <a:t>Population</a:t>
            </a:r>
          </a:p>
        </p:txBody>
      </p:sp>
      <p:sp>
        <p:nvSpPr>
          <p:cNvPr id="8" name="TextBox 7"/>
          <p:cNvSpPr txBox="1"/>
          <p:nvPr/>
        </p:nvSpPr>
        <p:spPr>
          <a:xfrm>
            <a:off x="7601796" y="4636397"/>
            <a:ext cx="2990004" cy="369332"/>
          </a:xfrm>
          <a:prstGeom prst="rect">
            <a:avLst/>
          </a:prstGeom>
          <a:noFill/>
        </p:spPr>
        <p:txBody>
          <a:bodyPr wrap="square" rtlCol="0">
            <a:spAutoFit/>
          </a:bodyPr>
          <a:lstStyle/>
          <a:p>
            <a:pPr algn="ctr"/>
            <a:r>
              <a:rPr lang="en-US" dirty="0">
                <a:solidFill>
                  <a:prstClr val="black"/>
                </a:solidFill>
              </a:rPr>
              <a:t>Facility</a:t>
            </a:r>
          </a:p>
        </p:txBody>
      </p:sp>
      <p:sp>
        <p:nvSpPr>
          <p:cNvPr id="2" name="TextBox 1"/>
          <p:cNvSpPr txBox="1"/>
          <p:nvPr/>
        </p:nvSpPr>
        <p:spPr>
          <a:xfrm>
            <a:off x="1950200" y="1270543"/>
            <a:ext cx="8118684" cy="646331"/>
          </a:xfrm>
          <a:prstGeom prst="rect">
            <a:avLst/>
          </a:prstGeom>
          <a:noFill/>
        </p:spPr>
        <p:txBody>
          <a:bodyPr wrap="square" rtlCol="0">
            <a:spAutoFit/>
          </a:bodyPr>
          <a:lstStyle/>
          <a:p>
            <a:r>
              <a:rPr lang="en-US" dirty="0">
                <a:solidFill>
                  <a:prstClr val="black"/>
                </a:solidFill>
              </a:rPr>
              <a:t>While the general components of designation analysis are similar across designation types, the specific eligibility criteria vary depending on designation type…</a:t>
            </a:r>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3352" y="2818013"/>
            <a:ext cx="2398645" cy="1558406"/>
          </a:xfrm>
          <a:prstGeom prst="rect">
            <a:avLst/>
          </a:prstGeom>
        </p:spPr>
      </p:pic>
      <p:sp>
        <p:nvSpPr>
          <p:cNvPr id="12" name="TextBox 11"/>
          <p:cNvSpPr txBox="1"/>
          <p:nvPr/>
        </p:nvSpPr>
        <p:spPr>
          <a:xfrm>
            <a:off x="1300700" y="4639922"/>
            <a:ext cx="3632045" cy="369332"/>
          </a:xfrm>
          <a:prstGeom prst="rect">
            <a:avLst/>
          </a:prstGeom>
          <a:noFill/>
        </p:spPr>
        <p:txBody>
          <a:bodyPr wrap="square" rtlCol="0">
            <a:spAutoFit/>
          </a:bodyPr>
          <a:lstStyle/>
          <a:p>
            <a:pPr algn="ctr"/>
            <a:r>
              <a:rPr lang="en-US" dirty="0">
                <a:solidFill>
                  <a:prstClr val="black"/>
                </a:solidFill>
              </a:rPr>
              <a:t>Geographic Area</a:t>
            </a:r>
          </a:p>
        </p:txBody>
      </p:sp>
      <p:sp>
        <p:nvSpPr>
          <p:cNvPr id="10" name="Title 2"/>
          <p:cNvSpPr>
            <a:spLocks noGrp="1"/>
          </p:cNvSpPr>
          <p:nvPr>
            <p:ph type="title"/>
          </p:nvPr>
        </p:nvSpPr>
        <p:spPr>
          <a:xfrm>
            <a:off x="304800" y="189400"/>
            <a:ext cx="7886700" cy="1325563"/>
          </a:xfrm>
        </p:spPr>
        <p:txBody>
          <a:bodyPr>
            <a:normAutofit/>
          </a:bodyPr>
          <a:lstStyle/>
          <a:p>
            <a:r>
              <a:rPr lang="en-US" dirty="0" smtClean="0"/>
              <a:t>HPSA Designation Criteria</a:t>
            </a:r>
            <a:endParaRPr lang="en-US" sz="2000" dirty="0">
              <a:solidFill>
                <a:srgbClr val="800000"/>
              </a:solidFill>
            </a:endParaRPr>
          </a:p>
        </p:txBody>
      </p:sp>
    </p:spTree>
    <p:extLst>
      <p:ext uri="{BB962C8B-B14F-4D97-AF65-F5344CB8AC3E}">
        <p14:creationId xmlns:p14="http://schemas.microsoft.com/office/powerpoint/2010/main" val="628096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057400"/>
            <a:ext cx="12192000" cy="35052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914400" y="1143000"/>
            <a:ext cx="9144000" cy="707886"/>
          </a:xfrm>
          <a:prstGeom prst="rect">
            <a:avLst/>
          </a:prstGeom>
          <a:noFill/>
        </p:spPr>
        <p:txBody>
          <a:bodyPr wrap="square" rtlCol="0">
            <a:spAutoFit/>
          </a:bodyPr>
          <a:lstStyle/>
          <a:p>
            <a:pPr>
              <a:defRPr/>
            </a:pPr>
            <a:r>
              <a:rPr lang="en-US" sz="2000" dirty="0">
                <a:latin typeface="Calibri" panose="020F0502020204030204"/>
              </a:rPr>
              <a:t>Using the statute and regulations, HRSA has deemed the following facility types as eligible for automatic HPSA designation:</a:t>
            </a:r>
          </a:p>
        </p:txBody>
      </p:sp>
      <p:sp>
        <p:nvSpPr>
          <p:cNvPr id="19" name="TextBox 18"/>
          <p:cNvSpPr txBox="1"/>
          <p:nvPr/>
        </p:nvSpPr>
        <p:spPr>
          <a:xfrm>
            <a:off x="2133600" y="2209800"/>
            <a:ext cx="8077200" cy="3182410"/>
          </a:xfrm>
          <a:prstGeom prst="rect">
            <a:avLst/>
          </a:prstGeom>
          <a:noFill/>
        </p:spPr>
        <p:txBody>
          <a:bodyPr wrap="square" rtlCol="0">
            <a:spAutoFit/>
          </a:bodyPr>
          <a:lstStyle/>
          <a:p>
            <a:pPr marL="457200" indent="-457200">
              <a:lnSpc>
                <a:spcPct val="120000"/>
              </a:lnSpc>
              <a:buClr>
                <a:srgbClr val="800000"/>
              </a:buClr>
              <a:buFont typeface="Arial"/>
              <a:buChar char="•"/>
              <a:defRPr/>
            </a:pPr>
            <a:r>
              <a:rPr lang="en-US" sz="2400" b="1" dirty="0">
                <a:solidFill>
                  <a:srgbClr val="0F4E7B"/>
                </a:solidFill>
                <a:latin typeface="Calibri" panose="020F0502020204030204"/>
              </a:rPr>
              <a:t>Health Centers (funded under Sec. 330)</a:t>
            </a:r>
          </a:p>
          <a:p>
            <a:pPr marL="457200" indent="-457200">
              <a:lnSpc>
                <a:spcPct val="120000"/>
              </a:lnSpc>
              <a:buClr>
                <a:srgbClr val="800000"/>
              </a:buClr>
              <a:buFont typeface="Arial"/>
              <a:buChar char="•"/>
              <a:defRPr/>
            </a:pPr>
            <a:r>
              <a:rPr lang="en-US" sz="2400" b="1" dirty="0">
                <a:solidFill>
                  <a:srgbClr val="0F4E7B"/>
                </a:solidFill>
                <a:latin typeface="Calibri" panose="020F0502020204030204"/>
              </a:rPr>
              <a:t>Health Center Look-Alikes</a:t>
            </a:r>
          </a:p>
          <a:p>
            <a:pPr marL="457200" indent="-457200">
              <a:lnSpc>
                <a:spcPct val="120000"/>
              </a:lnSpc>
              <a:buClr>
                <a:srgbClr val="800000"/>
              </a:buClr>
              <a:buFont typeface="Arial"/>
              <a:buChar char="•"/>
              <a:defRPr/>
            </a:pPr>
            <a:r>
              <a:rPr lang="en-US" sz="2400" b="1" dirty="0">
                <a:solidFill>
                  <a:srgbClr val="0F4E7B"/>
                </a:solidFill>
                <a:latin typeface="Calibri" panose="020F0502020204030204"/>
              </a:rPr>
              <a:t>Tribally-Run Clinics</a:t>
            </a:r>
          </a:p>
          <a:p>
            <a:pPr marL="457200" indent="-457200">
              <a:lnSpc>
                <a:spcPct val="120000"/>
              </a:lnSpc>
              <a:buClr>
                <a:srgbClr val="800000"/>
              </a:buClr>
              <a:buFont typeface="Arial"/>
              <a:buChar char="•"/>
              <a:defRPr/>
            </a:pPr>
            <a:r>
              <a:rPr lang="en-US" sz="2400" b="1" dirty="0">
                <a:solidFill>
                  <a:srgbClr val="0F4E7B"/>
                </a:solidFill>
                <a:latin typeface="Calibri" panose="020F0502020204030204"/>
              </a:rPr>
              <a:t>Urban Indian Organizations</a:t>
            </a:r>
          </a:p>
          <a:p>
            <a:pPr marL="457200" indent="-457200">
              <a:lnSpc>
                <a:spcPct val="120000"/>
              </a:lnSpc>
              <a:buClr>
                <a:srgbClr val="800000"/>
              </a:buClr>
              <a:buFont typeface="Arial"/>
              <a:buChar char="•"/>
              <a:defRPr/>
            </a:pPr>
            <a:r>
              <a:rPr lang="en-US" sz="2400" b="1" dirty="0">
                <a:solidFill>
                  <a:srgbClr val="0F4E7B"/>
                </a:solidFill>
                <a:latin typeface="Calibri" panose="020F0502020204030204"/>
              </a:rPr>
              <a:t>Dual-Funded Tribal Health Centers</a:t>
            </a:r>
          </a:p>
          <a:p>
            <a:pPr marL="457200" indent="-457200">
              <a:lnSpc>
                <a:spcPct val="120000"/>
              </a:lnSpc>
              <a:buClr>
                <a:srgbClr val="800000"/>
              </a:buClr>
              <a:buFont typeface="Arial"/>
              <a:buChar char="•"/>
              <a:defRPr/>
            </a:pPr>
            <a:r>
              <a:rPr lang="en-US" sz="2400" b="1" dirty="0">
                <a:solidFill>
                  <a:srgbClr val="0F4E7B"/>
                </a:solidFill>
                <a:latin typeface="Calibri" panose="020F0502020204030204"/>
              </a:rPr>
              <a:t>Federally-Run Indian Health Service Clinics</a:t>
            </a:r>
          </a:p>
          <a:p>
            <a:pPr marL="457200" indent="-457200">
              <a:lnSpc>
                <a:spcPct val="120000"/>
              </a:lnSpc>
              <a:buClr>
                <a:srgbClr val="800000"/>
              </a:buClr>
              <a:buFont typeface="Arial"/>
              <a:buChar char="•"/>
              <a:defRPr/>
            </a:pPr>
            <a:r>
              <a:rPr lang="en-US" sz="2400" b="1" dirty="0">
                <a:solidFill>
                  <a:srgbClr val="0F4E7B"/>
                </a:solidFill>
                <a:latin typeface="Calibri" panose="020F0502020204030204"/>
              </a:rPr>
              <a:t>Rural Health Clinics meeting NHSC site requirements</a:t>
            </a:r>
          </a:p>
        </p:txBody>
      </p:sp>
      <p:sp>
        <p:nvSpPr>
          <p:cNvPr id="6" name="Title 5"/>
          <p:cNvSpPr txBox="1">
            <a:spLocks/>
          </p:cNvSpPr>
          <p:nvPr/>
        </p:nvSpPr>
        <p:spPr>
          <a:xfrm>
            <a:off x="304800" y="152400"/>
            <a:ext cx="10820399" cy="65006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Automatically Designated Facility HPSAs</a:t>
            </a:r>
            <a:endParaRPr lang="en-US" sz="4000" dirty="0">
              <a:solidFill>
                <a:srgbClr val="0F4D7B"/>
              </a:solidFill>
            </a:endParaRPr>
          </a:p>
        </p:txBody>
      </p:sp>
      <p:sp>
        <p:nvSpPr>
          <p:cNvPr id="9" name="Rectangle 8"/>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425871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867400" y="1254477"/>
            <a:ext cx="5486400" cy="80292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Slide Number Placeholder 3"/>
          <p:cNvSpPr>
            <a:spLocks noGrp="1"/>
          </p:cNvSpPr>
          <p:nvPr>
            <p:ph type="sldNum" sz="quarter" idx="12"/>
          </p:nvPr>
        </p:nvSpPr>
        <p:spPr/>
        <p:txBody>
          <a:bodyPr/>
          <a:lstStyle/>
          <a:p>
            <a:fld id="{F9ECA865-404D-4A57-9AC1-FD3038CC100D}" type="slidenum">
              <a:rPr lang="en-US" smtClean="0">
                <a:solidFill>
                  <a:schemeClr val="bg1"/>
                </a:solidFill>
              </a:rPr>
              <a:pPr/>
              <a:t>6</a:t>
            </a:fld>
            <a:endParaRPr lang="en-US" dirty="0">
              <a:solidFill>
                <a:schemeClr val="bg1"/>
              </a:solidFill>
            </a:endParaRPr>
          </a:p>
        </p:txBody>
      </p:sp>
      <p:sp>
        <p:nvSpPr>
          <p:cNvPr id="5" name="Rectangle 4"/>
          <p:cNvSpPr/>
          <p:nvPr/>
        </p:nvSpPr>
        <p:spPr>
          <a:xfrm>
            <a:off x="838200" y="1254477"/>
            <a:ext cx="4953000" cy="80292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extBox 6"/>
          <p:cNvSpPr txBox="1"/>
          <p:nvPr/>
        </p:nvSpPr>
        <p:spPr>
          <a:xfrm>
            <a:off x="838200" y="1443335"/>
            <a:ext cx="5029200" cy="461665"/>
          </a:xfrm>
          <a:prstGeom prst="rect">
            <a:avLst/>
          </a:prstGeom>
          <a:noFill/>
        </p:spPr>
        <p:txBody>
          <a:bodyPr wrap="square" rtlCol="0">
            <a:spAutoFit/>
          </a:bodyPr>
          <a:lstStyle/>
          <a:p>
            <a:pPr algn="ctr"/>
            <a:r>
              <a:rPr lang="en-US" sz="2400" b="1" dirty="0">
                <a:solidFill>
                  <a:srgbClr val="0F4E7B"/>
                </a:solidFill>
              </a:rPr>
              <a:t>Other HPSAs</a:t>
            </a:r>
          </a:p>
        </p:txBody>
      </p:sp>
      <p:sp>
        <p:nvSpPr>
          <p:cNvPr id="9" name="TextBox 8"/>
          <p:cNvSpPr txBox="1"/>
          <p:nvPr/>
        </p:nvSpPr>
        <p:spPr>
          <a:xfrm>
            <a:off x="6019800" y="1419993"/>
            <a:ext cx="5410200" cy="461665"/>
          </a:xfrm>
          <a:prstGeom prst="rect">
            <a:avLst/>
          </a:prstGeom>
          <a:noFill/>
        </p:spPr>
        <p:txBody>
          <a:bodyPr wrap="square" rtlCol="0">
            <a:spAutoFit/>
          </a:bodyPr>
          <a:lstStyle/>
          <a:p>
            <a:pPr algn="ctr"/>
            <a:r>
              <a:rPr lang="en-US" sz="2400" b="1" dirty="0">
                <a:solidFill>
                  <a:srgbClr val="0F4E7B"/>
                </a:solidFill>
              </a:rPr>
              <a:t>Automatic Facility HPSAs</a:t>
            </a:r>
          </a:p>
        </p:txBody>
      </p:sp>
      <p:sp>
        <p:nvSpPr>
          <p:cNvPr id="16" name="TextBox 15"/>
          <p:cNvSpPr txBox="1"/>
          <p:nvPr/>
        </p:nvSpPr>
        <p:spPr>
          <a:xfrm>
            <a:off x="990600" y="2278798"/>
            <a:ext cx="4800600" cy="2795637"/>
          </a:xfrm>
          <a:prstGeom prst="rect">
            <a:avLst/>
          </a:prstGeom>
          <a:noFill/>
        </p:spPr>
        <p:txBody>
          <a:bodyPr wrap="square" rtlCol="0">
            <a:spAutoFit/>
          </a:bodyPr>
          <a:lstStyle/>
          <a:p>
            <a:pPr marL="177800" indent="-177800">
              <a:lnSpc>
                <a:spcPct val="110000"/>
              </a:lnSpc>
              <a:buClr>
                <a:srgbClr val="800000"/>
              </a:buClr>
              <a:buFont typeface="Arial" panose="020B0604020202020204" pitchFamily="34" charset="0"/>
              <a:buChar char="•"/>
            </a:pPr>
            <a:r>
              <a:rPr lang="en-US" sz="2000" dirty="0"/>
              <a:t>Designation &amp; scoring done online</a:t>
            </a:r>
          </a:p>
          <a:p>
            <a:pPr marL="177800" indent="-177800">
              <a:lnSpc>
                <a:spcPct val="110000"/>
              </a:lnSpc>
              <a:buClr>
                <a:srgbClr val="800000"/>
              </a:buClr>
              <a:buFont typeface="Arial" panose="020B0604020202020204" pitchFamily="34" charset="0"/>
              <a:buChar char="•"/>
            </a:pPr>
            <a:r>
              <a:rPr lang="en-US" sz="2000" dirty="0"/>
              <a:t>Criteria used to first designate as HPSA</a:t>
            </a:r>
          </a:p>
          <a:p>
            <a:pPr marL="177800" indent="-177800">
              <a:lnSpc>
                <a:spcPct val="110000"/>
              </a:lnSpc>
              <a:buClr>
                <a:srgbClr val="800000"/>
              </a:buClr>
              <a:buFont typeface="Arial" panose="020B0604020202020204" pitchFamily="34" charset="0"/>
              <a:buChar char="•"/>
            </a:pPr>
            <a:r>
              <a:rPr lang="en-US" sz="2000" dirty="0"/>
              <a:t>Criteria used to determine HPSA score</a:t>
            </a:r>
          </a:p>
          <a:p>
            <a:pPr marL="177800" indent="-177800">
              <a:lnSpc>
                <a:spcPct val="110000"/>
              </a:lnSpc>
              <a:buClr>
                <a:srgbClr val="800000"/>
              </a:buClr>
              <a:buFont typeface="Arial" panose="020B0604020202020204" pitchFamily="34" charset="0"/>
              <a:buChar char="•"/>
            </a:pPr>
            <a:r>
              <a:rPr lang="en-US" sz="2000" dirty="0"/>
              <a:t>Scores range from 0-25 (26 for dental)</a:t>
            </a:r>
          </a:p>
          <a:p>
            <a:pPr marL="177800" indent="-177800">
              <a:lnSpc>
                <a:spcPct val="110000"/>
              </a:lnSpc>
              <a:buClr>
                <a:srgbClr val="800000"/>
              </a:buClr>
              <a:buFont typeface="Arial" panose="020B0604020202020204" pitchFamily="34" charset="0"/>
              <a:buChar char="•"/>
            </a:pPr>
            <a:r>
              <a:rPr lang="en-US" sz="2000" dirty="0"/>
              <a:t>Designations are required to be reviewed and updated as necessary annually</a:t>
            </a:r>
          </a:p>
          <a:p>
            <a:pPr marL="177800" indent="-177800">
              <a:lnSpc>
                <a:spcPct val="110000"/>
              </a:lnSpc>
              <a:buClr>
                <a:srgbClr val="800000"/>
              </a:buClr>
              <a:buFont typeface="Arial" panose="020B0604020202020204" pitchFamily="34" charset="0"/>
              <a:buChar char="•"/>
            </a:pPr>
            <a:r>
              <a:rPr lang="en-US" sz="2000" dirty="0"/>
              <a:t>Score of “0” is rare</a:t>
            </a:r>
          </a:p>
          <a:p>
            <a:pPr marL="285750" indent="-285750">
              <a:lnSpc>
                <a:spcPct val="110000"/>
              </a:lnSpc>
              <a:buClr>
                <a:srgbClr val="800000"/>
              </a:buClr>
              <a:buFont typeface="Arial" panose="020B0604020202020204" pitchFamily="34" charset="0"/>
              <a:buChar char="•"/>
            </a:pPr>
            <a:endParaRPr lang="en-US" sz="2000" dirty="0"/>
          </a:p>
        </p:txBody>
      </p:sp>
      <p:sp>
        <p:nvSpPr>
          <p:cNvPr id="17" name="TextBox 16"/>
          <p:cNvSpPr txBox="1"/>
          <p:nvPr/>
        </p:nvSpPr>
        <p:spPr>
          <a:xfrm>
            <a:off x="6096001" y="2297192"/>
            <a:ext cx="5562599" cy="3570208"/>
          </a:xfrm>
          <a:prstGeom prst="rect">
            <a:avLst/>
          </a:prstGeom>
          <a:noFill/>
        </p:spPr>
        <p:txBody>
          <a:bodyPr wrap="square" rtlCol="0">
            <a:spAutoFit/>
          </a:bodyPr>
          <a:lstStyle/>
          <a:p>
            <a:pPr marL="177800" indent="-177800">
              <a:buClr>
                <a:srgbClr val="800000"/>
              </a:buClr>
              <a:buFont typeface="Arial" panose="020B0604020202020204" pitchFamily="34" charset="0"/>
              <a:buChar char="•"/>
            </a:pPr>
            <a:r>
              <a:rPr lang="en-US" sz="2000" dirty="0"/>
              <a:t>Designation &amp; scoring currently done </a:t>
            </a:r>
            <a:r>
              <a:rPr lang="en-US" sz="2000" b="1" i="1" dirty="0">
                <a:solidFill>
                  <a:srgbClr val="800000"/>
                </a:solidFill>
              </a:rPr>
              <a:t>manually</a:t>
            </a:r>
            <a:r>
              <a:rPr lang="en-US" sz="2000" dirty="0">
                <a:solidFill>
                  <a:srgbClr val="800000"/>
                </a:solidFill>
              </a:rPr>
              <a:t> </a:t>
            </a:r>
          </a:p>
          <a:p>
            <a:pPr marL="177800" indent="-177800">
              <a:buClr>
                <a:srgbClr val="800000"/>
              </a:buClr>
              <a:buFont typeface="Arial" panose="020B0604020202020204" pitchFamily="34" charset="0"/>
              <a:buChar char="•"/>
            </a:pPr>
            <a:r>
              <a:rPr lang="en-US" sz="2000" b="1" i="1" dirty="0">
                <a:solidFill>
                  <a:srgbClr val="800000"/>
                </a:solidFill>
              </a:rPr>
              <a:t>No application </a:t>
            </a:r>
            <a:r>
              <a:rPr lang="en-US" sz="2000" dirty="0"/>
              <a:t>process necessary</a:t>
            </a:r>
          </a:p>
          <a:p>
            <a:pPr marL="177800" indent="-177800">
              <a:buClr>
                <a:srgbClr val="800000"/>
              </a:buClr>
              <a:buFont typeface="Arial" panose="020B0604020202020204" pitchFamily="34" charset="0"/>
              <a:buChar char="•"/>
            </a:pPr>
            <a:r>
              <a:rPr lang="en-US" sz="2000" dirty="0"/>
              <a:t>Same criteria used to determine HPSA score as other HPSAs</a:t>
            </a:r>
          </a:p>
          <a:p>
            <a:pPr marL="177800" indent="-177800">
              <a:buClr>
                <a:srgbClr val="800000"/>
              </a:buClr>
              <a:buFont typeface="Arial" panose="020B0604020202020204" pitchFamily="34" charset="0"/>
              <a:buChar char="•"/>
            </a:pPr>
            <a:r>
              <a:rPr lang="en-US" sz="2000" dirty="0"/>
              <a:t>Same scoring range used</a:t>
            </a:r>
          </a:p>
          <a:p>
            <a:pPr marL="177800" indent="-177800">
              <a:lnSpc>
                <a:spcPct val="110000"/>
              </a:lnSpc>
              <a:buClr>
                <a:srgbClr val="800000"/>
              </a:buClr>
              <a:buFont typeface="Arial" panose="020B0604020202020204" pitchFamily="34" charset="0"/>
              <a:buChar char="•"/>
            </a:pPr>
            <a:r>
              <a:rPr lang="en-US" sz="2000" dirty="0"/>
              <a:t>HRSA has not historically required Auto HPSA scores to be reviewed regularly; updates are requested by facility</a:t>
            </a:r>
          </a:p>
          <a:p>
            <a:pPr marL="177800" indent="-177800">
              <a:buClr>
                <a:srgbClr val="800000"/>
              </a:buClr>
              <a:buFont typeface="Arial" panose="020B0604020202020204" pitchFamily="34" charset="0"/>
              <a:buChar char="•"/>
            </a:pPr>
            <a:r>
              <a:rPr lang="en-US" sz="2000" dirty="0"/>
              <a:t>Score of “0” </a:t>
            </a:r>
            <a:r>
              <a:rPr lang="en-US" sz="2000" b="1" i="1" u="sng" dirty="0">
                <a:solidFill>
                  <a:srgbClr val="800000"/>
                </a:solidFill>
              </a:rPr>
              <a:t>more frequent</a:t>
            </a:r>
            <a:r>
              <a:rPr lang="en-US" sz="2000" b="1" i="1" dirty="0">
                <a:solidFill>
                  <a:srgbClr val="800000"/>
                </a:solidFill>
              </a:rPr>
              <a:t> </a:t>
            </a:r>
            <a:r>
              <a:rPr lang="en-US" sz="2000" dirty="0"/>
              <a:t>and means low shortage or no data was available for scoring</a:t>
            </a:r>
          </a:p>
          <a:p>
            <a:pPr marL="285750" indent="-285750">
              <a:buClr>
                <a:srgbClr val="800000"/>
              </a:buClr>
              <a:buFont typeface="Arial" panose="020B0604020202020204" pitchFamily="34" charset="0"/>
              <a:buChar char="•"/>
            </a:pPr>
            <a:endParaRPr lang="en-US" sz="2000" dirty="0"/>
          </a:p>
        </p:txBody>
      </p:sp>
      <p:cxnSp>
        <p:nvCxnSpPr>
          <p:cNvPr id="13" name="Straight Connector 12"/>
          <p:cNvCxnSpPr/>
          <p:nvPr/>
        </p:nvCxnSpPr>
        <p:spPr>
          <a:xfrm>
            <a:off x="5791200" y="2286000"/>
            <a:ext cx="0" cy="3400661"/>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15" name="Title 5"/>
          <p:cNvSpPr txBox="1">
            <a:spLocks/>
          </p:cNvSpPr>
          <p:nvPr/>
        </p:nvSpPr>
        <p:spPr>
          <a:xfrm>
            <a:off x="304800" y="35733"/>
            <a:ext cx="11734800" cy="103106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500" dirty="0"/>
              <a:t>Auto-HPSAs compared to other HPSAs</a:t>
            </a:r>
          </a:p>
          <a:p>
            <a:r>
              <a:rPr lang="en-US" sz="2500" dirty="0"/>
              <a:t>Similar but not the same</a:t>
            </a:r>
          </a:p>
        </p:txBody>
      </p:sp>
      <p:sp>
        <p:nvSpPr>
          <p:cNvPr id="18" name="Rectangle 17"/>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Tree>
    <p:extLst>
      <p:ext uri="{BB962C8B-B14F-4D97-AF65-F5344CB8AC3E}">
        <p14:creationId xmlns:p14="http://schemas.microsoft.com/office/powerpoint/2010/main" val="4172173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219200"/>
            <a:ext cx="9144000" cy="685800"/>
          </a:xfrm>
        </p:spPr>
        <p:txBody>
          <a:bodyPr>
            <a:normAutofit/>
          </a:bodyPr>
          <a:lstStyle/>
          <a:p>
            <a:pPr marL="0" indent="0">
              <a:lnSpc>
                <a:spcPct val="100000"/>
              </a:lnSpc>
              <a:buNone/>
            </a:pPr>
            <a:r>
              <a:rPr lang="en-US" sz="1600" dirty="0"/>
              <a:t>HPSA scores are based on a variety of criteria and range from 0 to 25 in the case of Primary Care and Mental Health, and 0 to 26 in the case of Dental Health.</a:t>
            </a:r>
          </a:p>
        </p:txBody>
      </p:sp>
      <p:sp>
        <p:nvSpPr>
          <p:cNvPr id="8" name="TextBox 7"/>
          <p:cNvSpPr txBox="1"/>
          <p:nvPr/>
        </p:nvSpPr>
        <p:spPr>
          <a:xfrm>
            <a:off x="1828800" y="2148541"/>
            <a:ext cx="1676400" cy="615553"/>
          </a:xfrm>
          <a:prstGeom prst="rect">
            <a:avLst/>
          </a:prstGeom>
          <a:noFill/>
        </p:spPr>
        <p:txBody>
          <a:bodyPr wrap="square" rtlCol="0">
            <a:spAutoFit/>
          </a:bodyPr>
          <a:lstStyle/>
          <a:p>
            <a:pPr>
              <a:defRPr/>
            </a:pPr>
            <a:r>
              <a:rPr lang="en-US" b="1" dirty="0">
                <a:solidFill>
                  <a:srgbClr val="0F4E7B"/>
                </a:solidFill>
                <a:latin typeface="Calibri" panose="020F0502020204030204"/>
              </a:rPr>
              <a:t>Primary Care</a:t>
            </a:r>
          </a:p>
          <a:p>
            <a:pPr>
              <a:defRPr/>
            </a:pPr>
            <a:r>
              <a:rPr lang="en-US" sz="1600" dirty="0">
                <a:solidFill>
                  <a:prstClr val="black"/>
                </a:solidFill>
                <a:latin typeface="Calibri" panose="020F0502020204030204"/>
              </a:rPr>
              <a:t>0-25</a:t>
            </a:r>
          </a:p>
        </p:txBody>
      </p:sp>
      <p:sp>
        <p:nvSpPr>
          <p:cNvPr id="9" name="TextBox 8"/>
          <p:cNvSpPr txBox="1"/>
          <p:nvPr/>
        </p:nvSpPr>
        <p:spPr>
          <a:xfrm>
            <a:off x="1904528" y="4967941"/>
            <a:ext cx="1676400" cy="615553"/>
          </a:xfrm>
          <a:prstGeom prst="rect">
            <a:avLst/>
          </a:prstGeom>
          <a:noFill/>
        </p:spPr>
        <p:txBody>
          <a:bodyPr wrap="square" rtlCol="0">
            <a:spAutoFit/>
          </a:bodyPr>
          <a:lstStyle/>
          <a:p>
            <a:pPr>
              <a:defRPr/>
            </a:pPr>
            <a:r>
              <a:rPr lang="en-US" b="1" dirty="0">
                <a:solidFill>
                  <a:srgbClr val="0F4E7B"/>
                </a:solidFill>
                <a:latin typeface="Calibri" panose="020F0502020204030204"/>
              </a:rPr>
              <a:t>Dental Health</a:t>
            </a:r>
          </a:p>
          <a:p>
            <a:pPr>
              <a:defRPr/>
            </a:pPr>
            <a:r>
              <a:rPr lang="en-US" sz="1600" dirty="0">
                <a:solidFill>
                  <a:prstClr val="black"/>
                </a:solidFill>
                <a:latin typeface="Calibri" panose="020F0502020204030204"/>
              </a:rPr>
              <a:t>0-26</a:t>
            </a:r>
          </a:p>
        </p:txBody>
      </p:sp>
      <p:cxnSp>
        <p:nvCxnSpPr>
          <p:cNvPr id="12" name="Straight Connector 11"/>
          <p:cNvCxnSpPr/>
          <p:nvPr/>
        </p:nvCxnSpPr>
        <p:spPr>
          <a:xfrm>
            <a:off x="1455270" y="2057400"/>
            <a:ext cx="9144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55270" y="3152870"/>
            <a:ext cx="9144000"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455270" y="4830482"/>
            <a:ext cx="9144000" cy="0"/>
          </a:xfrm>
          <a:prstGeom prst="line">
            <a:avLst/>
          </a:prstGeom>
          <a:ln>
            <a:solidFill>
              <a:srgbClr val="7F7F7F"/>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4527" y="3291541"/>
            <a:ext cx="1676400" cy="615553"/>
          </a:xfrm>
          <a:prstGeom prst="rect">
            <a:avLst/>
          </a:prstGeom>
          <a:noFill/>
        </p:spPr>
        <p:txBody>
          <a:bodyPr wrap="square" rtlCol="0">
            <a:spAutoFit/>
          </a:bodyPr>
          <a:lstStyle/>
          <a:p>
            <a:pPr>
              <a:defRPr/>
            </a:pPr>
            <a:r>
              <a:rPr lang="en-US" b="1" dirty="0">
                <a:solidFill>
                  <a:srgbClr val="0F4E7B"/>
                </a:solidFill>
                <a:latin typeface="Calibri" panose="020F0502020204030204"/>
              </a:rPr>
              <a:t>Mental Health</a:t>
            </a:r>
          </a:p>
          <a:p>
            <a:pPr>
              <a:defRPr/>
            </a:pPr>
            <a:r>
              <a:rPr lang="en-US" sz="1600" dirty="0">
                <a:solidFill>
                  <a:prstClr val="black"/>
                </a:solidFill>
                <a:latin typeface="Calibri" panose="020F0502020204030204"/>
              </a:rPr>
              <a:t>0-25</a:t>
            </a:r>
          </a:p>
        </p:txBody>
      </p:sp>
      <p:sp>
        <p:nvSpPr>
          <p:cNvPr id="26" name="Title 5"/>
          <p:cNvSpPr txBox="1">
            <a:spLocks/>
          </p:cNvSpPr>
          <p:nvPr/>
        </p:nvSpPr>
        <p:spPr>
          <a:xfrm>
            <a:off x="304800" y="152400"/>
            <a:ext cx="11734800" cy="65006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HPSA Scoring Criteria</a:t>
            </a:r>
            <a:endParaRPr lang="en-US" sz="4000" dirty="0">
              <a:solidFill>
                <a:srgbClr val="0F4D7B"/>
              </a:solidFill>
            </a:endParaRPr>
          </a:p>
        </p:txBody>
      </p:sp>
      <p:sp>
        <p:nvSpPr>
          <p:cNvPr id="27" name="Rectangle 26"/>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grpSp>
        <p:nvGrpSpPr>
          <p:cNvPr id="51" name="Group 50"/>
          <p:cNvGrpSpPr/>
          <p:nvPr/>
        </p:nvGrpSpPr>
        <p:grpSpPr>
          <a:xfrm>
            <a:off x="4038600" y="3309683"/>
            <a:ext cx="6178379" cy="1325005"/>
            <a:chOff x="4038600" y="3370942"/>
            <a:chExt cx="6178379" cy="1325005"/>
          </a:xfrm>
        </p:grpSpPr>
        <p:sp>
          <p:nvSpPr>
            <p:cNvPr id="47" name="Rectangle 46"/>
            <p:cNvSpPr/>
            <p:nvPr/>
          </p:nvSpPr>
          <p:spPr>
            <a:xfrm>
              <a:off x="6483514" y="4083908"/>
              <a:ext cx="1056167" cy="612039"/>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48" name="TextBox 47"/>
            <p:cNvSpPr txBox="1"/>
            <p:nvPr/>
          </p:nvSpPr>
          <p:spPr>
            <a:xfrm>
              <a:off x="6555945" y="4192373"/>
              <a:ext cx="921811" cy="369332"/>
            </a:xfrm>
            <a:prstGeom prst="rect">
              <a:avLst/>
            </a:prstGeom>
            <a:noFill/>
          </p:spPr>
          <p:txBody>
            <a:bodyPr wrap="square" rtlCol="0">
              <a:spAutoFit/>
            </a:bodyPr>
            <a:lstStyle/>
            <a:p>
              <a:pPr algn="ctr"/>
              <a:r>
                <a:rPr lang="en-US" sz="900" dirty="0"/>
                <a:t>Youth Ratio Point Value</a:t>
              </a:r>
            </a:p>
          </p:txBody>
        </p:sp>
        <p:sp>
          <p:nvSpPr>
            <p:cNvPr id="45" name="Rectangle 44"/>
            <p:cNvSpPr/>
            <p:nvPr/>
          </p:nvSpPr>
          <p:spPr>
            <a:xfrm>
              <a:off x="5267060" y="4082535"/>
              <a:ext cx="1056167" cy="612039"/>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46" name="TextBox 45"/>
            <p:cNvSpPr txBox="1"/>
            <p:nvPr/>
          </p:nvSpPr>
          <p:spPr>
            <a:xfrm>
              <a:off x="5339491" y="4191000"/>
              <a:ext cx="921811" cy="369332"/>
            </a:xfrm>
            <a:prstGeom prst="rect">
              <a:avLst/>
            </a:prstGeom>
            <a:noFill/>
          </p:spPr>
          <p:txBody>
            <a:bodyPr wrap="square" rtlCol="0">
              <a:spAutoFit/>
            </a:bodyPr>
            <a:lstStyle/>
            <a:p>
              <a:pPr algn="ctr"/>
              <a:r>
                <a:rPr lang="en-US" sz="900" dirty="0"/>
                <a:t>Elderly Ratio Point Value</a:t>
              </a:r>
            </a:p>
          </p:txBody>
        </p:sp>
        <p:sp>
          <p:nvSpPr>
            <p:cNvPr id="43" name="Rectangle 42"/>
            <p:cNvSpPr/>
            <p:nvPr/>
          </p:nvSpPr>
          <p:spPr>
            <a:xfrm>
              <a:off x="7706833" y="3389184"/>
              <a:ext cx="1056167" cy="612039"/>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44" name="TextBox 43"/>
            <p:cNvSpPr txBox="1"/>
            <p:nvPr/>
          </p:nvSpPr>
          <p:spPr>
            <a:xfrm>
              <a:off x="7716793" y="3456655"/>
              <a:ext cx="1059936" cy="507831"/>
            </a:xfrm>
            <a:prstGeom prst="rect">
              <a:avLst/>
            </a:prstGeom>
            <a:noFill/>
          </p:spPr>
          <p:txBody>
            <a:bodyPr wrap="square" rtlCol="0">
              <a:spAutoFit/>
            </a:bodyPr>
            <a:lstStyle/>
            <a:p>
              <a:pPr algn="ctr"/>
              <a:r>
                <a:rPr lang="en-US" sz="900" dirty="0"/>
                <a:t>Substance Abuse Prevalence Point Value</a:t>
              </a:r>
            </a:p>
          </p:txBody>
        </p:sp>
        <p:sp>
          <p:nvSpPr>
            <p:cNvPr id="41" name="Rectangle 40"/>
            <p:cNvSpPr/>
            <p:nvPr/>
          </p:nvSpPr>
          <p:spPr>
            <a:xfrm>
              <a:off x="6487633" y="3387811"/>
              <a:ext cx="1056167" cy="612039"/>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42" name="TextBox 41"/>
            <p:cNvSpPr txBox="1"/>
            <p:nvPr/>
          </p:nvSpPr>
          <p:spPr>
            <a:xfrm>
              <a:off x="6560064" y="3441552"/>
              <a:ext cx="921811" cy="507831"/>
            </a:xfrm>
            <a:prstGeom prst="rect">
              <a:avLst/>
            </a:prstGeom>
            <a:noFill/>
          </p:spPr>
          <p:txBody>
            <a:bodyPr wrap="square" rtlCol="0">
              <a:spAutoFit/>
            </a:bodyPr>
            <a:lstStyle/>
            <a:p>
              <a:pPr algn="ctr"/>
              <a:r>
                <a:rPr lang="en-US" sz="900" dirty="0"/>
                <a:t>Alcohol Abuse Prevalence Point Value</a:t>
              </a:r>
            </a:p>
          </p:txBody>
        </p:sp>
        <p:sp>
          <p:nvSpPr>
            <p:cNvPr id="17" name="Rectangle 16"/>
            <p:cNvSpPr/>
            <p:nvPr/>
          </p:nvSpPr>
          <p:spPr>
            <a:xfrm>
              <a:off x="4052738" y="3393249"/>
              <a:ext cx="1056167" cy="612039"/>
            </a:xfrm>
            <a:prstGeom prst="rect">
              <a:avLst/>
            </a:prstGeom>
            <a:solidFill>
              <a:schemeClr val="accent4">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30" name="Rectangle 29"/>
            <p:cNvSpPr/>
            <p:nvPr/>
          </p:nvSpPr>
          <p:spPr>
            <a:xfrm>
              <a:off x="5262984" y="3392714"/>
              <a:ext cx="1056167" cy="612039"/>
            </a:xfrm>
            <a:prstGeom prst="rect">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31" name="Rectangle 30"/>
            <p:cNvSpPr/>
            <p:nvPr/>
          </p:nvSpPr>
          <p:spPr>
            <a:xfrm>
              <a:off x="7711345" y="4078037"/>
              <a:ext cx="1056167" cy="612039"/>
            </a:xfrm>
            <a:prstGeom prst="rect">
              <a:avLst/>
            </a:prstGeom>
            <a:solidFill>
              <a:srgbClr val="0F4E7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11" name="Plus 10"/>
            <p:cNvSpPr/>
            <p:nvPr/>
          </p:nvSpPr>
          <p:spPr>
            <a:xfrm>
              <a:off x="7518706" y="3598077"/>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Plus 31"/>
            <p:cNvSpPr/>
            <p:nvPr/>
          </p:nvSpPr>
          <p:spPr>
            <a:xfrm>
              <a:off x="6306372" y="3586788"/>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Plus 32"/>
            <p:cNvSpPr/>
            <p:nvPr/>
          </p:nvSpPr>
          <p:spPr>
            <a:xfrm>
              <a:off x="5098536" y="3606163"/>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Plus 33"/>
            <p:cNvSpPr/>
            <p:nvPr/>
          </p:nvSpPr>
          <p:spPr>
            <a:xfrm>
              <a:off x="7515579" y="4286698"/>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Plus 34"/>
            <p:cNvSpPr/>
            <p:nvPr/>
          </p:nvSpPr>
          <p:spPr>
            <a:xfrm>
              <a:off x="6315627" y="4279834"/>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Plus 35"/>
            <p:cNvSpPr/>
            <p:nvPr/>
          </p:nvSpPr>
          <p:spPr>
            <a:xfrm>
              <a:off x="5069856" y="4293564"/>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Equal 36"/>
            <p:cNvSpPr/>
            <p:nvPr/>
          </p:nvSpPr>
          <p:spPr>
            <a:xfrm>
              <a:off x="8852244" y="4276272"/>
              <a:ext cx="236151" cy="233944"/>
            </a:xfrm>
            <a:prstGeom prst="mathEqual">
              <a:avLst/>
            </a:prstGeom>
            <a:solidFill>
              <a:srgbClr val="AFABAB"/>
            </a:solid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8" name="TextBox 37"/>
            <p:cNvSpPr txBox="1"/>
            <p:nvPr/>
          </p:nvSpPr>
          <p:spPr>
            <a:xfrm>
              <a:off x="7645253" y="4114323"/>
              <a:ext cx="1219200" cy="507831"/>
            </a:xfrm>
            <a:prstGeom prst="rect">
              <a:avLst/>
            </a:prstGeom>
            <a:noFill/>
          </p:spPr>
          <p:txBody>
            <a:bodyPr wrap="square" rtlCol="0">
              <a:spAutoFit/>
            </a:bodyPr>
            <a:lstStyle/>
            <a:p>
              <a:pPr algn="ctr"/>
              <a:r>
                <a:rPr lang="en-US" sz="900" dirty="0">
                  <a:solidFill>
                    <a:schemeClr val="bg1"/>
                  </a:solidFill>
                </a:rPr>
                <a:t>Travel Time to Nearest Source of Care Point Values</a:t>
              </a:r>
            </a:p>
          </p:txBody>
        </p:sp>
        <p:sp>
          <p:nvSpPr>
            <p:cNvPr id="39" name="TextBox 38"/>
            <p:cNvSpPr txBox="1"/>
            <p:nvPr/>
          </p:nvSpPr>
          <p:spPr>
            <a:xfrm>
              <a:off x="5294086" y="3370942"/>
              <a:ext cx="990600" cy="646331"/>
            </a:xfrm>
            <a:prstGeom prst="rect">
              <a:avLst/>
            </a:prstGeom>
            <a:noFill/>
          </p:spPr>
          <p:txBody>
            <a:bodyPr wrap="square" rtlCol="0">
              <a:spAutoFit/>
            </a:bodyPr>
            <a:lstStyle/>
            <a:p>
              <a:pPr algn="ctr"/>
              <a:r>
                <a:rPr lang="en-US" sz="900" dirty="0"/>
                <a:t>% of Population at 100% Federal Poverty Level Point Value</a:t>
              </a:r>
            </a:p>
          </p:txBody>
        </p:sp>
        <p:sp>
          <p:nvSpPr>
            <p:cNvPr id="40" name="TextBox 39"/>
            <p:cNvSpPr txBox="1"/>
            <p:nvPr/>
          </p:nvSpPr>
          <p:spPr>
            <a:xfrm>
              <a:off x="4038600" y="3429000"/>
              <a:ext cx="1066800" cy="507831"/>
            </a:xfrm>
            <a:prstGeom prst="rect">
              <a:avLst/>
            </a:prstGeom>
            <a:noFill/>
          </p:spPr>
          <p:txBody>
            <a:bodyPr wrap="square" rtlCol="0">
              <a:spAutoFit/>
            </a:bodyPr>
            <a:lstStyle/>
            <a:p>
              <a:pPr algn="ctr"/>
              <a:r>
                <a:rPr lang="en-US" sz="900" dirty="0">
                  <a:solidFill>
                    <a:schemeClr val="bg1"/>
                  </a:solidFill>
                </a:rPr>
                <a:t>Population-to-Provider Ratio Point Value</a:t>
              </a:r>
            </a:p>
          </p:txBody>
        </p:sp>
        <p:sp>
          <p:nvSpPr>
            <p:cNvPr id="49" name="Rectangle 48"/>
            <p:cNvSpPr/>
            <p:nvPr/>
          </p:nvSpPr>
          <p:spPr>
            <a:xfrm>
              <a:off x="9160812" y="4077043"/>
              <a:ext cx="1056167" cy="612039"/>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50" name="TextBox 49"/>
            <p:cNvSpPr txBox="1"/>
            <p:nvPr/>
          </p:nvSpPr>
          <p:spPr>
            <a:xfrm>
              <a:off x="9233243" y="4185508"/>
              <a:ext cx="921811" cy="394723"/>
            </a:xfrm>
            <a:prstGeom prst="rect">
              <a:avLst/>
            </a:prstGeom>
            <a:noFill/>
          </p:spPr>
          <p:txBody>
            <a:bodyPr wrap="square" rtlCol="0">
              <a:spAutoFit/>
            </a:bodyPr>
            <a:lstStyle/>
            <a:p>
              <a:pPr algn="ctr">
                <a:lnSpc>
                  <a:spcPct val="110000"/>
                </a:lnSpc>
              </a:pPr>
              <a:r>
                <a:rPr lang="en-US" sz="900" dirty="0"/>
                <a:t>HPSA Score (out of 25)</a:t>
              </a:r>
            </a:p>
          </p:txBody>
        </p:sp>
      </p:grpSp>
      <p:grpSp>
        <p:nvGrpSpPr>
          <p:cNvPr id="54" name="Group 53"/>
          <p:cNvGrpSpPr/>
          <p:nvPr/>
        </p:nvGrpSpPr>
        <p:grpSpPr>
          <a:xfrm>
            <a:off x="4059194" y="2224741"/>
            <a:ext cx="6171515" cy="706342"/>
            <a:chOff x="4045464" y="3386130"/>
            <a:chExt cx="6171515" cy="706342"/>
          </a:xfrm>
        </p:grpSpPr>
        <p:sp>
          <p:nvSpPr>
            <p:cNvPr id="61" name="Rectangle 60"/>
            <p:cNvSpPr/>
            <p:nvPr/>
          </p:nvSpPr>
          <p:spPr>
            <a:xfrm>
              <a:off x="6487633" y="3387811"/>
              <a:ext cx="1056167" cy="698536"/>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62" name="TextBox 61"/>
            <p:cNvSpPr txBox="1"/>
            <p:nvPr/>
          </p:nvSpPr>
          <p:spPr>
            <a:xfrm>
              <a:off x="6477000" y="3419421"/>
              <a:ext cx="1066800" cy="646331"/>
            </a:xfrm>
            <a:prstGeom prst="rect">
              <a:avLst/>
            </a:prstGeom>
            <a:noFill/>
          </p:spPr>
          <p:txBody>
            <a:bodyPr wrap="square" rtlCol="0">
              <a:spAutoFit/>
            </a:bodyPr>
            <a:lstStyle/>
            <a:p>
              <a:pPr algn="ctr"/>
              <a:r>
                <a:rPr lang="en-US" sz="900" dirty="0"/>
                <a:t>Infant Health Index Point Value (Based on IMR or LBW Rate)</a:t>
              </a:r>
            </a:p>
          </p:txBody>
        </p:sp>
        <p:sp>
          <p:nvSpPr>
            <p:cNvPr id="63" name="Rectangle 62"/>
            <p:cNvSpPr/>
            <p:nvPr/>
          </p:nvSpPr>
          <p:spPr>
            <a:xfrm>
              <a:off x="4052738" y="3393249"/>
              <a:ext cx="1056167" cy="699223"/>
            </a:xfrm>
            <a:prstGeom prst="rect">
              <a:avLst/>
            </a:prstGeom>
            <a:solidFill>
              <a:schemeClr val="accent4">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64" name="Rectangle 63"/>
            <p:cNvSpPr/>
            <p:nvPr/>
          </p:nvSpPr>
          <p:spPr>
            <a:xfrm>
              <a:off x="5262984" y="3392714"/>
              <a:ext cx="1056167" cy="699223"/>
            </a:xfrm>
            <a:prstGeom prst="rect">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65" name="Rectangle 64"/>
            <p:cNvSpPr/>
            <p:nvPr/>
          </p:nvSpPr>
          <p:spPr>
            <a:xfrm>
              <a:off x="7711345" y="3387124"/>
              <a:ext cx="1056167" cy="699223"/>
            </a:xfrm>
            <a:prstGeom prst="rect">
              <a:avLst/>
            </a:prstGeom>
            <a:solidFill>
              <a:srgbClr val="0F4E7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66" name="Plus 65"/>
            <p:cNvSpPr/>
            <p:nvPr/>
          </p:nvSpPr>
          <p:spPr>
            <a:xfrm>
              <a:off x="7518706" y="3627960"/>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Plus 66"/>
            <p:cNvSpPr/>
            <p:nvPr/>
          </p:nvSpPr>
          <p:spPr>
            <a:xfrm>
              <a:off x="6306372" y="3616671"/>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Plus 67"/>
            <p:cNvSpPr/>
            <p:nvPr/>
          </p:nvSpPr>
          <p:spPr>
            <a:xfrm>
              <a:off x="5098536" y="3636046"/>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2" name="Equal 71"/>
            <p:cNvSpPr/>
            <p:nvPr/>
          </p:nvSpPr>
          <p:spPr>
            <a:xfrm>
              <a:off x="8852244" y="3615242"/>
              <a:ext cx="236151" cy="233944"/>
            </a:xfrm>
            <a:prstGeom prst="mathEqual">
              <a:avLst/>
            </a:prstGeom>
            <a:solidFill>
              <a:srgbClr val="AFABAB"/>
            </a:solid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3" name="TextBox 72"/>
            <p:cNvSpPr txBox="1"/>
            <p:nvPr/>
          </p:nvSpPr>
          <p:spPr>
            <a:xfrm>
              <a:off x="7645253" y="3461126"/>
              <a:ext cx="1219200" cy="507831"/>
            </a:xfrm>
            <a:prstGeom prst="rect">
              <a:avLst/>
            </a:prstGeom>
            <a:noFill/>
          </p:spPr>
          <p:txBody>
            <a:bodyPr wrap="square" rtlCol="0">
              <a:spAutoFit/>
            </a:bodyPr>
            <a:lstStyle/>
            <a:p>
              <a:pPr algn="ctr"/>
              <a:r>
                <a:rPr lang="en-US" sz="900" dirty="0">
                  <a:solidFill>
                    <a:schemeClr val="bg1"/>
                  </a:solidFill>
                </a:rPr>
                <a:t>Travel Time to Nearest Source of Care Point Values</a:t>
              </a:r>
            </a:p>
          </p:txBody>
        </p:sp>
        <p:sp>
          <p:nvSpPr>
            <p:cNvPr id="74" name="TextBox 73"/>
            <p:cNvSpPr txBox="1"/>
            <p:nvPr/>
          </p:nvSpPr>
          <p:spPr>
            <a:xfrm>
              <a:off x="5294086" y="3426286"/>
              <a:ext cx="990600" cy="646331"/>
            </a:xfrm>
            <a:prstGeom prst="rect">
              <a:avLst/>
            </a:prstGeom>
            <a:noFill/>
          </p:spPr>
          <p:txBody>
            <a:bodyPr wrap="square" rtlCol="0">
              <a:spAutoFit/>
            </a:bodyPr>
            <a:lstStyle/>
            <a:p>
              <a:pPr algn="ctr"/>
              <a:r>
                <a:rPr lang="en-US" sz="900" dirty="0"/>
                <a:t>% of Population at 100% Federal Poverty Level Point Value</a:t>
              </a:r>
            </a:p>
          </p:txBody>
        </p:sp>
        <p:sp>
          <p:nvSpPr>
            <p:cNvPr id="75" name="TextBox 74"/>
            <p:cNvSpPr txBox="1"/>
            <p:nvPr/>
          </p:nvSpPr>
          <p:spPr>
            <a:xfrm>
              <a:off x="4045464" y="3415271"/>
              <a:ext cx="1066800" cy="646331"/>
            </a:xfrm>
            <a:prstGeom prst="rect">
              <a:avLst/>
            </a:prstGeom>
            <a:noFill/>
          </p:spPr>
          <p:txBody>
            <a:bodyPr wrap="square" rtlCol="0">
              <a:spAutoFit/>
            </a:bodyPr>
            <a:lstStyle/>
            <a:p>
              <a:pPr algn="ctr"/>
              <a:r>
                <a:rPr lang="en-US" sz="900" dirty="0">
                  <a:solidFill>
                    <a:schemeClr val="bg1"/>
                  </a:solidFill>
                </a:rPr>
                <a:t>Population-to-Provider Ratio Point Value </a:t>
              </a:r>
            </a:p>
            <a:p>
              <a:pPr algn="ctr"/>
              <a:r>
                <a:rPr lang="en-US" sz="900" i="1" dirty="0">
                  <a:solidFill>
                    <a:schemeClr val="bg1"/>
                  </a:solidFill>
                </a:rPr>
                <a:t>Double Weighted</a:t>
              </a:r>
            </a:p>
          </p:txBody>
        </p:sp>
        <p:sp>
          <p:nvSpPr>
            <p:cNvPr id="76" name="Rectangle 75"/>
            <p:cNvSpPr/>
            <p:nvPr/>
          </p:nvSpPr>
          <p:spPr>
            <a:xfrm>
              <a:off x="9160812" y="3386130"/>
              <a:ext cx="1056167" cy="699223"/>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77" name="TextBox 76"/>
            <p:cNvSpPr txBox="1"/>
            <p:nvPr/>
          </p:nvSpPr>
          <p:spPr>
            <a:xfrm>
              <a:off x="9233243" y="3539224"/>
              <a:ext cx="921811" cy="394723"/>
            </a:xfrm>
            <a:prstGeom prst="rect">
              <a:avLst/>
            </a:prstGeom>
            <a:noFill/>
          </p:spPr>
          <p:txBody>
            <a:bodyPr wrap="square" rtlCol="0">
              <a:spAutoFit/>
            </a:bodyPr>
            <a:lstStyle/>
            <a:p>
              <a:pPr algn="ctr">
                <a:lnSpc>
                  <a:spcPct val="110000"/>
                </a:lnSpc>
              </a:pPr>
              <a:r>
                <a:rPr lang="en-US" sz="900" dirty="0"/>
                <a:t>HPSA Score (out of 25)</a:t>
              </a:r>
            </a:p>
          </p:txBody>
        </p:sp>
      </p:grpSp>
      <p:grpSp>
        <p:nvGrpSpPr>
          <p:cNvPr id="79" name="Group 78"/>
          <p:cNvGrpSpPr/>
          <p:nvPr/>
        </p:nvGrpSpPr>
        <p:grpSpPr>
          <a:xfrm>
            <a:off x="4038600" y="5023599"/>
            <a:ext cx="6171515" cy="723722"/>
            <a:chOff x="4045464" y="3386130"/>
            <a:chExt cx="6171515" cy="723722"/>
          </a:xfrm>
        </p:grpSpPr>
        <p:sp>
          <p:nvSpPr>
            <p:cNvPr id="80" name="Rectangle 79"/>
            <p:cNvSpPr/>
            <p:nvPr/>
          </p:nvSpPr>
          <p:spPr>
            <a:xfrm>
              <a:off x="6487633" y="3387811"/>
              <a:ext cx="1056167" cy="698536"/>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81" name="TextBox 80"/>
            <p:cNvSpPr txBox="1"/>
            <p:nvPr/>
          </p:nvSpPr>
          <p:spPr>
            <a:xfrm>
              <a:off x="6553200" y="3419421"/>
              <a:ext cx="921264" cy="646331"/>
            </a:xfrm>
            <a:prstGeom prst="rect">
              <a:avLst/>
            </a:prstGeom>
            <a:noFill/>
          </p:spPr>
          <p:txBody>
            <a:bodyPr wrap="square" rtlCol="0">
              <a:spAutoFit/>
            </a:bodyPr>
            <a:lstStyle/>
            <a:p>
              <a:pPr algn="ctr"/>
              <a:r>
                <a:rPr lang="en-US" sz="900" dirty="0"/>
                <a:t>Water Fluoridation Status Point Value</a:t>
              </a:r>
            </a:p>
          </p:txBody>
        </p:sp>
        <p:sp>
          <p:nvSpPr>
            <p:cNvPr id="82" name="Rectangle 81"/>
            <p:cNvSpPr/>
            <p:nvPr/>
          </p:nvSpPr>
          <p:spPr>
            <a:xfrm>
              <a:off x="4052738" y="3393249"/>
              <a:ext cx="1056167" cy="699223"/>
            </a:xfrm>
            <a:prstGeom prst="rect">
              <a:avLst/>
            </a:prstGeom>
            <a:solidFill>
              <a:schemeClr val="accent4">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83" name="Rectangle 82"/>
            <p:cNvSpPr/>
            <p:nvPr/>
          </p:nvSpPr>
          <p:spPr>
            <a:xfrm>
              <a:off x="5262984" y="3392714"/>
              <a:ext cx="1056167" cy="699223"/>
            </a:xfrm>
            <a:prstGeom prst="rect">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84" name="Rectangle 83"/>
            <p:cNvSpPr/>
            <p:nvPr/>
          </p:nvSpPr>
          <p:spPr>
            <a:xfrm>
              <a:off x="7711345" y="3387124"/>
              <a:ext cx="1056167" cy="699223"/>
            </a:xfrm>
            <a:prstGeom prst="rect">
              <a:avLst/>
            </a:prstGeom>
            <a:solidFill>
              <a:srgbClr val="0F4E7B"/>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85" name="Plus 84"/>
            <p:cNvSpPr/>
            <p:nvPr/>
          </p:nvSpPr>
          <p:spPr>
            <a:xfrm>
              <a:off x="7526177" y="3627959"/>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6" name="Plus 85"/>
            <p:cNvSpPr/>
            <p:nvPr/>
          </p:nvSpPr>
          <p:spPr>
            <a:xfrm>
              <a:off x="6313843" y="3616670"/>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Plus 86"/>
            <p:cNvSpPr/>
            <p:nvPr/>
          </p:nvSpPr>
          <p:spPr>
            <a:xfrm>
              <a:off x="5106007" y="3636045"/>
              <a:ext cx="209101" cy="209101"/>
            </a:xfrm>
            <a:prstGeom prst="mathPlus">
              <a:avLst/>
            </a:prstGeom>
            <a:solidFill>
              <a:schemeClr val="bg2">
                <a:lumMod val="75000"/>
              </a:schemeClr>
            </a:solidFill>
            <a:ln w="12700" cmpd="sng">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8" name="Equal 87"/>
            <p:cNvSpPr/>
            <p:nvPr/>
          </p:nvSpPr>
          <p:spPr>
            <a:xfrm>
              <a:off x="8859715" y="3615241"/>
              <a:ext cx="236151" cy="233944"/>
            </a:xfrm>
            <a:prstGeom prst="mathEqual">
              <a:avLst/>
            </a:prstGeom>
            <a:solidFill>
              <a:srgbClr val="AFABAB"/>
            </a:solid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89" name="TextBox 88"/>
            <p:cNvSpPr txBox="1"/>
            <p:nvPr/>
          </p:nvSpPr>
          <p:spPr>
            <a:xfrm>
              <a:off x="7645253" y="3461126"/>
              <a:ext cx="1219200" cy="507831"/>
            </a:xfrm>
            <a:prstGeom prst="rect">
              <a:avLst/>
            </a:prstGeom>
            <a:noFill/>
          </p:spPr>
          <p:txBody>
            <a:bodyPr wrap="square" rtlCol="0">
              <a:spAutoFit/>
            </a:bodyPr>
            <a:lstStyle/>
            <a:p>
              <a:pPr algn="ctr"/>
              <a:r>
                <a:rPr lang="en-US" sz="900" dirty="0">
                  <a:solidFill>
                    <a:schemeClr val="bg1"/>
                  </a:solidFill>
                </a:rPr>
                <a:t>Travel Time to Nearest Source of Care Point Values</a:t>
              </a:r>
            </a:p>
          </p:txBody>
        </p:sp>
        <p:sp>
          <p:nvSpPr>
            <p:cNvPr id="90" name="TextBox 89"/>
            <p:cNvSpPr txBox="1"/>
            <p:nvPr/>
          </p:nvSpPr>
          <p:spPr>
            <a:xfrm>
              <a:off x="5307816" y="3391963"/>
              <a:ext cx="990600" cy="717889"/>
            </a:xfrm>
            <a:prstGeom prst="rect">
              <a:avLst/>
            </a:prstGeom>
            <a:noFill/>
          </p:spPr>
          <p:txBody>
            <a:bodyPr wrap="square" rtlCol="0">
              <a:spAutoFit/>
            </a:bodyPr>
            <a:lstStyle/>
            <a:p>
              <a:pPr algn="ctr">
                <a:lnSpc>
                  <a:spcPct val="90000"/>
                </a:lnSpc>
              </a:pPr>
              <a:r>
                <a:rPr lang="en-US" sz="900" dirty="0"/>
                <a:t>% of Population at 100% Federal Poverty Level Point Value </a:t>
              </a:r>
              <a:r>
                <a:rPr lang="en-US" sz="900" i="1" dirty="0"/>
                <a:t>Double Weighted</a:t>
              </a:r>
            </a:p>
          </p:txBody>
        </p:sp>
        <p:sp>
          <p:nvSpPr>
            <p:cNvPr id="91" name="TextBox 90"/>
            <p:cNvSpPr txBox="1"/>
            <p:nvPr/>
          </p:nvSpPr>
          <p:spPr>
            <a:xfrm>
              <a:off x="4045464" y="3415271"/>
              <a:ext cx="1066800" cy="646331"/>
            </a:xfrm>
            <a:prstGeom prst="rect">
              <a:avLst/>
            </a:prstGeom>
            <a:noFill/>
          </p:spPr>
          <p:txBody>
            <a:bodyPr wrap="square" rtlCol="0">
              <a:spAutoFit/>
            </a:bodyPr>
            <a:lstStyle/>
            <a:p>
              <a:pPr algn="ctr"/>
              <a:r>
                <a:rPr lang="en-US" sz="900" dirty="0">
                  <a:solidFill>
                    <a:schemeClr val="bg1"/>
                  </a:solidFill>
                </a:rPr>
                <a:t>Population-to-Provider Ratio Point Value </a:t>
              </a:r>
            </a:p>
            <a:p>
              <a:pPr algn="ctr"/>
              <a:r>
                <a:rPr lang="en-US" sz="900" i="1" dirty="0">
                  <a:solidFill>
                    <a:schemeClr val="bg1"/>
                  </a:solidFill>
                </a:rPr>
                <a:t>Double Weighted</a:t>
              </a:r>
            </a:p>
          </p:txBody>
        </p:sp>
        <p:sp>
          <p:nvSpPr>
            <p:cNvPr id="92" name="Rectangle 91"/>
            <p:cNvSpPr/>
            <p:nvPr/>
          </p:nvSpPr>
          <p:spPr>
            <a:xfrm>
              <a:off x="9160812" y="3386130"/>
              <a:ext cx="1056167" cy="699223"/>
            </a:xfrm>
            <a:prstGeom prst="rect">
              <a:avLst/>
            </a:prstGeom>
            <a:solidFill>
              <a:schemeClr val="bg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prstClr val="white"/>
                </a:solidFill>
                <a:latin typeface="Calibri" panose="020F0502020204030204"/>
              </a:endParaRPr>
            </a:p>
          </p:txBody>
        </p:sp>
        <p:sp>
          <p:nvSpPr>
            <p:cNvPr id="93" name="TextBox 92"/>
            <p:cNvSpPr txBox="1"/>
            <p:nvPr/>
          </p:nvSpPr>
          <p:spPr>
            <a:xfrm>
              <a:off x="9233243" y="3539224"/>
              <a:ext cx="921811" cy="394723"/>
            </a:xfrm>
            <a:prstGeom prst="rect">
              <a:avLst/>
            </a:prstGeom>
            <a:noFill/>
          </p:spPr>
          <p:txBody>
            <a:bodyPr wrap="square" rtlCol="0">
              <a:spAutoFit/>
            </a:bodyPr>
            <a:lstStyle/>
            <a:p>
              <a:pPr algn="ctr">
                <a:lnSpc>
                  <a:spcPct val="110000"/>
                </a:lnSpc>
              </a:pPr>
              <a:r>
                <a:rPr lang="en-US" sz="900" dirty="0"/>
                <a:t>HPSA Score (out of 26)</a:t>
              </a:r>
            </a:p>
          </p:txBody>
        </p:sp>
      </p:gr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7</a:t>
            </a:fld>
            <a:endParaRPr lang="en-US" dirty="0">
              <a:solidFill>
                <a:schemeClr val="bg1"/>
              </a:solidFill>
            </a:endParaRPr>
          </a:p>
        </p:txBody>
      </p:sp>
    </p:spTree>
    <p:extLst>
      <p:ext uri="{BB962C8B-B14F-4D97-AF65-F5344CB8AC3E}">
        <p14:creationId xmlns:p14="http://schemas.microsoft.com/office/powerpoint/2010/main" val="40521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noGrp="1"/>
          </p:cNvGraphicFramePr>
          <p:nvPr>
            <p:ph idx="4294967295"/>
            <p:extLst>
              <p:ext uri="{D42A27DB-BD31-4B8C-83A1-F6EECF244321}">
                <p14:modId xmlns:p14="http://schemas.microsoft.com/office/powerpoint/2010/main" val="3240644514"/>
              </p:ext>
            </p:extLst>
          </p:nvPr>
        </p:nvGraphicFramePr>
        <p:xfrm>
          <a:off x="0" y="304800"/>
          <a:ext cx="12171218" cy="5492363"/>
        </p:xfrm>
        <a:graphic>
          <a:graphicData uri="http://schemas.openxmlformats.org/drawingml/2006/table">
            <a:tbl>
              <a:tblPr firstRow="1" bandRow="1">
                <a:tableStyleId>{5C22544A-7EE6-4342-B048-85BDC9FD1C3A}</a:tableStyleId>
              </a:tblPr>
              <a:tblGrid>
                <a:gridCol w="3073454">
                  <a:extLst>
                    <a:ext uri="{9D8B030D-6E8A-4147-A177-3AD203B41FA5}">
                      <a16:colId xmlns:a16="http://schemas.microsoft.com/office/drawing/2014/main" val="20000"/>
                    </a:ext>
                  </a:extLst>
                </a:gridCol>
                <a:gridCol w="1297583">
                  <a:extLst>
                    <a:ext uri="{9D8B030D-6E8A-4147-A177-3AD203B41FA5}">
                      <a16:colId xmlns:a16="http://schemas.microsoft.com/office/drawing/2014/main" val="20001"/>
                    </a:ext>
                  </a:extLst>
                </a:gridCol>
                <a:gridCol w="1285423">
                  <a:extLst>
                    <a:ext uri="{9D8B030D-6E8A-4147-A177-3AD203B41FA5}">
                      <a16:colId xmlns:a16="http://schemas.microsoft.com/office/drawing/2014/main" val="20002"/>
                    </a:ext>
                  </a:extLst>
                </a:gridCol>
                <a:gridCol w="1285423">
                  <a:extLst>
                    <a:ext uri="{9D8B030D-6E8A-4147-A177-3AD203B41FA5}">
                      <a16:colId xmlns:a16="http://schemas.microsoft.com/office/drawing/2014/main" val="20003"/>
                    </a:ext>
                  </a:extLst>
                </a:gridCol>
                <a:gridCol w="1285423">
                  <a:extLst>
                    <a:ext uri="{9D8B030D-6E8A-4147-A177-3AD203B41FA5}">
                      <a16:colId xmlns:a16="http://schemas.microsoft.com/office/drawing/2014/main" val="20004"/>
                    </a:ext>
                  </a:extLst>
                </a:gridCol>
                <a:gridCol w="1285423">
                  <a:extLst>
                    <a:ext uri="{9D8B030D-6E8A-4147-A177-3AD203B41FA5}">
                      <a16:colId xmlns:a16="http://schemas.microsoft.com/office/drawing/2014/main" val="20005"/>
                    </a:ext>
                  </a:extLst>
                </a:gridCol>
                <a:gridCol w="1285423">
                  <a:extLst>
                    <a:ext uri="{9D8B030D-6E8A-4147-A177-3AD203B41FA5}">
                      <a16:colId xmlns:a16="http://schemas.microsoft.com/office/drawing/2014/main" val="20006"/>
                    </a:ext>
                  </a:extLst>
                </a:gridCol>
                <a:gridCol w="1373066">
                  <a:extLst>
                    <a:ext uri="{9D8B030D-6E8A-4147-A177-3AD203B41FA5}">
                      <a16:colId xmlns:a16="http://schemas.microsoft.com/office/drawing/2014/main" val="20007"/>
                    </a:ext>
                  </a:extLst>
                </a:gridCol>
              </a:tblGrid>
              <a:tr h="579120">
                <a:tc>
                  <a:txBody>
                    <a:bodyPr/>
                    <a:lstStyle/>
                    <a:p>
                      <a:endParaRPr lang="en-US" sz="2000" dirty="0"/>
                    </a:p>
                  </a:txBody>
                  <a:tcPr>
                    <a:lnR w="19050" cap="flat" cmpd="sng" algn="ctr">
                      <a:solidFill>
                        <a:prstClr val="white"/>
                      </a:solidFill>
                      <a:prstDash val="solid"/>
                      <a:round/>
                      <a:headEnd type="none" w="med" len="med"/>
                      <a:tailEnd type="none" w="med" len="med"/>
                    </a:lnR>
                    <a:lnB w="19050" cap="flat" cmpd="sng" algn="ctr">
                      <a:solidFill>
                        <a:prstClr val="white"/>
                      </a:solidFill>
                      <a:prstDash val="solid"/>
                      <a:round/>
                      <a:headEnd type="none" w="med" len="med"/>
                      <a:tailEnd type="none" w="med" len="med"/>
                    </a:lnB>
                    <a:solidFill>
                      <a:schemeClr val="bg1"/>
                    </a:solidFill>
                  </a:tcPr>
                </a:tc>
                <a:tc gridSpan="3">
                  <a:txBody>
                    <a:bodyPr/>
                    <a:lstStyle/>
                    <a:p>
                      <a:pPr algn="ctr"/>
                      <a:r>
                        <a:rPr lang="en-US" sz="1600" dirty="0"/>
                        <a:t>Primary</a:t>
                      </a:r>
                    </a:p>
                    <a:p>
                      <a:pPr algn="ctr"/>
                      <a:r>
                        <a:rPr lang="en-US" sz="1600" dirty="0"/>
                        <a:t>Care</a:t>
                      </a:r>
                    </a:p>
                  </a:txBody>
                  <a:tcP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003366"/>
                    </a:solidFill>
                  </a:tcPr>
                </a:tc>
                <a:tc hMerge="1">
                  <a:txBody>
                    <a:bodyPr/>
                    <a:lstStyle/>
                    <a:p>
                      <a:endParaRPr lang="en-US"/>
                    </a:p>
                  </a:txBody>
                  <a:tcPr/>
                </a:tc>
                <a:tc hMerge="1">
                  <a:txBody>
                    <a:bodyPr/>
                    <a:lstStyle/>
                    <a:p>
                      <a:endParaRPr lang="en-US" dirty="0"/>
                    </a:p>
                  </a:txBody>
                  <a:tcPr/>
                </a:tc>
                <a:tc gridSpan="3">
                  <a:txBody>
                    <a:bodyPr/>
                    <a:lstStyle/>
                    <a:p>
                      <a:pPr algn="ctr"/>
                      <a:r>
                        <a:rPr lang="en-US" sz="1600" dirty="0"/>
                        <a:t>Dental</a:t>
                      </a:r>
                      <a:endParaRPr lang="en-US" sz="1600" baseline="0" dirty="0"/>
                    </a:p>
                    <a:p>
                      <a:pPr algn="ctr"/>
                      <a:r>
                        <a:rPr lang="en-US" sz="1600" baseline="0" dirty="0"/>
                        <a:t>Health</a:t>
                      </a:r>
                      <a:endParaRPr lang="en-US" sz="1600" dirty="0"/>
                    </a:p>
                  </a:txBody>
                  <a:tcP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accent4">
                        <a:lumMod val="75000"/>
                      </a:schemeClr>
                    </a:solidFill>
                  </a:tcPr>
                </a:tc>
                <a:tc hMerge="1">
                  <a:txBody>
                    <a:bodyPr/>
                    <a:lstStyle/>
                    <a:p>
                      <a:endParaRPr lang="en-US" dirty="0"/>
                    </a:p>
                  </a:txBody>
                  <a:tcPr/>
                </a:tc>
                <a:tc hMerge="1">
                  <a:txBody>
                    <a:bodyPr/>
                    <a:lstStyle/>
                    <a:p>
                      <a:endParaRPr lang="en-US" dirty="0"/>
                    </a:p>
                  </a:txBody>
                  <a:tcPr/>
                </a:tc>
                <a:tc>
                  <a:txBody>
                    <a:bodyPr/>
                    <a:lstStyle/>
                    <a:p>
                      <a:pPr algn="ctr"/>
                      <a:r>
                        <a:rPr lang="en-US" sz="1600" dirty="0"/>
                        <a:t>Mental</a:t>
                      </a:r>
                      <a:r>
                        <a:rPr lang="en-US" sz="1600" baseline="0" dirty="0"/>
                        <a:t> Health</a:t>
                      </a:r>
                      <a:endParaRPr lang="en-US" sz="1600" dirty="0"/>
                    </a:p>
                  </a:txBody>
                  <a:tcP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006699"/>
                    </a:solidFill>
                  </a:tcPr>
                </a:tc>
                <a:extLst>
                  <a:ext uri="{0D108BD9-81ED-4DB2-BD59-A6C34878D82A}">
                    <a16:rowId xmlns:a16="http://schemas.microsoft.com/office/drawing/2014/main" val="10000"/>
                  </a:ext>
                </a:extLst>
              </a:tr>
              <a:tr h="627176">
                <a:tc>
                  <a:txBody>
                    <a:bodyPr/>
                    <a:lstStyle/>
                    <a:p>
                      <a:pPr algn="ctr"/>
                      <a:r>
                        <a:rPr lang="en-US" sz="2000" dirty="0"/>
                        <a:t>Criteria</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Multiplier</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Total Points Possible</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Max Pts</a:t>
                      </a:r>
                      <a:r>
                        <a:rPr lang="en-US" sz="1500" b="1" baseline="0" dirty="0"/>
                        <a:t> Awarded</a:t>
                      </a: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Multiplier</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Total Points Possible</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t>Max Pts</a:t>
                      </a:r>
                      <a:r>
                        <a:rPr lang="en-US" sz="1200" b="1" baseline="0" dirty="0"/>
                        <a:t> Awarded</a:t>
                      </a: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1"/>
                  </a:ext>
                </a:extLst>
              </a:tr>
              <a:tr h="3633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500" dirty="0"/>
                        <a:t>Population:Provider</a:t>
                      </a:r>
                      <a:r>
                        <a:rPr lang="en-US" sz="1500" baseline="0" dirty="0"/>
                        <a:t> Ratio</a:t>
                      </a: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x</a:t>
                      </a:r>
                      <a:r>
                        <a:rPr lang="en-US" sz="1500" baseline="0" dirty="0"/>
                        <a:t> </a:t>
                      </a:r>
                      <a:r>
                        <a:rPr lang="en-US" sz="1500" dirty="0"/>
                        <a:t>2</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 10</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x 2</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 10</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7</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2"/>
                  </a:ext>
                </a:extLst>
              </a:tr>
              <a:tr h="44798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 of Population below</a:t>
                      </a:r>
                      <a:r>
                        <a:rPr lang="en-US" sz="1500" baseline="0" dirty="0"/>
                        <a:t> FPL</a:t>
                      </a: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x 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 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x 2</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 10</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3"/>
                  </a:ext>
                </a:extLst>
              </a:tr>
              <a:tr h="3149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Travel distance/time</a:t>
                      </a:r>
                      <a:r>
                        <a:rPr lang="en-US" sz="1500" baseline="0" dirty="0"/>
                        <a:t> to NSC</a:t>
                      </a: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x 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 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dirty="0"/>
                        <a:t>x 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 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4"/>
                  </a:ext>
                </a:extLst>
              </a:tr>
              <a:tr h="538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Infant Mortality</a:t>
                      </a:r>
                      <a:r>
                        <a:rPr lang="en-US" sz="1500" baseline="0" dirty="0"/>
                        <a:t> Rate or Low Birth Weight</a:t>
                      </a: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r>
                        <a:rPr lang="en-US" sz="1500" dirty="0"/>
                        <a:t>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dirty="0"/>
                        <a:t>X 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b="1" dirty="0"/>
                        <a:t>= 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5"/>
                  </a:ext>
                </a:extLst>
              </a:tr>
              <a:tr h="314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Water Fluoridation</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r>
                        <a:rPr lang="en-US" sz="1500" dirty="0"/>
                        <a:t>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dirty="0"/>
                        <a:t>x1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1500" b="1" dirty="0"/>
                        <a:t>= 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6"/>
                  </a:ext>
                </a:extLst>
              </a:tr>
              <a:tr h="538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500" dirty="0"/>
                        <a:t>Ratio</a:t>
                      </a:r>
                      <a:r>
                        <a:rPr lang="en-US" sz="1500" baseline="0" dirty="0"/>
                        <a:t> of children under 18 to adults 18-64</a:t>
                      </a: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endParaRPr lang="en-US" sz="1500" b="1"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3</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7"/>
                  </a:ext>
                </a:extLst>
              </a:tr>
              <a:tr h="5384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Ratio of adults 65 and older to adults 18-64</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3</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8"/>
                  </a:ext>
                </a:extLst>
              </a:tr>
              <a:tr h="3962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500" dirty="0"/>
                        <a:t>Substance</a:t>
                      </a:r>
                      <a:r>
                        <a:rPr lang="en-US" sz="1500" baseline="0" dirty="0"/>
                        <a:t> abuse prevalence</a:t>
                      </a: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09"/>
                  </a:ext>
                </a:extLst>
              </a:tr>
              <a:tr h="3962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500" dirty="0"/>
                        <a:t>Alcohol abuse</a:t>
                      </a:r>
                      <a:r>
                        <a:rPr lang="en-US" sz="1500" baseline="0" dirty="0"/>
                        <a:t> prevalence</a:t>
                      </a:r>
                      <a:endParaRPr lang="en-US" sz="15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500" b="1" dirty="0"/>
                        <a:t>1</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10"/>
                  </a:ext>
                </a:extLst>
              </a:tr>
              <a:tr h="396240">
                <a:tc>
                  <a:txBody>
                    <a:bodyPr/>
                    <a:lstStyle/>
                    <a:p>
                      <a:pPr algn="r"/>
                      <a:r>
                        <a:rPr lang="en-US" sz="2000" dirty="0"/>
                        <a:t>Max Score:</a:t>
                      </a:r>
                    </a:p>
                  </a:txBody>
                  <a:tcP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D0E1F4"/>
                    </a:solidFill>
                  </a:tcPr>
                </a:tc>
                <a:tc gridSpan="3">
                  <a:txBody>
                    <a:bodyPr/>
                    <a:lstStyle/>
                    <a:p>
                      <a:pPr algn="r"/>
                      <a:r>
                        <a:rPr lang="en-US" sz="2000" dirty="0"/>
                        <a:t>= 25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solidFill>
                  </a:tcPr>
                </a:tc>
                <a:tc hMerge="1">
                  <a:txBody>
                    <a:bodyPr/>
                    <a:lstStyle/>
                    <a:p>
                      <a:endParaRPr lang="en-US" dirty="0"/>
                    </a:p>
                  </a:txBody>
                  <a:tcPr/>
                </a:tc>
                <a:tc hMerge="1">
                  <a:txBody>
                    <a:bodyPr/>
                    <a:lstStyle/>
                    <a:p>
                      <a:pPr algn="ctr"/>
                      <a:endParaRPr lang="en-US" sz="2000" dirty="0"/>
                    </a:p>
                  </a:txBody>
                  <a:tcPr anchor="ctr">
                    <a:lnL w="12700" cap="flat" cmpd="sng" algn="ctr">
                      <a:solidFill>
                        <a:srgbClr val="E7EFEC"/>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ctr"/>
                      <a:endParaRPr lang="en-US" sz="2000" dirty="0"/>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hMerge="1">
                  <a:txBody>
                    <a:bodyPr/>
                    <a:lstStyle/>
                    <a:p>
                      <a:endParaRPr lang="en-US" dirty="0"/>
                    </a:p>
                  </a:txBody>
                  <a:tcPr/>
                </a:tc>
                <a:tc>
                  <a:txBody>
                    <a:bodyPr/>
                    <a:lstStyle/>
                    <a:p>
                      <a:pPr algn="ctr"/>
                      <a:r>
                        <a:rPr lang="en-US" sz="2000" dirty="0"/>
                        <a:t>= 26</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chemeClr val="bg2">
                        <a:lumMod val="90000"/>
                      </a:schemeClr>
                    </a:solidFill>
                  </a:tcPr>
                </a:tc>
                <a:tc>
                  <a:txBody>
                    <a:bodyPr/>
                    <a:lstStyle/>
                    <a:p>
                      <a:pPr algn="ctr"/>
                      <a:r>
                        <a:rPr lang="en-US" sz="2000" dirty="0"/>
                        <a:t>= 25</a:t>
                      </a:r>
                    </a:p>
                  </a:txBody>
                  <a:tcPr anchor="ctr">
                    <a:lnL w="19050" cap="flat" cmpd="sng" algn="ctr">
                      <a:solidFill>
                        <a:prstClr val="white"/>
                      </a:solidFill>
                      <a:prstDash val="solid"/>
                      <a:round/>
                      <a:headEnd type="none" w="med" len="med"/>
                      <a:tailEnd type="none" w="med" len="med"/>
                    </a:lnL>
                    <a:lnR w="19050" cap="flat" cmpd="sng" algn="ctr">
                      <a:solidFill>
                        <a:prstClr val="white"/>
                      </a:solidFill>
                      <a:prstDash val="solid"/>
                      <a:round/>
                      <a:headEnd type="none" w="med" len="med"/>
                      <a:tailEnd type="none" w="med" len="med"/>
                    </a:lnR>
                    <a:lnT w="19050" cap="flat" cmpd="sng" algn="ctr">
                      <a:solidFill>
                        <a:prstClr val="white"/>
                      </a:solidFill>
                      <a:prstDash val="solid"/>
                      <a:round/>
                      <a:headEnd type="none" w="med" len="med"/>
                      <a:tailEnd type="none" w="med" len="med"/>
                    </a:lnT>
                    <a:lnB w="19050" cap="flat" cmpd="sng" algn="ctr">
                      <a:solidFill>
                        <a:prstClr val="white"/>
                      </a:solidFill>
                      <a:prstDash val="solid"/>
                      <a:round/>
                      <a:headEnd type="none" w="med" len="med"/>
                      <a:tailEnd type="none" w="med" len="med"/>
                    </a:lnB>
                    <a:solidFill>
                      <a:srgbClr val="E7E6E6"/>
                    </a:solidFill>
                  </a:tcPr>
                </a:tc>
                <a:extLst>
                  <a:ext uri="{0D108BD9-81ED-4DB2-BD59-A6C34878D82A}">
                    <a16:rowId xmlns:a16="http://schemas.microsoft.com/office/drawing/2014/main" val="10011"/>
                  </a:ext>
                </a:extLst>
              </a:tr>
            </a:tbl>
          </a:graphicData>
        </a:graphic>
      </p:graphicFrame>
      <p:sp>
        <p:nvSpPr>
          <p:cNvPr id="2" name="Title 1"/>
          <p:cNvSpPr>
            <a:spLocks noGrp="1"/>
          </p:cNvSpPr>
          <p:nvPr>
            <p:ph type="title" idx="4294967295"/>
          </p:nvPr>
        </p:nvSpPr>
        <p:spPr>
          <a:xfrm>
            <a:off x="76200" y="16933"/>
            <a:ext cx="3124200" cy="821267"/>
          </a:xfrm>
        </p:spPr>
        <p:txBody>
          <a:bodyPr>
            <a:normAutofit fontScale="90000"/>
          </a:bodyPr>
          <a:lstStyle/>
          <a:p>
            <a:pPr>
              <a:lnSpc>
                <a:spcPct val="80000"/>
              </a:lnSpc>
            </a:pPr>
            <a:r>
              <a:rPr lang="en-US" sz="4000" dirty="0"/>
              <a:t>HPSA</a:t>
            </a:r>
            <a:r>
              <a:rPr lang="en-US" sz="3000" dirty="0"/>
              <a:t> </a:t>
            </a:r>
            <a:br>
              <a:rPr lang="en-US" sz="3000" dirty="0"/>
            </a:br>
            <a:r>
              <a:rPr lang="en-US" sz="2700" dirty="0"/>
              <a:t>Scoring Calculations</a:t>
            </a:r>
          </a:p>
        </p:txBody>
      </p:sp>
      <p:sp>
        <p:nvSpPr>
          <p:cNvPr id="7" name="Rectangle 6"/>
          <p:cNvSpPr/>
          <p:nvPr/>
        </p:nvSpPr>
        <p:spPr>
          <a:xfrm>
            <a:off x="1828800" y="6528734"/>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sp>
        <p:nvSpPr>
          <p:cNvPr id="3" name="Slide Number Placeholder 2"/>
          <p:cNvSpPr>
            <a:spLocks noGrp="1"/>
          </p:cNvSpPr>
          <p:nvPr>
            <p:ph type="sldNum" sz="quarter" idx="12"/>
          </p:nvPr>
        </p:nvSpPr>
        <p:spPr/>
        <p:txBody>
          <a:bodyPr/>
          <a:lstStyle/>
          <a:p>
            <a:fld id="{7F1F62DB-D77C-4BBE-B8CC-9D3A1579A0DE}" type="slidenum">
              <a:rPr lang="en-US" smtClean="0">
                <a:solidFill>
                  <a:schemeClr val="bg1"/>
                </a:solidFill>
              </a:rPr>
              <a:t>8</a:t>
            </a:fld>
            <a:endParaRPr lang="en-US" dirty="0">
              <a:solidFill>
                <a:schemeClr val="bg1"/>
              </a:solidFill>
            </a:endParaRPr>
          </a:p>
        </p:txBody>
      </p:sp>
    </p:spTree>
    <p:extLst>
      <p:ext uri="{BB962C8B-B14F-4D97-AF65-F5344CB8AC3E}">
        <p14:creationId xmlns:p14="http://schemas.microsoft.com/office/powerpoint/2010/main" val="2868401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ltoohey\Desktop\NURSE%20logo_4FB_FINAL.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994" t="19502" r="11099" b="30212"/>
          <a:stretch/>
        </p:blipFill>
        <p:spPr bwMode="auto">
          <a:xfrm>
            <a:off x="6324600" y="1334070"/>
            <a:ext cx="3739576" cy="1415955"/>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TextBox 15"/>
          <p:cNvSpPr txBox="1"/>
          <p:nvPr/>
        </p:nvSpPr>
        <p:spPr>
          <a:xfrm>
            <a:off x="6858000" y="2957157"/>
            <a:ext cx="3407391" cy="461665"/>
          </a:xfrm>
          <a:prstGeom prst="rect">
            <a:avLst/>
          </a:prstGeom>
          <a:noFill/>
        </p:spPr>
        <p:txBody>
          <a:bodyPr wrap="square" rtlCol="0">
            <a:spAutoFit/>
          </a:bodyPr>
          <a:lstStyle/>
          <a:p>
            <a:pPr>
              <a:defRPr/>
            </a:pPr>
            <a:r>
              <a:rPr lang="en-US" sz="2400" dirty="0">
                <a:solidFill>
                  <a:prstClr val="black"/>
                </a:solidFill>
                <a:latin typeface="Calibri" panose="020F0502020204030204"/>
              </a:rPr>
              <a:t>Funding Preference</a:t>
            </a:r>
          </a:p>
        </p:txBody>
      </p:sp>
      <p:sp>
        <p:nvSpPr>
          <p:cNvPr id="22" name="TextBox 21"/>
          <p:cNvSpPr txBox="1"/>
          <p:nvPr/>
        </p:nvSpPr>
        <p:spPr>
          <a:xfrm>
            <a:off x="6858000" y="3987226"/>
            <a:ext cx="3407391" cy="461665"/>
          </a:xfrm>
          <a:prstGeom prst="rect">
            <a:avLst/>
          </a:prstGeom>
          <a:noFill/>
        </p:spPr>
        <p:txBody>
          <a:bodyPr wrap="square" rtlCol="0">
            <a:spAutoFit/>
          </a:bodyPr>
          <a:lstStyle/>
          <a:p>
            <a:pPr>
              <a:defRPr/>
            </a:pPr>
            <a:r>
              <a:rPr lang="en-US" sz="2400" dirty="0">
                <a:solidFill>
                  <a:prstClr val="black"/>
                </a:solidFill>
                <a:latin typeface="Calibri" panose="020F0502020204030204"/>
              </a:rPr>
              <a:t>Scholar Placement</a:t>
            </a:r>
          </a:p>
        </p:txBody>
      </p:sp>
      <p:sp>
        <p:nvSpPr>
          <p:cNvPr id="23" name="Title 5"/>
          <p:cNvSpPr txBox="1">
            <a:spLocks/>
          </p:cNvSpPr>
          <p:nvPr/>
        </p:nvSpPr>
        <p:spPr>
          <a:xfrm>
            <a:off x="304800" y="152400"/>
            <a:ext cx="11734800" cy="65006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How HPSA Scores are Used</a:t>
            </a:r>
            <a:endParaRPr lang="en-US" sz="4000" dirty="0">
              <a:solidFill>
                <a:srgbClr val="0F4D7B"/>
              </a:solidFill>
            </a:endParaRPr>
          </a:p>
        </p:txBody>
      </p:sp>
      <p:sp>
        <p:nvSpPr>
          <p:cNvPr id="24" name="Rectangle 23"/>
          <p:cNvSpPr/>
          <p:nvPr/>
        </p:nvSpPr>
        <p:spPr>
          <a:xfrm>
            <a:off x="1828800" y="6563380"/>
            <a:ext cx="8534400" cy="523220"/>
          </a:xfrm>
          <a:prstGeom prst="rect">
            <a:avLst/>
          </a:prstGeom>
        </p:spPr>
        <p:txBody>
          <a:bodyPr wrap="square">
            <a:spAutoFit/>
          </a:bodyPr>
          <a:lstStyle/>
          <a:p>
            <a:r>
              <a:rPr lang="en-US" sz="1200" i="1" dirty="0">
                <a:solidFill>
                  <a:schemeClr val="bg1"/>
                </a:solidFill>
              </a:rPr>
              <a:t>The Shortage Designation Modernization Project utilizes the existing HPSA scoring criteria. No changes to the criteria have been made.</a:t>
            </a:r>
          </a:p>
          <a:p>
            <a:endParaRPr lang="en-US" sz="1600" dirty="0"/>
          </a:p>
        </p:txBody>
      </p:sp>
      <p:cxnSp>
        <p:nvCxnSpPr>
          <p:cNvPr id="25" name="Straight Connector 24"/>
          <p:cNvCxnSpPr/>
          <p:nvPr/>
        </p:nvCxnSpPr>
        <p:spPr>
          <a:xfrm>
            <a:off x="5715000" y="2286000"/>
            <a:ext cx="0" cy="3400661"/>
          </a:xfrm>
          <a:prstGeom prst="line">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sp>
        <p:nvSpPr>
          <p:cNvPr id="8" name="Flowchart: Connector 7"/>
          <p:cNvSpPr/>
          <p:nvPr/>
        </p:nvSpPr>
        <p:spPr>
          <a:xfrm>
            <a:off x="2091537" y="3049501"/>
            <a:ext cx="376363" cy="379499"/>
          </a:xfrm>
          <a:prstGeom prst="flowChartConnector">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000" dirty="0">
              <a:solidFill>
                <a:prstClr val="white"/>
              </a:solidFill>
              <a:latin typeface="Calibri" panose="020F0502020204030204"/>
            </a:endParaRPr>
          </a:p>
        </p:txBody>
      </p:sp>
      <p:sp>
        <p:nvSpPr>
          <p:cNvPr id="11" name="TextBox 10"/>
          <p:cNvSpPr txBox="1"/>
          <p:nvPr/>
        </p:nvSpPr>
        <p:spPr>
          <a:xfrm>
            <a:off x="2057400" y="3028890"/>
            <a:ext cx="444637" cy="400110"/>
          </a:xfrm>
          <a:prstGeom prst="rect">
            <a:avLst/>
          </a:prstGeom>
          <a:noFill/>
        </p:spPr>
        <p:txBody>
          <a:bodyPr wrap="square" rtlCol="0">
            <a:spAutoFit/>
          </a:bodyPr>
          <a:lstStyle/>
          <a:p>
            <a:pPr algn="ctr">
              <a:defRPr/>
            </a:pPr>
            <a:r>
              <a:rPr lang="en-US" sz="2000" dirty="0">
                <a:solidFill>
                  <a:prstClr val="white"/>
                </a:solidFill>
                <a:latin typeface="Calibri" panose="020F0502020204030204"/>
              </a:rPr>
              <a:t>1</a:t>
            </a:r>
          </a:p>
        </p:txBody>
      </p:sp>
      <p:sp>
        <p:nvSpPr>
          <p:cNvPr id="14" name="TextBox 13"/>
          <p:cNvSpPr txBox="1"/>
          <p:nvPr/>
        </p:nvSpPr>
        <p:spPr>
          <a:xfrm>
            <a:off x="2569190" y="3987226"/>
            <a:ext cx="2667000" cy="461665"/>
          </a:xfrm>
          <a:prstGeom prst="rect">
            <a:avLst/>
          </a:prstGeom>
          <a:noFill/>
        </p:spPr>
        <p:txBody>
          <a:bodyPr wrap="square" rtlCol="0">
            <a:spAutoFit/>
          </a:bodyPr>
          <a:lstStyle/>
          <a:p>
            <a:pPr>
              <a:defRPr/>
            </a:pPr>
            <a:r>
              <a:rPr lang="en-US" sz="2400" dirty="0">
                <a:solidFill>
                  <a:prstClr val="black"/>
                </a:solidFill>
                <a:latin typeface="Calibri" panose="020F0502020204030204"/>
              </a:rPr>
              <a:t>Award Levels</a:t>
            </a:r>
          </a:p>
        </p:txBody>
      </p:sp>
      <p:sp>
        <p:nvSpPr>
          <p:cNvPr id="15" name="TextBox 14"/>
          <p:cNvSpPr txBox="1"/>
          <p:nvPr/>
        </p:nvSpPr>
        <p:spPr>
          <a:xfrm>
            <a:off x="2514600" y="2971801"/>
            <a:ext cx="3407391" cy="461665"/>
          </a:xfrm>
          <a:prstGeom prst="rect">
            <a:avLst/>
          </a:prstGeom>
          <a:noFill/>
        </p:spPr>
        <p:txBody>
          <a:bodyPr wrap="square" rtlCol="0">
            <a:spAutoFit/>
          </a:bodyPr>
          <a:lstStyle/>
          <a:p>
            <a:pPr>
              <a:defRPr/>
            </a:pPr>
            <a:r>
              <a:rPr lang="en-US" sz="2400" dirty="0">
                <a:solidFill>
                  <a:prstClr val="black"/>
                </a:solidFill>
                <a:latin typeface="Calibri" panose="020F0502020204030204"/>
              </a:rPr>
              <a:t>Priority in Awards </a:t>
            </a:r>
          </a:p>
        </p:txBody>
      </p:sp>
      <p:sp>
        <p:nvSpPr>
          <p:cNvPr id="19" name="TextBox 18"/>
          <p:cNvSpPr txBox="1"/>
          <p:nvPr/>
        </p:nvSpPr>
        <p:spPr>
          <a:xfrm>
            <a:off x="2569190" y="5003513"/>
            <a:ext cx="3352800" cy="461665"/>
          </a:xfrm>
          <a:prstGeom prst="rect">
            <a:avLst/>
          </a:prstGeom>
          <a:noFill/>
        </p:spPr>
        <p:txBody>
          <a:bodyPr wrap="square" rtlCol="0">
            <a:spAutoFit/>
          </a:bodyPr>
          <a:lstStyle/>
          <a:p>
            <a:pPr>
              <a:defRPr/>
            </a:pPr>
            <a:r>
              <a:rPr lang="en-US" sz="2400" dirty="0">
                <a:solidFill>
                  <a:prstClr val="black"/>
                </a:solidFill>
                <a:latin typeface="Calibri" panose="020F0502020204030204"/>
              </a:rPr>
              <a:t>Scholar Placement</a:t>
            </a:r>
          </a:p>
        </p:txBody>
      </p:sp>
      <p:sp>
        <p:nvSpPr>
          <p:cNvPr id="35" name="Flowchart: Connector 7"/>
          <p:cNvSpPr/>
          <p:nvPr/>
        </p:nvSpPr>
        <p:spPr>
          <a:xfrm>
            <a:off x="2091537" y="4086256"/>
            <a:ext cx="376363" cy="379499"/>
          </a:xfrm>
          <a:prstGeom prst="flowChartConnector">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000" dirty="0">
              <a:solidFill>
                <a:prstClr val="white"/>
              </a:solidFill>
              <a:latin typeface="Calibri" panose="020F0502020204030204"/>
            </a:endParaRPr>
          </a:p>
        </p:txBody>
      </p:sp>
      <p:sp>
        <p:nvSpPr>
          <p:cNvPr id="36" name="TextBox 35"/>
          <p:cNvSpPr txBox="1"/>
          <p:nvPr/>
        </p:nvSpPr>
        <p:spPr>
          <a:xfrm>
            <a:off x="2057400" y="4038600"/>
            <a:ext cx="444637" cy="400110"/>
          </a:xfrm>
          <a:prstGeom prst="rect">
            <a:avLst/>
          </a:prstGeom>
          <a:noFill/>
        </p:spPr>
        <p:txBody>
          <a:bodyPr wrap="square" rtlCol="0">
            <a:spAutoFit/>
          </a:bodyPr>
          <a:lstStyle/>
          <a:p>
            <a:pPr algn="ctr">
              <a:defRPr/>
            </a:pPr>
            <a:r>
              <a:rPr lang="en-US" sz="2000" dirty="0">
                <a:solidFill>
                  <a:prstClr val="white"/>
                </a:solidFill>
                <a:latin typeface="Calibri" panose="020F0502020204030204"/>
              </a:rPr>
              <a:t>2</a:t>
            </a:r>
          </a:p>
        </p:txBody>
      </p:sp>
      <p:sp>
        <p:nvSpPr>
          <p:cNvPr id="37" name="Flowchart: Connector 7"/>
          <p:cNvSpPr/>
          <p:nvPr/>
        </p:nvSpPr>
        <p:spPr>
          <a:xfrm>
            <a:off x="2091537" y="5076856"/>
            <a:ext cx="376363" cy="379499"/>
          </a:xfrm>
          <a:prstGeom prst="flowChartConnector">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000" dirty="0">
              <a:solidFill>
                <a:prstClr val="white"/>
              </a:solidFill>
              <a:latin typeface="Calibri" panose="020F0502020204030204"/>
            </a:endParaRPr>
          </a:p>
        </p:txBody>
      </p:sp>
      <p:sp>
        <p:nvSpPr>
          <p:cNvPr id="38" name="TextBox 37"/>
          <p:cNvSpPr txBox="1"/>
          <p:nvPr/>
        </p:nvSpPr>
        <p:spPr>
          <a:xfrm>
            <a:off x="2057400" y="5029200"/>
            <a:ext cx="444637" cy="400110"/>
          </a:xfrm>
          <a:prstGeom prst="rect">
            <a:avLst/>
          </a:prstGeom>
          <a:noFill/>
        </p:spPr>
        <p:txBody>
          <a:bodyPr wrap="square" rtlCol="0">
            <a:spAutoFit/>
          </a:bodyPr>
          <a:lstStyle/>
          <a:p>
            <a:pPr algn="ctr">
              <a:defRPr/>
            </a:pPr>
            <a:r>
              <a:rPr lang="en-US" sz="2000" dirty="0">
                <a:solidFill>
                  <a:prstClr val="white"/>
                </a:solidFill>
                <a:latin typeface="Calibri" panose="020F0502020204030204"/>
              </a:rPr>
              <a:t>3</a:t>
            </a:r>
          </a:p>
        </p:txBody>
      </p:sp>
      <p:sp>
        <p:nvSpPr>
          <p:cNvPr id="39" name="Flowchart: Connector 7"/>
          <p:cNvSpPr/>
          <p:nvPr/>
        </p:nvSpPr>
        <p:spPr>
          <a:xfrm>
            <a:off x="6358737" y="3049501"/>
            <a:ext cx="376363" cy="379499"/>
          </a:xfrm>
          <a:prstGeom prst="flowChartConnector">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000" dirty="0">
              <a:solidFill>
                <a:prstClr val="white"/>
              </a:solidFill>
              <a:latin typeface="Calibri" panose="020F0502020204030204"/>
            </a:endParaRPr>
          </a:p>
        </p:txBody>
      </p:sp>
      <p:sp>
        <p:nvSpPr>
          <p:cNvPr id="40" name="TextBox 39"/>
          <p:cNvSpPr txBox="1"/>
          <p:nvPr/>
        </p:nvSpPr>
        <p:spPr>
          <a:xfrm>
            <a:off x="6324600" y="3028890"/>
            <a:ext cx="444637" cy="400110"/>
          </a:xfrm>
          <a:prstGeom prst="rect">
            <a:avLst/>
          </a:prstGeom>
          <a:noFill/>
        </p:spPr>
        <p:txBody>
          <a:bodyPr wrap="square" rtlCol="0">
            <a:spAutoFit/>
          </a:bodyPr>
          <a:lstStyle/>
          <a:p>
            <a:pPr algn="ctr">
              <a:defRPr/>
            </a:pPr>
            <a:r>
              <a:rPr lang="en-US" sz="2000" dirty="0">
                <a:solidFill>
                  <a:prstClr val="white"/>
                </a:solidFill>
                <a:latin typeface="Calibri" panose="020F0502020204030204"/>
              </a:rPr>
              <a:t>1</a:t>
            </a:r>
          </a:p>
        </p:txBody>
      </p:sp>
      <p:sp>
        <p:nvSpPr>
          <p:cNvPr id="41" name="Flowchart: Connector 7"/>
          <p:cNvSpPr/>
          <p:nvPr/>
        </p:nvSpPr>
        <p:spPr>
          <a:xfrm>
            <a:off x="6358737" y="4086256"/>
            <a:ext cx="376363" cy="379499"/>
          </a:xfrm>
          <a:prstGeom prst="flowChartConnector">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000" dirty="0">
              <a:solidFill>
                <a:prstClr val="white"/>
              </a:solidFill>
              <a:latin typeface="Calibri" panose="020F0502020204030204"/>
            </a:endParaRPr>
          </a:p>
        </p:txBody>
      </p:sp>
      <p:sp>
        <p:nvSpPr>
          <p:cNvPr id="42" name="TextBox 41"/>
          <p:cNvSpPr txBox="1"/>
          <p:nvPr/>
        </p:nvSpPr>
        <p:spPr>
          <a:xfrm>
            <a:off x="6324600" y="4038600"/>
            <a:ext cx="444637" cy="400110"/>
          </a:xfrm>
          <a:prstGeom prst="rect">
            <a:avLst/>
          </a:prstGeom>
          <a:noFill/>
        </p:spPr>
        <p:txBody>
          <a:bodyPr wrap="square" rtlCol="0">
            <a:spAutoFit/>
          </a:bodyPr>
          <a:lstStyle/>
          <a:p>
            <a:pPr algn="ctr">
              <a:defRPr/>
            </a:pPr>
            <a:r>
              <a:rPr lang="en-US" sz="2000" dirty="0">
                <a:solidFill>
                  <a:prstClr val="white"/>
                </a:solidFill>
                <a:latin typeface="Calibri" panose="020F0502020204030204"/>
              </a:rPr>
              <a:t>2</a:t>
            </a:r>
          </a:p>
        </p:txBody>
      </p:sp>
      <p:sp>
        <p:nvSpPr>
          <p:cNvPr id="2" name="Slide Number Placeholder 1"/>
          <p:cNvSpPr>
            <a:spLocks noGrp="1"/>
          </p:cNvSpPr>
          <p:nvPr>
            <p:ph type="sldNum" sz="quarter" idx="12"/>
          </p:nvPr>
        </p:nvSpPr>
        <p:spPr/>
        <p:txBody>
          <a:bodyPr/>
          <a:lstStyle/>
          <a:p>
            <a:fld id="{7F1F62DB-D77C-4BBE-B8CC-9D3A1579A0DE}" type="slidenum">
              <a:rPr lang="en-US" smtClean="0">
                <a:solidFill>
                  <a:schemeClr val="bg1"/>
                </a:solidFill>
              </a:rPr>
              <a:t>9</a:t>
            </a:fld>
            <a:endParaRPr lang="en-US" dirty="0">
              <a:solidFill>
                <a:schemeClr val="bg1"/>
              </a:solidFill>
            </a:endParaRPr>
          </a:p>
        </p:txBody>
      </p:sp>
      <p:pic>
        <p:nvPicPr>
          <p:cNvPr id="4" name="Picture 3">
            <a:extLst>
              <a:ext uri="{FF2B5EF4-FFF2-40B4-BE49-F238E27FC236}">
                <a16:creationId xmlns:a16="http://schemas.microsoft.com/office/drawing/2014/main" id="{566B40BB-11A3-0447-975C-8998E08DC2C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4321" y="1425492"/>
            <a:ext cx="1568450" cy="1522572"/>
          </a:xfrm>
          <a:prstGeom prst="rect">
            <a:avLst/>
          </a:prstGeom>
        </p:spPr>
      </p:pic>
    </p:spTree>
    <p:extLst>
      <p:ext uri="{BB962C8B-B14F-4D97-AF65-F5344CB8AC3E}">
        <p14:creationId xmlns:p14="http://schemas.microsoft.com/office/powerpoint/2010/main" val="18436120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resentation Title]&amp;#x0D;&amp;#x0A;[Date]&amp;quot;&quot;/&gt;&lt;property id=&quot;20307&quot; value=&quot;256&quot;/&gt;&lt;/object&gt;&lt;object type=&quot;3&quot; unique_id=&quot;10004&quot;&gt;&lt;property id=&quot;20148&quot; value=&quot;5&quot;/&gt;&lt;property id=&quot;20300&quot; value=&quot;Slide 2 - &amp;quot;[Slide Header]&amp;#x0D;&amp;#x0A;[Subheading] &amp;quot;&quot;/&gt;&lt;property id=&quot;20307&quot; value=&quot;262&quot;/&gt;&lt;/object&gt;&lt;object type=&quot;3&quot; unique_id=&quot;10023&quot;&gt;&lt;property id=&quot;20148&quot; value=&quot;5&quot;/&gt;&lt;property id=&quot;20300&quot; value=&quot;Slide 3 - &amp;quot;Contact Information (last slide)&amp;#x0D;&amp;#x0A;&amp;quot;&quot;/&gt;&lt;property id=&quot;20307&quot; value=&quot;263&quot;/&gt;&lt;/object&gt;&lt;/object&gt;&lt;object type=&quot;8&quot; unique_id=&quot;10018&quot;&gt;&lt;/object&gt;&lt;/object&gt;&lt;/database&gt;"/>
  <p:tag name="SECTOMILLISECCONVERTED" val="1"/>
</p:tagLst>
</file>

<file path=ppt/theme/theme1.xml><?xml version="1.0" encoding="utf-8"?>
<a:theme xmlns:a="http://schemas.openxmlformats.org/drawingml/2006/main" name="BHW-PPT-template_16.9_Revised032917">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13ff120d-8bd5-4291-a148-70db8d7e9204" ContentTypeId="0x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2FCCF0A1A14A6F4C9E5BCD1B58729E10" ma:contentTypeVersion="7" ma:contentTypeDescription="Create a new document." ma:contentTypeScope="" ma:versionID="dd7ffd2a903c625c3f00f7f52f27d1df">
  <xsd:schema xmlns:xsd="http://www.w3.org/2001/XMLSchema" xmlns:xs="http://www.w3.org/2001/XMLSchema" xmlns:p="http://schemas.microsoft.com/office/2006/metadata/properties" targetNamespace="http://schemas.microsoft.com/office/2006/metadata/properties" ma:root="true" ma:fieldsID="354a52027b8d7edd7a4694e36f4c13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96379D-A44C-43EF-A63C-C11A69112F4F}">
  <ds:schemaRefs>
    <ds:schemaRef ds:uri="http://schemas.microsoft.com/office/2006/metadata/properties"/>
    <ds:schemaRef ds:uri="http://www.w3.org/XML/1998/namespace"/>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28C6D314-DDB1-4F63-B1D2-81C236F07E97}">
  <ds:schemaRefs>
    <ds:schemaRef ds:uri="http://schemas.microsoft.com/sharepoint/v3/contenttype/forms"/>
  </ds:schemaRefs>
</ds:datastoreItem>
</file>

<file path=customXml/itemProps3.xml><?xml version="1.0" encoding="utf-8"?>
<ds:datastoreItem xmlns:ds="http://schemas.openxmlformats.org/officeDocument/2006/customXml" ds:itemID="{AFC84F95-4322-4DBC-AE4B-66A95A96ACCA}">
  <ds:schemaRefs>
    <ds:schemaRef ds:uri="Microsoft.SharePoint.Taxonomy.ContentTypeSync"/>
  </ds:schemaRefs>
</ds:datastoreItem>
</file>

<file path=customXml/itemProps4.xml><?xml version="1.0" encoding="utf-8"?>
<ds:datastoreItem xmlns:ds="http://schemas.openxmlformats.org/officeDocument/2006/customXml" ds:itemID="{4812406F-7AD0-448A-B8ED-2FE5EDE4B9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14247</TotalTime>
  <Words>3868</Words>
  <Application>Microsoft Office PowerPoint</Application>
  <PresentationFormat>Widescreen</PresentationFormat>
  <Paragraphs>756</Paragraphs>
  <Slides>26</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Ｐゴシック</vt:lpstr>
      <vt:lpstr>Arial</vt:lpstr>
      <vt:lpstr>Calibri</vt:lpstr>
      <vt:lpstr>Calibri Light</vt:lpstr>
      <vt:lpstr>Courier New</vt:lpstr>
      <vt:lpstr>Times New Roman</vt:lpstr>
      <vt:lpstr>BHW-PPT-template_16.9_Revised032917</vt:lpstr>
      <vt:lpstr>National Shortage Designation Project: Auto-HPSAs </vt:lpstr>
      <vt:lpstr>PowerPoint Presentation</vt:lpstr>
      <vt:lpstr>Types of HPSAs</vt:lpstr>
      <vt:lpstr>HPSA Designation Criteria</vt:lpstr>
      <vt:lpstr>PowerPoint Presentation</vt:lpstr>
      <vt:lpstr>PowerPoint Presentation</vt:lpstr>
      <vt:lpstr>PowerPoint Presentation</vt:lpstr>
      <vt:lpstr>HPSA  Scoring Calculations</vt:lpstr>
      <vt:lpstr>PowerPoint Presentation</vt:lpstr>
      <vt:lpstr>Shortage Designation Modernization Project</vt:lpstr>
      <vt:lpstr>PowerPoint Presentation</vt:lpstr>
      <vt:lpstr>PowerPoint Presentation</vt:lpstr>
      <vt:lpstr>Shortage Designation Modernization Project</vt:lpstr>
      <vt:lpstr>PowerPoint Presentation</vt:lpstr>
      <vt:lpstr>Auto-HPSA Working Group: Data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lpstr>Contact Information</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2018_02_02 Auto-HPSAs for Dr. Sigounas</dc:title>
  <dc:creator>Krissy McBoyle</dc:creator>
  <cp:lastModifiedBy>Gladstone, Elisa (HRSA)</cp:lastModifiedBy>
  <cp:revision>593</cp:revision>
  <cp:lastPrinted>2018-03-27T20:54:19Z</cp:lastPrinted>
  <dcterms:created xsi:type="dcterms:W3CDTF">2015-04-01T01:31:28Z</dcterms:created>
  <dcterms:modified xsi:type="dcterms:W3CDTF">2018-04-05T15:58:48Z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0x0101002FCCF0A1A14A6F4C9E5BCD1B58729E10</vt:lpwstr>
  </property>
  <property fmtid="{D5CDD505-2E9C-101B-9397-08002B2CF9AE}" pid="3" name="Order">
    <vt:r8>181900</vt:r8>
  </property>
</Properties>
</file>