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358" r:id="rId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B4F6C0-67AE-4C4D-92BE-486BED2081D6}">
          <p14:sldIdLst>
            <p14:sldId id="358"/>
          </p14:sldIdLst>
        </p14:section>
        <p14:section name="Untitled Section" id="{B7C053B8-E8BE-4C0D-BE68-A2CF4AF9410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2A43"/>
    <a:srgbClr val="DB6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3537" autoAdjust="0"/>
  </p:normalViewPr>
  <p:slideViewPr>
    <p:cSldViewPr snapToGrid="0">
      <p:cViewPr varScale="1">
        <p:scale>
          <a:sx n="68" d="100"/>
          <a:sy n="68" d="100"/>
        </p:scale>
        <p:origin x="78" y="15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1"/>
            <a:ext cx="3077739" cy="471054"/>
          </a:xfrm>
          <a:prstGeom prst="rect">
            <a:avLst/>
          </a:prstGeom>
        </p:spPr>
        <p:txBody>
          <a:bodyPr vert="horz" lIns="94229" tIns="47114" rIns="94229" bIns="47114" rtlCol="0"/>
          <a:lstStyle>
            <a:lvl1pPr algn="r">
              <a:defRPr sz="1200"/>
            </a:lvl1pPr>
          </a:lstStyle>
          <a:p>
            <a:fld id="{B7B9BAB4-A67E-48C6-9DEA-7AA9B1690F38}" type="datetimeFigureOut">
              <a:rPr lang="en-US" smtClean="0"/>
              <a:t>11/7/2022</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DC607CA-9EDC-4699-BF52-1803DF4444DB}" type="slidenum">
              <a:rPr lang="en-US" smtClean="0"/>
              <a:t>‹#›</a:t>
            </a:fld>
            <a:endParaRPr lang="en-US"/>
          </a:p>
        </p:txBody>
      </p:sp>
    </p:spTree>
    <p:extLst>
      <p:ext uri="{BB962C8B-B14F-4D97-AF65-F5344CB8AC3E}">
        <p14:creationId xmlns:p14="http://schemas.microsoft.com/office/powerpoint/2010/main" val="407624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CA8E9ED3-23B7-49C7-ABB4-42F18127754B}" type="datetimeFigureOut">
              <a:rPr lang="en-US" smtClean="0"/>
              <a:t>11/7/2022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A4B8B3AC-5E6A-4FCB-B713-81B3532A7F3A}" type="slidenum">
              <a:rPr lang="en-US" smtClean="0"/>
              <a:t>‹#›</a:t>
            </a:fld>
            <a:endParaRPr lang="en-US"/>
          </a:p>
        </p:txBody>
      </p:sp>
    </p:spTree>
    <p:extLst>
      <p:ext uri="{BB962C8B-B14F-4D97-AF65-F5344CB8AC3E}">
        <p14:creationId xmlns:p14="http://schemas.microsoft.com/office/powerpoint/2010/main" val="4257722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ruralhealthinfo.org/toolkits/emergency-preparednes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a:buFontTx/>
              <a:buChar char="•"/>
            </a:pPr>
            <a:r>
              <a:rPr lang="en-US" dirty="0"/>
              <a:t> The Rural Health Information Hub (RHIhub) is a federally-funded information center that supports healthcare</a:t>
            </a:r>
            <a:r>
              <a:rPr lang="en-US" baseline="0" dirty="0"/>
              <a:t> and population health in rural communities. </a:t>
            </a:r>
          </a:p>
          <a:p>
            <a:pPr>
              <a:buFontTx/>
              <a:buChar char="•"/>
            </a:pPr>
            <a:r>
              <a:rPr lang="en-US" baseline="0" dirty="0"/>
              <a:t>The NEW </a:t>
            </a:r>
            <a:r>
              <a:rPr lang="en-US" sz="1200" kern="1200" dirty="0">
                <a:solidFill>
                  <a:schemeClr val="tx1"/>
                </a:solidFill>
                <a:latin typeface="+mn-lt"/>
                <a:ea typeface="+mn-ea"/>
                <a:cs typeface="+mn-cs"/>
              </a:rPr>
              <a:t>Rural Emergency Preparedness and Response Toolkit was developed by RHIhub in collaboration with the NORC Walsh Center for Rural Health Analysis, with funding support from the Federal Office of Rural Health Policy (FORHP), Health Resources and Services Administration (HRSA), in collaboration with the Centers for Disease Control and Prevention (CDC).</a:t>
            </a:r>
          </a:p>
          <a:p>
            <a:pPr marL="0" marR="0" lvl="0" indent="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latin typeface="+mn-lt"/>
                <a:ea typeface="+mn-ea"/>
                <a:cs typeface="+mn-cs"/>
              </a:rPr>
              <a:t>The Rural Emergency Preparedness and Response Toolkit (</a:t>
            </a:r>
            <a:r>
              <a:rPr lang="en-US" sz="1200" dirty="0">
                <a:solidFill>
                  <a:srgbClr val="9E2A43"/>
                </a:solidFill>
                <a:latin typeface="Baskerville"/>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www.ruralhealthinfo.org/toolkits/emergency-preparedness</a:t>
            </a:r>
            <a:r>
              <a:rPr lang="en-US" sz="1200" dirty="0">
                <a:solidFill>
                  <a:srgbClr val="9E2A43"/>
                </a:solidFill>
                <a:latin typeface="Baskerville"/>
                <a:ea typeface="Calibri" panose="020F0502020204030204" pitchFamily="34" charset="0"/>
                <a:cs typeface="Times New Roman" panose="02020603050405020304" pitchFamily="18" charset="0"/>
              </a:rPr>
              <a:t>)</a:t>
            </a:r>
            <a:r>
              <a:rPr lang="en-US" sz="1200" kern="1200" dirty="0">
                <a:solidFill>
                  <a:schemeClr val="tx1"/>
                </a:solidFill>
                <a:latin typeface="+mn-lt"/>
                <a:ea typeface="+mn-ea"/>
                <a:cs typeface="+mn-cs"/>
              </a:rPr>
              <a:t> provides general guidance for rural community leaders in preparing for, responding to, and recovering from a wide range of public health emergencies </a:t>
            </a:r>
            <a:r>
              <a:rPr lang="en-US" sz="1200" dirty="0">
                <a:effectLst/>
                <a:latin typeface="Calibri" panose="020F0502020204030204" pitchFamily="34" charset="0"/>
                <a:ea typeface="Calibri" panose="020F0502020204030204" pitchFamily="34" charset="0"/>
                <a:cs typeface="Times New Roman" panose="02020603050405020304" pitchFamily="18" charset="0"/>
              </a:rPr>
              <a:t>and disasters. The toolkit discusses preparedness frameworks, guidance for different types of emergencies and disasters, considerations for specific populations, cross-cutting considerations for rural communities, and more. </a:t>
            </a:r>
            <a:endParaRPr lang="en-US" u="none" baseline="0" dirty="0"/>
          </a:p>
          <a:p>
            <a:endParaRPr lang="en-US" dirty="0"/>
          </a:p>
        </p:txBody>
      </p:sp>
      <p:sp>
        <p:nvSpPr>
          <p:cNvPr id="4" name="Slide Number Placeholder 3"/>
          <p:cNvSpPr>
            <a:spLocks noGrp="1"/>
          </p:cNvSpPr>
          <p:nvPr>
            <p:ph type="sldNum" sz="quarter" idx="5"/>
          </p:nvPr>
        </p:nvSpPr>
        <p:spPr/>
        <p:txBody>
          <a:bodyPr/>
          <a:lstStyle/>
          <a:p>
            <a:fld id="{A4B8B3AC-5E6A-4FCB-B713-81B3532A7F3A}" type="slidenum">
              <a:rPr lang="en-US" smtClean="0"/>
              <a:t>1</a:t>
            </a:fld>
            <a:endParaRPr lang="en-US"/>
          </a:p>
        </p:txBody>
      </p:sp>
    </p:spTree>
    <p:extLst>
      <p:ext uri="{BB962C8B-B14F-4D97-AF65-F5344CB8AC3E}">
        <p14:creationId xmlns:p14="http://schemas.microsoft.com/office/powerpoint/2010/main" val="2414911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flipV="1">
            <a:off x="0" y="5087700"/>
            <a:ext cx="12192000" cy="177030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068" y="90054"/>
            <a:ext cx="5622893" cy="1178994"/>
          </a:xfrm>
          <a:prstGeom prst="rect">
            <a:avLst/>
          </a:prstGeom>
        </p:spPr>
      </p:pic>
      <p:pic>
        <p:nvPicPr>
          <p:cNvPr id="9" name="Picture 8"/>
          <p:cNvPicPr>
            <a:picLocks noChangeAspect="1"/>
          </p:cNvPicPr>
          <p:nvPr userDrawn="1"/>
        </p:nvPicPr>
        <p:blipFill>
          <a:blip r:embed="rId3"/>
          <a:stretch>
            <a:fillRect/>
          </a:stretch>
        </p:blipFill>
        <p:spPr>
          <a:xfrm>
            <a:off x="5265281" y="1455504"/>
            <a:ext cx="6709152" cy="3199609"/>
          </a:xfrm>
          <a:prstGeom prst="rect">
            <a:avLst/>
          </a:prstGeom>
        </p:spPr>
      </p:pic>
      <p:pic>
        <p:nvPicPr>
          <p:cNvPr id="10" name="Picture 9"/>
          <p:cNvPicPr>
            <a:picLocks noChangeAspect="1"/>
          </p:cNvPicPr>
          <p:nvPr userDrawn="1"/>
        </p:nvPicPr>
        <p:blipFill>
          <a:blip r:embed="rId4"/>
          <a:stretch>
            <a:fillRect/>
          </a:stretch>
        </p:blipFill>
        <p:spPr>
          <a:xfrm>
            <a:off x="-940056" y="2092668"/>
            <a:ext cx="7071631" cy="1694245"/>
          </a:xfrm>
          <a:prstGeom prst="rect">
            <a:avLst/>
          </a:prstGeom>
        </p:spPr>
      </p:pic>
      <p:pic>
        <p:nvPicPr>
          <p:cNvPr id="11" name="Picture 10"/>
          <p:cNvPicPr>
            <a:picLocks noChangeAspect="1"/>
          </p:cNvPicPr>
          <p:nvPr userDrawn="1"/>
        </p:nvPicPr>
        <p:blipFill>
          <a:blip r:embed="rId5"/>
          <a:stretch>
            <a:fillRect/>
          </a:stretch>
        </p:blipFill>
        <p:spPr>
          <a:xfrm>
            <a:off x="0" y="5087701"/>
            <a:ext cx="12192000" cy="79375"/>
          </a:xfrm>
          <a:prstGeom prst="rect">
            <a:avLst/>
          </a:prstGeom>
        </p:spPr>
      </p:pic>
      <p:sp>
        <p:nvSpPr>
          <p:cNvPr id="14" name="Rectangle 13"/>
          <p:cNvSpPr/>
          <p:nvPr userDrawn="1"/>
        </p:nvSpPr>
        <p:spPr>
          <a:xfrm>
            <a:off x="9714098" y="774315"/>
            <a:ext cx="2231701" cy="369332"/>
          </a:xfrm>
          <a:prstGeom prst="rect">
            <a:avLst/>
          </a:prstGeom>
        </p:spPr>
        <p:txBody>
          <a:bodyPr wrap="none">
            <a:spAutoFit/>
          </a:bodyPr>
          <a:lstStyle/>
          <a:p>
            <a:pPr algn="r"/>
            <a:r>
              <a:rPr lang="en-US" sz="1800" dirty="0" err="1">
                <a:solidFill>
                  <a:srgbClr val="800000"/>
                </a:solidFill>
                <a:latin typeface="Century Gothic"/>
                <a:cs typeface="Century Gothic"/>
              </a:rPr>
              <a:t>ruralhealthinfo.org</a:t>
            </a:r>
            <a:endParaRPr lang="en-US" sz="1800" dirty="0">
              <a:solidFill>
                <a:srgbClr val="800000"/>
              </a:solidFill>
              <a:latin typeface="Century Gothic"/>
              <a:cs typeface="Century Gothic"/>
            </a:endParaRPr>
          </a:p>
        </p:txBody>
      </p:sp>
    </p:spTree>
    <p:extLst>
      <p:ext uri="{BB962C8B-B14F-4D97-AF65-F5344CB8AC3E}">
        <p14:creationId xmlns:p14="http://schemas.microsoft.com/office/powerpoint/2010/main" val="4042323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972800" cy="1143000"/>
          </a:xfrm>
          <a:prstGeom prst="rect">
            <a:avLst/>
          </a:prstGeom>
        </p:spPr>
        <p:txBody>
          <a:bodyPr/>
          <a:lstStyle>
            <a:lvl1pPr>
              <a:defRPr>
                <a:solidFill>
                  <a:srgbClr val="DB6026"/>
                </a:solidFill>
              </a:defRPr>
            </a:lvl1pPr>
          </a:lstStyle>
          <a:p>
            <a:r>
              <a:rPr lang="en-US" dirty="0"/>
              <a:t>Click to edit Master title style</a:t>
            </a:r>
          </a:p>
        </p:txBody>
      </p:sp>
      <p:sp>
        <p:nvSpPr>
          <p:cNvPr id="8" name="Content Placeholder 2"/>
          <p:cNvSpPr>
            <a:spLocks noGrp="1"/>
          </p:cNvSpPr>
          <p:nvPr>
            <p:ph idx="1"/>
          </p:nvPr>
        </p:nvSpPr>
        <p:spPr>
          <a:xfrm>
            <a:off x="609600" y="1600205"/>
            <a:ext cx="10972800" cy="4525963"/>
          </a:xfrm>
          <a:prstGeom prst="rect">
            <a:avLst/>
          </a:prstGeom>
        </p:spPr>
        <p:txBody>
          <a:bodyPr/>
          <a:lstStyle/>
          <a:p>
            <a:pPr lvl="0"/>
            <a:r>
              <a:rPr lang="en-US"/>
              <a:t>Edit Master text styles</a:t>
            </a:r>
          </a:p>
        </p:txBody>
      </p:sp>
      <p:pic>
        <p:nvPicPr>
          <p:cNvPr id="9" name="Picture 8" descr="logo.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9520" y="6280103"/>
            <a:ext cx="1971501" cy="548794"/>
          </a:xfrm>
          <a:prstGeom prst="rect">
            <a:avLst/>
          </a:prstGeom>
        </p:spPr>
      </p:pic>
      <p:pic>
        <p:nvPicPr>
          <p:cNvPr id="10" name="Picture 9"/>
          <p:cNvPicPr>
            <a:picLocks noChangeAspect="1"/>
          </p:cNvPicPr>
          <p:nvPr userDrawn="1"/>
        </p:nvPicPr>
        <p:blipFill>
          <a:blip r:embed="rId3"/>
          <a:stretch>
            <a:fillRect/>
          </a:stretch>
        </p:blipFill>
        <p:spPr>
          <a:xfrm>
            <a:off x="0" y="6203138"/>
            <a:ext cx="12192000" cy="49215"/>
          </a:xfrm>
          <a:prstGeom prst="rect">
            <a:avLst/>
          </a:prstGeom>
        </p:spPr>
      </p:pic>
      <p:sp>
        <p:nvSpPr>
          <p:cNvPr id="11" name="Rectangle 10"/>
          <p:cNvSpPr/>
          <p:nvPr userDrawn="1"/>
        </p:nvSpPr>
        <p:spPr>
          <a:xfrm>
            <a:off x="901126" y="6346005"/>
            <a:ext cx="2231701" cy="369332"/>
          </a:xfrm>
          <a:prstGeom prst="rect">
            <a:avLst/>
          </a:prstGeom>
        </p:spPr>
        <p:txBody>
          <a:bodyPr wrap="none">
            <a:spAutoFit/>
          </a:bodyPr>
          <a:lstStyle/>
          <a:p>
            <a:pPr algn="r"/>
            <a:r>
              <a:rPr lang="en-US" sz="1800" dirty="0" err="1">
                <a:solidFill>
                  <a:srgbClr val="800000"/>
                </a:solidFill>
                <a:latin typeface="Century Gothic"/>
                <a:cs typeface="Century Gothic"/>
              </a:rPr>
              <a:t>ruralhealthinfo.org</a:t>
            </a:r>
            <a:endParaRPr lang="en-US" sz="1800" dirty="0">
              <a:solidFill>
                <a:srgbClr val="800000"/>
              </a:solidFill>
              <a:latin typeface="Century Gothic"/>
              <a:cs typeface="Century Gothic"/>
            </a:endParaRPr>
          </a:p>
        </p:txBody>
      </p:sp>
    </p:spTree>
    <p:extLst>
      <p:ext uri="{BB962C8B-B14F-4D97-AF65-F5344CB8AC3E}">
        <p14:creationId xmlns:p14="http://schemas.microsoft.com/office/powerpoint/2010/main" val="12006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2781171" y="274638"/>
            <a:ext cx="8801228" cy="1143000"/>
          </a:xfrm>
          <a:prstGeom prst="rect">
            <a:avLst/>
          </a:prstGeom>
        </p:spPr>
        <p:txBody>
          <a:bodyPr/>
          <a:lstStyle/>
          <a:p>
            <a:r>
              <a:rPr lang="en-US"/>
              <a:t>Click to edit Master title style</a:t>
            </a:r>
            <a:endParaRPr lang="en-US" dirty="0"/>
          </a:p>
        </p:txBody>
      </p:sp>
      <p:sp>
        <p:nvSpPr>
          <p:cNvPr id="8" name="Content Placeholder 2"/>
          <p:cNvSpPr>
            <a:spLocks noGrp="1"/>
          </p:cNvSpPr>
          <p:nvPr>
            <p:ph idx="1"/>
          </p:nvPr>
        </p:nvSpPr>
        <p:spPr>
          <a:xfrm>
            <a:off x="609600" y="1600205"/>
            <a:ext cx="10972800" cy="4525963"/>
          </a:xfrm>
          <a:prstGeom prst="rect">
            <a:avLst/>
          </a:prstGeom>
        </p:spPr>
        <p:txBody>
          <a:bodyPr/>
          <a:lstStyle/>
          <a:p>
            <a:pPr lvl="0"/>
            <a:r>
              <a:rPr lang="en-US"/>
              <a:t>Edit Master text styles</a:t>
            </a:r>
          </a:p>
        </p:txBody>
      </p:sp>
      <p:pic>
        <p:nvPicPr>
          <p:cNvPr id="9" name="Picture 8" descr="logo.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28" y="68648"/>
            <a:ext cx="2617325" cy="548794"/>
          </a:xfrm>
          <a:prstGeom prst="rect">
            <a:avLst/>
          </a:prstGeom>
        </p:spPr>
      </p:pic>
    </p:spTree>
    <p:extLst>
      <p:ext uri="{BB962C8B-B14F-4D97-AF65-F5344CB8AC3E}">
        <p14:creationId xmlns:p14="http://schemas.microsoft.com/office/powerpoint/2010/main" val="86277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42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uralhealthinfo.org/toolkits/emergency-preparednes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7AEF878-EA51-434B-880E-84454793F0AE}"/>
              </a:ext>
            </a:extLst>
          </p:cNvPr>
          <p:cNvSpPr txBox="1">
            <a:spLocks noGrp="1"/>
          </p:cNvSpPr>
          <p:nvPr>
            <p:ph idx="1"/>
          </p:nvPr>
        </p:nvSpPr>
        <p:spPr>
          <a:xfrm>
            <a:off x="571500" y="2201235"/>
            <a:ext cx="11201400" cy="4404988"/>
          </a:xfrm>
          <a:prstGeom prst="rect">
            <a:avLst/>
          </a:prstGeom>
          <a:noFill/>
          <a:ln>
            <a:noFill/>
          </a:ln>
        </p:spPr>
        <p:txBody>
          <a:bodyPr wrap="square" rtlCol="0">
            <a:spAutoFit/>
          </a:bodyPr>
          <a:lstStyle/>
          <a:p>
            <a:pPr marL="0" indent="0" algn="ctr">
              <a:lnSpc>
                <a:spcPct val="80000"/>
              </a:lnSpc>
              <a:spcAft>
                <a:spcPts val="600"/>
              </a:spcAft>
              <a:buNone/>
              <a:defRPr/>
            </a:pPr>
            <a:r>
              <a:rPr lang="en-US" sz="2400" dirty="0">
                <a:solidFill>
                  <a:srgbClr val="9E2A43"/>
                </a:solidFill>
                <a:latin typeface="Baskerville"/>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www.ruralhealthinfo.org/toolkits/emergency-preparedness</a:t>
            </a:r>
            <a:r>
              <a:rPr lang="en-US" sz="2400" dirty="0">
                <a:solidFill>
                  <a:srgbClr val="9E2A43"/>
                </a:solidFill>
                <a:latin typeface="Baskerville"/>
                <a:ea typeface="Calibri" panose="020F0502020204030204" pitchFamily="34" charset="0"/>
                <a:cs typeface="Times New Roman" panose="02020603050405020304" pitchFamily="18" charset="0"/>
              </a:rPr>
              <a:t> </a:t>
            </a:r>
          </a:p>
          <a:p>
            <a:pPr marL="0" indent="0">
              <a:lnSpc>
                <a:spcPct val="80000"/>
              </a:lnSpc>
              <a:spcAft>
                <a:spcPts val="600"/>
              </a:spcAft>
              <a:buNone/>
              <a:defRPr/>
            </a:pPr>
            <a:r>
              <a:rPr lang="en-US" sz="2000" dirty="0">
                <a:latin typeface="Baskerville"/>
                <a:ea typeface="Calibri" panose="020F0502020204030204" pitchFamily="34" charset="0"/>
                <a:cs typeface="Times New Roman" panose="02020603050405020304" pitchFamily="18" charset="0"/>
              </a:rPr>
              <a:t>Provides information and resources for rural communities implementing emergency planning, response, and recovery efforts. It includes:</a:t>
            </a:r>
          </a:p>
          <a:p>
            <a:pPr marL="285750" indent="-285750">
              <a:defRPr/>
            </a:pPr>
            <a:r>
              <a:rPr lang="en-US" sz="2000" dirty="0">
                <a:latin typeface="Baskerville"/>
                <a:ea typeface="Calibri" panose="020F0502020204030204" pitchFamily="34" charset="0"/>
                <a:cs typeface="Times New Roman" panose="02020603050405020304" pitchFamily="18" charset="0"/>
              </a:rPr>
              <a:t>Planning, response, and recovery in rural areas</a:t>
            </a:r>
          </a:p>
          <a:p>
            <a:pPr marL="285750" indent="-285750">
              <a:defRPr/>
            </a:pPr>
            <a:r>
              <a:rPr lang="en-US" sz="2000" dirty="0">
                <a:latin typeface="Baskerville"/>
                <a:ea typeface="Calibri" panose="020F0502020204030204" pitchFamily="34" charset="0"/>
                <a:cs typeface="Times New Roman" panose="02020603050405020304" pitchFamily="18" charset="0"/>
              </a:rPr>
              <a:t>Specific population considerations</a:t>
            </a:r>
          </a:p>
          <a:p>
            <a:pPr marL="285750" indent="-285750">
              <a:defRPr/>
            </a:pPr>
            <a:r>
              <a:rPr lang="en-US" sz="2000" dirty="0">
                <a:latin typeface="Baskerville"/>
                <a:ea typeface="Calibri" panose="020F0502020204030204" pitchFamily="34" charset="0"/>
                <a:cs typeface="Times New Roman" panose="02020603050405020304" pitchFamily="18" charset="0"/>
              </a:rPr>
              <a:t>Barriers</a:t>
            </a:r>
          </a:p>
          <a:p>
            <a:pPr marL="285750" indent="-285750">
              <a:defRPr/>
            </a:pPr>
            <a:r>
              <a:rPr lang="en-US" sz="2000" dirty="0">
                <a:latin typeface="Baskerville"/>
                <a:ea typeface="Calibri" panose="020F0502020204030204" pitchFamily="34" charset="0"/>
                <a:cs typeface="Times New Roman" panose="02020603050405020304" pitchFamily="18" charset="0"/>
              </a:rPr>
              <a:t>Working with partners</a:t>
            </a:r>
          </a:p>
          <a:p>
            <a:pPr marL="285750" indent="-285750">
              <a:defRPr/>
            </a:pPr>
            <a:r>
              <a:rPr lang="en-US" sz="2000" dirty="0">
                <a:latin typeface="Baskerville"/>
                <a:ea typeface="Calibri" panose="020F0502020204030204" pitchFamily="34" charset="0"/>
                <a:cs typeface="Times New Roman" panose="02020603050405020304" pitchFamily="18" charset="0"/>
              </a:rPr>
              <a:t>Cross-cutting issues impacting rural emergency preparedness</a:t>
            </a:r>
          </a:p>
          <a:p>
            <a:pPr marL="285750" indent="-285750">
              <a:defRPr/>
            </a:pPr>
            <a:r>
              <a:rPr lang="en-US" sz="2000" dirty="0">
                <a:latin typeface="Baskerville"/>
                <a:ea typeface="Calibri" panose="020F0502020204030204" pitchFamily="34" charset="0"/>
                <a:cs typeface="Times New Roman" panose="02020603050405020304" pitchFamily="18" charset="0"/>
              </a:rPr>
              <a:t>Disasters and public health emergencies impacting rural areas</a:t>
            </a:r>
          </a:p>
          <a:p>
            <a:pPr marL="285750" indent="-285750">
              <a:defRPr/>
            </a:pPr>
            <a:r>
              <a:rPr lang="en-US" sz="2000" dirty="0">
                <a:latin typeface="Baskerville"/>
                <a:ea typeface="Calibri" panose="020F0502020204030204" pitchFamily="34" charset="0"/>
                <a:cs typeface="Times New Roman" panose="02020603050405020304" pitchFamily="18" charset="0"/>
              </a:rPr>
              <a:t>Rural case studies</a:t>
            </a:r>
            <a:endParaRPr lang="en-US" sz="2000" dirty="0">
              <a:solidFill>
                <a:srgbClr val="9E2A43"/>
              </a:solidFill>
              <a:latin typeface="Baskerville"/>
              <a:cs typeface="Baskerville"/>
              <a:sym typeface="WP IconicSymbolsA" pitchFamily="2" charset="2"/>
            </a:endParaRPr>
          </a:p>
          <a:p>
            <a:endParaRPr lang="en-US" sz="2000" u="sng" dirty="0">
              <a:latin typeface="Baskerville"/>
            </a:endParaRPr>
          </a:p>
        </p:txBody>
      </p:sp>
      <p:pic>
        <p:nvPicPr>
          <p:cNvPr id="5" name="Picture 4">
            <a:extLst>
              <a:ext uri="{FF2B5EF4-FFF2-40B4-BE49-F238E27FC236}">
                <a16:creationId xmlns:a16="http://schemas.microsoft.com/office/drawing/2014/main" id="{743F76DB-EAB8-4FB4-B3AE-77A636A0F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0" y="0"/>
            <a:ext cx="12192000" cy="203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2606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37E5CC-CBC7-4CF3-ABA7-51D47583F7F3}" vid="{BEEAF8FE-2CA9-4D3B-B91F-809A8D9F2C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rhihub-ppt-template</Template>
  <TotalTime>2961</TotalTime>
  <Words>220</Words>
  <Application>Microsoft Office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Baskerville</vt:lpstr>
      <vt:lpstr>Calibri</vt:lpstr>
      <vt:lpstr>Calibri Light</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Lelm, Naomi</dc:creator>
  <cp:lastModifiedBy>Atherton, Makenzie</cp:lastModifiedBy>
  <cp:revision>119</cp:revision>
  <cp:lastPrinted>2018-04-26T21:26:26Z</cp:lastPrinted>
  <dcterms:created xsi:type="dcterms:W3CDTF">2018-04-23T21:14:23Z</dcterms:created>
  <dcterms:modified xsi:type="dcterms:W3CDTF">2022-11-07T17:17:40Z</dcterms:modified>
</cp:coreProperties>
</file>