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7" r:id="rId2"/>
    <p:sldId id="258" r:id="rId3"/>
    <p:sldId id="259" r:id="rId4"/>
    <p:sldId id="260" r:id="rId5"/>
    <p:sldId id="261" r:id="rId6"/>
    <p:sldId id="262" r:id="rId7"/>
    <p:sldId id="263" r:id="rId8"/>
    <p:sldId id="264" r:id="rId9"/>
    <p:sldId id="265" r:id="rId10"/>
    <p:sldId id="266"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1" autoAdjust="0"/>
    <p:restoredTop sz="94660"/>
  </p:normalViewPr>
  <p:slideViewPr>
    <p:cSldViewPr snapToGrid="0">
      <p:cViewPr varScale="1">
        <p:scale>
          <a:sx n="78" d="100"/>
          <a:sy n="78" d="100"/>
        </p:scale>
        <p:origin x="126" y="75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1D414FF-033A-45D5-B89A-C11F173E44F8}" type="doc">
      <dgm:prSet loTypeId="urn:microsoft.com/office/officeart/2005/8/layout/hList3" loCatId="list" qsTypeId="urn:microsoft.com/office/officeart/2005/8/quickstyle/simple1" qsCatId="simple" csTypeId="urn:microsoft.com/office/officeart/2005/8/colors/colorful5" csCatId="colorful" phldr="1"/>
      <dgm:spPr/>
      <dgm:t>
        <a:bodyPr/>
        <a:lstStyle/>
        <a:p>
          <a:endParaRPr lang="en-US"/>
        </a:p>
      </dgm:t>
    </dgm:pt>
    <dgm:pt modelId="{DCA549B9-5AEB-4313-93E9-DC43AF83A63C}">
      <dgm:prSet phldrT="[Text]"/>
      <dgm:spPr/>
      <dgm:t>
        <a:bodyPr/>
        <a:lstStyle/>
        <a:p>
          <a:r>
            <a:rPr lang="en-US" dirty="0" smtClean="0"/>
            <a:t>Hypertension Self Management</a:t>
          </a:r>
          <a:endParaRPr lang="en-US" dirty="0"/>
        </a:p>
      </dgm:t>
    </dgm:pt>
    <dgm:pt modelId="{B8F43DB2-D097-4678-8DF3-B662C874741A}" type="parTrans" cxnId="{C18B0A03-3203-46E9-AC89-4B43B055CA7F}">
      <dgm:prSet/>
      <dgm:spPr/>
      <dgm:t>
        <a:bodyPr/>
        <a:lstStyle/>
        <a:p>
          <a:endParaRPr lang="en-US"/>
        </a:p>
      </dgm:t>
    </dgm:pt>
    <dgm:pt modelId="{E97CED2B-7366-4B28-B769-D94C5242D83A}" type="sibTrans" cxnId="{C18B0A03-3203-46E9-AC89-4B43B055CA7F}">
      <dgm:prSet/>
      <dgm:spPr/>
      <dgm:t>
        <a:bodyPr/>
        <a:lstStyle/>
        <a:p>
          <a:endParaRPr lang="en-US"/>
        </a:p>
      </dgm:t>
    </dgm:pt>
    <dgm:pt modelId="{C2963D30-14B8-4056-9037-4454629F0B26}">
      <dgm:prSet phldrT="[Text]" custT="1"/>
      <dgm:spPr/>
      <dgm:t>
        <a:bodyPr/>
        <a:lstStyle/>
        <a:p>
          <a:r>
            <a:rPr lang="en-US" sz="2400" dirty="0" smtClean="0"/>
            <a:t>Nutrition</a:t>
          </a:r>
          <a:endParaRPr lang="en-US" sz="2400" dirty="0"/>
        </a:p>
      </dgm:t>
    </dgm:pt>
    <dgm:pt modelId="{6B0F4694-6217-48C1-99D1-53559C5C29D8}" type="parTrans" cxnId="{B16B9C09-0D16-4085-B9C7-2D0E6EE1F89C}">
      <dgm:prSet/>
      <dgm:spPr/>
      <dgm:t>
        <a:bodyPr/>
        <a:lstStyle/>
        <a:p>
          <a:endParaRPr lang="en-US"/>
        </a:p>
      </dgm:t>
    </dgm:pt>
    <dgm:pt modelId="{9348897F-39DC-44CD-980F-0F32BFB27A1E}" type="sibTrans" cxnId="{B16B9C09-0D16-4085-B9C7-2D0E6EE1F89C}">
      <dgm:prSet/>
      <dgm:spPr/>
      <dgm:t>
        <a:bodyPr/>
        <a:lstStyle/>
        <a:p>
          <a:endParaRPr lang="en-US"/>
        </a:p>
      </dgm:t>
    </dgm:pt>
    <dgm:pt modelId="{3168E56F-7BA0-4E00-A5A1-66B102BBFF0F}">
      <dgm:prSet phldrT="[Text]" custT="1"/>
      <dgm:spPr/>
      <dgm:t>
        <a:bodyPr/>
        <a:lstStyle/>
        <a:p>
          <a:r>
            <a:rPr lang="en-US" sz="2200" dirty="0" smtClean="0"/>
            <a:t>Physical Activity</a:t>
          </a:r>
          <a:endParaRPr lang="en-US" sz="2200" dirty="0"/>
        </a:p>
      </dgm:t>
    </dgm:pt>
    <dgm:pt modelId="{A117A207-FBCB-419B-8B0C-6FE23BF9EFA4}" type="parTrans" cxnId="{B22F9FC8-30E3-4528-B9CC-2A90DE53BA0D}">
      <dgm:prSet/>
      <dgm:spPr/>
      <dgm:t>
        <a:bodyPr/>
        <a:lstStyle/>
        <a:p>
          <a:endParaRPr lang="en-US"/>
        </a:p>
      </dgm:t>
    </dgm:pt>
    <dgm:pt modelId="{559AB5C1-170E-4F37-8CD9-A0C64103554B}" type="sibTrans" cxnId="{B22F9FC8-30E3-4528-B9CC-2A90DE53BA0D}">
      <dgm:prSet/>
      <dgm:spPr/>
      <dgm:t>
        <a:bodyPr/>
        <a:lstStyle/>
        <a:p>
          <a:endParaRPr lang="en-US"/>
        </a:p>
      </dgm:t>
    </dgm:pt>
    <dgm:pt modelId="{E5FE12C0-15C8-4625-9243-53A0886B9CCC}">
      <dgm:prSet phldrT="[Text]" custT="1"/>
      <dgm:spPr/>
      <dgm:t>
        <a:bodyPr/>
        <a:lstStyle/>
        <a:p>
          <a:r>
            <a:rPr lang="en-US" sz="2400" dirty="0" smtClean="0"/>
            <a:t>Stress Mgmt.</a:t>
          </a:r>
          <a:endParaRPr lang="en-US" sz="2400" dirty="0"/>
        </a:p>
      </dgm:t>
    </dgm:pt>
    <dgm:pt modelId="{A510A69B-B0A3-4492-B27C-32B9B14288F5}" type="parTrans" cxnId="{A1DB5B15-40B1-40F0-8311-4301550BF657}">
      <dgm:prSet/>
      <dgm:spPr/>
      <dgm:t>
        <a:bodyPr/>
        <a:lstStyle/>
        <a:p>
          <a:endParaRPr lang="en-US"/>
        </a:p>
      </dgm:t>
    </dgm:pt>
    <dgm:pt modelId="{34C3574F-E03A-4D80-A897-7124BCA920BB}" type="sibTrans" cxnId="{A1DB5B15-40B1-40F0-8311-4301550BF657}">
      <dgm:prSet/>
      <dgm:spPr/>
      <dgm:t>
        <a:bodyPr/>
        <a:lstStyle/>
        <a:p>
          <a:endParaRPr lang="en-US"/>
        </a:p>
      </dgm:t>
    </dgm:pt>
    <dgm:pt modelId="{2CF109C0-29D2-4FC8-8906-AAC5EB816C68}">
      <dgm:prSet phldrT="[Text]" custT="1"/>
      <dgm:spPr/>
      <dgm:t>
        <a:bodyPr/>
        <a:lstStyle/>
        <a:p>
          <a:r>
            <a:rPr lang="en-US" sz="2200" dirty="0" smtClean="0"/>
            <a:t>Tobacco</a:t>
          </a:r>
          <a:endParaRPr lang="en-US" sz="2200" dirty="0"/>
        </a:p>
      </dgm:t>
    </dgm:pt>
    <dgm:pt modelId="{AAC79C90-4FCC-42DD-802A-D900D47F9241}" type="parTrans" cxnId="{149DDA0F-C785-49A4-8723-EAC3324D6854}">
      <dgm:prSet/>
      <dgm:spPr/>
      <dgm:t>
        <a:bodyPr/>
        <a:lstStyle/>
        <a:p>
          <a:endParaRPr lang="en-US"/>
        </a:p>
      </dgm:t>
    </dgm:pt>
    <dgm:pt modelId="{EDC4FBE0-AE94-40D7-8DAD-4AC13EE188B1}" type="sibTrans" cxnId="{149DDA0F-C785-49A4-8723-EAC3324D6854}">
      <dgm:prSet/>
      <dgm:spPr/>
      <dgm:t>
        <a:bodyPr/>
        <a:lstStyle/>
        <a:p>
          <a:endParaRPr lang="en-US"/>
        </a:p>
      </dgm:t>
    </dgm:pt>
    <dgm:pt modelId="{8E7054EA-4C1A-44E5-9539-E9EDD2488020}">
      <dgm:prSet phldrT="[Text]" custT="1"/>
      <dgm:spPr/>
      <dgm:t>
        <a:bodyPr vert="vert"/>
        <a:lstStyle/>
        <a:p>
          <a:r>
            <a:rPr lang="en-US" sz="1200" dirty="0" smtClean="0">
              <a:solidFill>
                <a:schemeClr val="tx1"/>
              </a:solidFill>
            </a:rPr>
            <a:t>DASH Eating Plan</a:t>
          </a:r>
        </a:p>
      </dgm:t>
    </dgm:pt>
    <dgm:pt modelId="{28CF1B39-39C8-4690-83A9-EA4FF8DDEC05}" type="parTrans" cxnId="{4856024F-B5AB-4A3D-8BED-78561483CFF5}">
      <dgm:prSet/>
      <dgm:spPr/>
      <dgm:t>
        <a:bodyPr/>
        <a:lstStyle/>
        <a:p>
          <a:endParaRPr lang="en-US"/>
        </a:p>
      </dgm:t>
    </dgm:pt>
    <dgm:pt modelId="{B96AF10C-3B7C-4659-A32D-378CE7A5C81B}" type="sibTrans" cxnId="{4856024F-B5AB-4A3D-8BED-78561483CFF5}">
      <dgm:prSet/>
      <dgm:spPr/>
      <dgm:t>
        <a:bodyPr/>
        <a:lstStyle/>
        <a:p>
          <a:endParaRPr lang="en-US"/>
        </a:p>
      </dgm:t>
    </dgm:pt>
    <dgm:pt modelId="{141D82FE-85AF-45C2-A89F-BBB53D986E88}">
      <dgm:prSet phldrT="[Text]" custT="1"/>
      <dgm:spPr/>
      <dgm:t>
        <a:bodyPr vert="vert"/>
        <a:lstStyle/>
        <a:p>
          <a:r>
            <a:rPr lang="en-US" sz="1200" dirty="0" smtClean="0">
              <a:solidFill>
                <a:schemeClr val="tx1"/>
              </a:solidFill>
            </a:rPr>
            <a:t>Track and Reduce</a:t>
          </a:r>
          <a:r>
            <a:rPr lang="en-US" sz="800" dirty="0" smtClean="0">
              <a:solidFill>
                <a:schemeClr val="tx1"/>
              </a:solidFill>
            </a:rPr>
            <a:t> </a:t>
          </a:r>
          <a:r>
            <a:rPr lang="en-US" sz="1200" dirty="0" smtClean="0">
              <a:solidFill>
                <a:schemeClr val="tx1"/>
              </a:solidFill>
            </a:rPr>
            <a:t>Sodium</a:t>
          </a:r>
        </a:p>
      </dgm:t>
    </dgm:pt>
    <dgm:pt modelId="{14928438-0FBC-4806-873C-449501418673}" type="parTrans" cxnId="{0F6A18D9-749D-4C66-B96F-452461B3D2D8}">
      <dgm:prSet/>
      <dgm:spPr/>
      <dgm:t>
        <a:bodyPr/>
        <a:lstStyle/>
        <a:p>
          <a:endParaRPr lang="en-US"/>
        </a:p>
      </dgm:t>
    </dgm:pt>
    <dgm:pt modelId="{4633214E-13C9-4853-8A0E-276A6C6247C9}" type="sibTrans" cxnId="{0F6A18D9-749D-4C66-B96F-452461B3D2D8}">
      <dgm:prSet/>
      <dgm:spPr/>
      <dgm:t>
        <a:bodyPr/>
        <a:lstStyle/>
        <a:p>
          <a:endParaRPr lang="en-US"/>
        </a:p>
      </dgm:t>
    </dgm:pt>
    <dgm:pt modelId="{575F4693-1FC9-4A64-9513-058DEA93AA73}">
      <dgm:prSet phldrT="[Text]" custT="1"/>
      <dgm:spPr/>
      <dgm:t>
        <a:bodyPr vert="vert"/>
        <a:lstStyle/>
        <a:p>
          <a:r>
            <a:rPr lang="en-US" sz="1200" dirty="0" smtClean="0">
              <a:solidFill>
                <a:schemeClr val="tx1"/>
              </a:solidFill>
            </a:rPr>
            <a:t>Increase</a:t>
          </a:r>
          <a:r>
            <a:rPr lang="en-US" sz="800" dirty="0" smtClean="0">
              <a:solidFill>
                <a:schemeClr val="tx1"/>
              </a:solidFill>
            </a:rPr>
            <a:t> </a:t>
          </a:r>
          <a:r>
            <a:rPr lang="en-US" sz="1200" dirty="0" smtClean="0">
              <a:solidFill>
                <a:schemeClr val="tx1"/>
              </a:solidFill>
            </a:rPr>
            <a:t>Steps</a:t>
          </a:r>
        </a:p>
      </dgm:t>
    </dgm:pt>
    <dgm:pt modelId="{336F8160-E5C4-42C5-9B67-F2E54C47D953}" type="parTrans" cxnId="{DAC4A83D-2E49-405E-8D5B-B2768FD99EF0}">
      <dgm:prSet/>
      <dgm:spPr/>
      <dgm:t>
        <a:bodyPr/>
        <a:lstStyle/>
        <a:p>
          <a:endParaRPr lang="en-US"/>
        </a:p>
      </dgm:t>
    </dgm:pt>
    <dgm:pt modelId="{9FF49859-72C4-44A8-AB54-FB262E6E0425}" type="sibTrans" cxnId="{DAC4A83D-2E49-405E-8D5B-B2768FD99EF0}">
      <dgm:prSet/>
      <dgm:spPr/>
      <dgm:t>
        <a:bodyPr/>
        <a:lstStyle/>
        <a:p>
          <a:endParaRPr lang="en-US"/>
        </a:p>
      </dgm:t>
    </dgm:pt>
    <dgm:pt modelId="{57A5CBE1-9A50-4024-B6E3-DC1E3FDCD747}">
      <dgm:prSet phldrT="[Text]" custT="1"/>
      <dgm:spPr/>
      <dgm:t>
        <a:bodyPr vert="vert"/>
        <a:lstStyle/>
        <a:p>
          <a:r>
            <a:rPr lang="en-US" sz="1200" dirty="0" smtClean="0">
              <a:solidFill>
                <a:schemeClr val="tx1"/>
              </a:solidFill>
            </a:rPr>
            <a:t>Deep</a:t>
          </a:r>
          <a:r>
            <a:rPr lang="en-US" sz="800" dirty="0" smtClean="0">
              <a:solidFill>
                <a:schemeClr val="tx1"/>
              </a:solidFill>
            </a:rPr>
            <a:t> </a:t>
          </a:r>
          <a:r>
            <a:rPr lang="en-US" sz="1200" dirty="0" smtClean="0">
              <a:solidFill>
                <a:schemeClr val="tx1"/>
              </a:solidFill>
            </a:rPr>
            <a:t>Breathing</a:t>
          </a:r>
        </a:p>
      </dgm:t>
    </dgm:pt>
    <dgm:pt modelId="{9A8BFA44-A42D-4232-B437-6CE969554C51}" type="parTrans" cxnId="{3C8A9259-BA25-4558-BD72-A4A257F527F0}">
      <dgm:prSet/>
      <dgm:spPr/>
      <dgm:t>
        <a:bodyPr/>
        <a:lstStyle/>
        <a:p>
          <a:endParaRPr lang="en-US"/>
        </a:p>
      </dgm:t>
    </dgm:pt>
    <dgm:pt modelId="{80D5A26B-CCF9-416D-B784-E3ECE7FAE27E}" type="sibTrans" cxnId="{3C8A9259-BA25-4558-BD72-A4A257F527F0}">
      <dgm:prSet/>
      <dgm:spPr/>
      <dgm:t>
        <a:bodyPr/>
        <a:lstStyle/>
        <a:p>
          <a:endParaRPr lang="en-US"/>
        </a:p>
      </dgm:t>
    </dgm:pt>
    <dgm:pt modelId="{A4D3E47A-7434-4077-B3A5-B1C6CF2655C1}">
      <dgm:prSet phldrT="[Text]" custT="1"/>
      <dgm:spPr/>
      <dgm:t>
        <a:bodyPr vert="vert"/>
        <a:lstStyle/>
        <a:p>
          <a:r>
            <a:rPr lang="en-US" sz="1200" dirty="0" smtClean="0">
              <a:solidFill>
                <a:schemeClr val="tx1"/>
              </a:solidFill>
            </a:rPr>
            <a:t>Progressive</a:t>
          </a:r>
          <a:r>
            <a:rPr lang="en-US" sz="800" dirty="0" smtClean="0">
              <a:solidFill>
                <a:schemeClr val="tx1"/>
              </a:solidFill>
            </a:rPr>
            <a:t> </a:t>
          </a:r>
          <a:r>
            <a:rPr lang="en-US" sz="1200" dirty="0" smtClean="0">
              <a:solidFill>
                <a:schemeClr val="tx1"/>
              </a:solidFill>
            </a:rPr>
            <a:t>Muscle</a:t>
          </a:r>
          <a:r>
            <a:rPr lang="en-US" sz="800" dirty="0" smtClean="0">
              <a:solidFill>
                <a:schemeClr val="tx1"/>
              </a:solidFill>
            </a:rPr>
            <a:t> </a:t>
          </a:r>
          <a:r>
            <a:rPr lang="en-US" sz="1200" dirty="0" smtClean="0">
              <a:solidFill>
                <a:schemeClr val="tx1"/>
              </a:solidFill>
            </a:rPr>
            <a:t>Relaxation</a:t>
          </a:r>
        </a:p>
      </dgm:t>
    </dgm:pt>
    <dgm:pt modelId="{0303DEF5-F0D7-415F-BDC9-721C611B9F77}" type="parTrans" cxnId="{902E90C9-0241-4CDE-B4C3-FE75C5AF32B0}">
      <dgm:prSet/>
      <dgm:spPr/>
      <dgm:t>
        <a:bodyPr/>
        <a:lstStyle/>
        <a:p>
          <a:endParaRPr lang="en-US"/>
        </a:p>
      </dgm:t>
    </dgm:pt>
    <dgm:pt modelId="{820B5B13-DF4B-43C5-B76E-AC7E3C46FA3F}" type="sibTrans" cxnId="{902E90C9-0241-4CDE-B4C3-FE75C5AF32B0}">
      <dgm:prSet/>
      <dgm:spPr/>
      <dgm:t>
        <a:bodyPr/>
        <a:lstStyle/>
        <a:p>
          <a:endParaRPr lang="en-US"/>
        </a:p>
      </dgm:t>
    </dgm:pt>
    <dgm:pt modelId="{2F5A4261-ED2F-4151-9800-87A8A2358E64}">
      <dgm:prSet phldrT="[Text]" custT="1"/>
      <dgm:spPr/>
      <dgm:t>
        <a:bodyPr/>
        <a:lstStyle/>
        <a:p>
          <a:r>
            <a:rPr lang="en-US" sz="2600" dirty="0" smtClean="0"/>
            <a:t>HTN</a:t>
          </a:r>
          <a:endParaRPr lang="en-US" sz="2600" dirty="0"/>
        </a:p>
      </dgm:t>
    </dgm:pt>
    <dgm:pt modelId="{110F5AD3-5EF8-4F76-8162-D173F480D475}" type="parTrans" cxnId="{58E6B9F0-CE3D-4002-B977-AC4DEBDABF22}">
      <dgm:prSet/>
      <dgm:spPr/>
      <dgm:t>
        <a:bodyPr/>
        <a:lstStyle/>
        <a:p>
          <a:endParaRPr lang="en-US"/>
        </a:p>
      </dgm:t>
    </dgm:pt>
    <dgm:pt modelId="{D486026D-D47B-491D-92E6-B9DC8882CED4}" type="sibTrans" cxnId="{58E6B9F0-CE3D-4002-B977-AC4DEBDABF22}">
      <dgm:prSet/>
      <dgm:spPr/>
      <dgm:t>
        <a:bodyPr/>
        <a:lstStyle/>
        <a:p>
          <a:endParaRPr lang="en-US"/>
        </a:p>
      </dgm:t>
    </dgm:pt>
    <dgm:pt modelId="{25950BD4-C960-44BA-BD15-3520FBC546B3}">
      <dgm:prSet phldrT="[Text]"/>
      <dgm:spPr/>
      <dgm:t>
        <a:bodyPr/>
        <a:lstStyle/>
        <a:p>
          <a:r>
            <a:rPr lang="en-US" dirty="0" smtClean="0"/>
            <a:t>Med.</a:t>
          </a:r>
          <a:br>
            <a:rPr lang="en-US" dirty="0" smtClean="0"/>
          </a:br>
          <a:r>
            <a:rPr lang="en-US" dirty="0" smtClean="0"/>
            <a:t>Mgmt</a:t>
          </a:r>
          <a:endParaRPr lang="en-US" dirty="0"/>
        </a:p>
      </dgm:t>
    </dgm:pt>
    <dgm:pt modelId="{79795D3E-E0DD-465E-B267-201C6BDBD237}" type="parTrans" cxnId="{0F4D7D87-D298-4E37-B12D-098A850C2490}">
      <dgm:prSet/>
      <dgm:spPr/>
      <dgm:t>
        <a:bodyPr/>
        <a:lstStyle/>
        <a:p>
          <a:endParaRPr lang="en-US"/>
        </a:p>
      </dgm:t>
    </dgm:pt>
    <dgm:pt modelId="{7B03A026-9D7A-4848-B59D-058812EFDE36}" type="sibTrans" cxnId="{0F4D7D87-D298-4E37-B12D-098A850C2490}">
      <dgm:prSet/>
      <dgm:spPr/>
      <dgm:t>
        <a:bodyPr/>
        <a:lstStyle/>
        <a:p>
          <a:endParaRPr lang="en-US"/>
        </a:p>
      </dgm:t>
    </dgm:pt>
    <dgm:pt modelId="{DD7766F2-100C-4B70-AF67-A8D3DCC8C043}">
      <dgm:prSet phldrT="[Text]" custT="1"/>
      <dgm:spPr/>
      <dgm:t>
        <a:bodyPr vert="vert"/>
        <a:lstStyle/>
        <a:p>
          <a:r>
            <a:rPr lang="en-US" sz="1200" dirty="0" smtClean="0">
              <a:solidFill>
                <a:schemeClr val="tx1"/>
              </a:solidFill>
            </a:rPr>
            <a:t>Protect</a:t>
          </a:r>
          <a:r>
            <a:rPr lang="en-US" sz="800" dirty="0" smtClean="0">
              <a:solidFill>
                <a:schemeClr val="tx1"/>
              </a:solidFill>
            </a:rPr>
            <a:t> </a:t>
          </a:r>
          <a:r>
            <a:rPr lang="en-US" sz="1200" dirty="0" smtClean="0">
              <a:solidFill>
                <a:schemeClr val="tx1"/>
              </a:solidFill>
            </a:rPr>
            <a:t>against</a:t>
          </a:r>
          <a:r>
            <a:rPr lang="en-US" sz="800" dirty="0" smtClean="0">
              <a:solidFill>
                <a:schemeClr val="tx1"/>
              </a:solidFill>
            </a:rPr>
            <a:t> </a:t>
          </a:r>
          <a:r>
            <a:rPr lang="en-US" sz="1200" dirty="0" smtClean="0">
              <a:solidFill>
                <a:schemeClr val="tx1"/>
              </a:solidFill>
            </a:rPr>
            <a:t>injury</a:t>
          </a:r>
        </a:p>
      </dgm:t>
    </dgm:pt>
    <dgm:pt modelId="{5C61473E-D2B8-4398-B105-7EDEDBF5959B}" type="parTrans" cxnId="{CEB810A4-5C8E-43FC-96ED-1C806184ECB3}">
      <dgm:prSet/>
      <dgm:spPr/>
      <dgm:t>
        <a:bodyPr/>
        <a:lstStyle/>
        <a:p>
          <a:endParaRPr lang="en-US"/>
        </a:p>
      </dgm:t>
    </dgm:pt>
    <dgm:pt modelId="{001610F9-4742-49C8-BBF7-461911070785}" type="sibTrans" cxnId="{CEB810A4-5C8E-43FC-96ED-1C806184ECB3}">
      <dgm:prSet/>
      <dgm:spPr/>
      <dgm:t>
        <a:bodyPr/>
        <a:lstStyle/>
        <a:p>
          <a:endParaRPr lang="en-US"/>
        </a:p>
      </dgm:t>
    </dgm:pt>
    <dgm:pt modelId="{841B2E8D-0761-4BA6-B250-FAEFC3C807B6}">
      <dgm:prSet phldrT="[Text]" custT="1"/>
      <dgm:spPr/>
      <dgm:t>
        <a:bodyPr vert="vert"/>
        <a:lstStyle/>
        <a:p>
          <a:r>
            <a:rPr lang="en-US" sz="1200" dirty="0" smtClean="0">
              <a:solidFill>
                <a:schemeClr val="tx1"/>
              </a:solidFill>
            </a:rPr>
            <a:t>Increase</a:t>
          </a:r>
          <a:r>
            <a:rPr lang="en-US" sz="800" dirty="0" smtClean="0">
              <a:solidFill>
                <a:schemeClr val="tx1"/>
              </a:solidFill>
            </a:rPr>
            <a:t> </a:t>
          </a:r>
          <a:r>
            <a:rPr lang="en-US" sz="1200" dirty="0" smtClean="0">
              <a:solidFill>
                <a:schemeClr val="tx1"/>
              </a:solidFill>
            </a:rPr>
            <a:t>Potassium</a:t>
          </a:r>
          <a:r>
            <a:rPr lang="en-US" sz="800" dirty="0" smtClean="0">
              <a:solidFill>
                <a:schemeClr val="tx1"/>
              </a:solidFill>
            </a:rPr>
            <a:t> </a:t>
          </a:r>
          <a:endParaRPr lang="en-US" sz="800" dirty="0">
            <a:solidFill>
              <a:schemeClr val="tx1"/>
            </a:solidFill>
          </a:endParaRPr>
        </a:p>
      </dgm:t>
    </dgm:pt>
    <dgm:pt modelId="{8856F044-4E81-4E13-AF39-E66919491073}" type="parTrans" cxnId="{7DF2E445-919D-4F27-896A-C263B3BCBEC4}">
      <dgm:prSet/>
      <dgm:spPr/>
      <dgm:t>
        <a:bodyPr/>
        <a:lstStyle/>
        <a:p>
          <a:endParaRPr lang="en-US"/>
        </a:p>
      </dgm:t>
    </dgm:pt>
    <dgm:pt modelId="{D6C0390F-9FCD-40CC-8F0B-0671B5C44C26}" type="sibTrans" cxnId="{7DF2E445-919D-4F27-896A-C263B3BCBEC4}">
      <dgm:prSet/>
      <dgm:spPr/>
      <dgm:t>
        <a:bodyPr/>
        <a:lstStyle/>
        <a:p>
          <a:endParaRPr lang="en-US"/>
        </a:p>
      </dgm:t>
    </dgm:pt>
    <dgm:pt modelId="{C48A61A7-8379-410A-A216-2D21AC937F16}">
      <dgm:prSet phldrT="[Text]" custT="1"/>
      <dgm:spPr/>
      <dgm:t>
        <a:bodyPr vert="vert"/>
        <a:lstStyle/>
        <a:p>
          <a:r>
            <a:rPr lang="en-US" sz="1200" dirty="0" smtClean="0">
              <a:solidFill>
                <a:schemeClr val="tx1"/>
              </a:solidFill>
            </a:rPr>
            <a:t>Read</a:t>
          </a:r>
          <a:r>
            <a:rPr lang="en-US" sz="800" dirty="0" smtClean="0">
              <a:solidFill>
                <a:schemeClr val="tx1"/>
              </a:solidFill>
            </a:rPr>
            <a:t> </a:t>
          </a:r>
          <a:r>
            <a:rPr lang="en-US" sz="1200" dirty="0" smtClean="0">
              <a:solidFill>
                <a:schemeClr val="tx1"/>
              </a:solidFill>
            </a:rPr>
            <a:t>Food</a:t>
          </a:r>
          <a:r>
            <a:rPr lang="en-US" sz="800" dirty="0" smtClean="0">
              <a:solidFill>
                <a:schemeClr val="tx1"/>
              </a:solidFill>
            </a:rPr>
            <a:t> </a:t>
          </a:r>
          <a:r>
            <a:rPr lang="en-US" sz="1200" dirty="0" smtClean="0">
              <a:solidFill>
                <a:schemeClr val="tx1"/>
              </a:solidFill>
            </a:rPr>
            <a:t>Labels</a:t>
          </a:r>
        </a:p>
      </dgm:t>
    </dgm:pt>
    <dgm:pt modelId="{F48DCB90-3C92-4C28-BD68-B162D9B4349E}" type="parTrans" cxnId="{B3CE2583-3302-46C9-9C1C-2A5F524A1DE8}">
      <dgm:prSet/>
      <dgm:spPr/>
      <dgm:t>
        <a:bodyPr/>
        <a:lstStyle/>
        <a:p>
          <a:endParaRPr lang="en-US"/>
        </a:p>
      </dgm:t>
    </dgm:pt>
    <dgm:pt modelId="{467FBEEB-C561-46A8-8638-FE4150A67AD8}" type="sibTrans" cxnId="{B3CE2583-3302-46C9-9C1C-2A5F524A1DE8}">
      <dgm:prSet/>
      <dgm:spPr/>
      <dgm:t>
        <a:bodyPr/>
        <a:lstStyle/>
        <a:p>
          <a:endParaRPr lang="en-US"/>
        </a:p>
      </dgm:t>
    </dgm:pt>
    <dgm:pt modelId="{0FE86699-01B3-4723-93B8-0B3E777DB257}">
      <dgm:prSet phldrT="[Text]" custT="1"/>
      <dgm:spPr/>
      <dgm:t>
        <a:bodyPr vert="vert"/>
        <a:lstStyle/>
        <a:p>
          <a:r>
            <a:rPr lang="en-US" sz="1200" dirty="0" smtClean="0">
              <a:solidFill>
                <a:schemeClr val="tx1"/>
              </a:solidFill>
            </a:rPr>
            <a:t>Cessation</a:t>
          </a:r>
          <a:r>
            <a:rPr lang="en-US" sz="800" dirty="0" smtClean="0">
              <a:solidFill>
                <a:schemeClr val="tx1"/>
              </a:solidFill>
            </a:rPr>
            <a:t> </a:t>
          </a:r>
          <a:r>
            <a:rPr lang="en-US" sz="1200" dirty="0" smtClean="0">
              <a:solidFill>
                <a:schemeClr val="tx1"/>
              </a:solidFill>
            </a:rPr>
            <a:t>Programs</a:t>
          </a:r>
        </a:p>
      </dgm:t>
    </dgm:pt>
    <dgm:pt modelId="{86EEB125-529C-47A4-A7A9-D8D4C174B1A1}" type="parTrans" cxnId="{46C1E6BC-575C-4783-BCBF-13038563E289}">
      <dgm:prSet/>
      <dgm:spPr/>
      <dgm:t>
        <a:bodyPr/>
        <a:lstStyle/>
        <a:p>
          <a:endParaRPr lang="en-US"/>
        </a:p>
      </dgm:t>
    </dgm:pt>
    <dgm:pt modelId="{CA996245-F203-4E30-966A-32C6E48766C3}" type="sibTrans" cxnId="{46C1E6BC-575C-4783-BCBF-13038563E289}">
      <dgm:prSet/>
      <dgm:spPr/>
      <dgm:t>
        <a:bodyPr/>
        <a:lstStyle/>
        <a:p>
          <a:endParaRPr lang="en-US"/>
        </a:p>
      </dgm:t>
    </dgm:pt>
    <dgm:pt modelId="{479D7670-3004-4F52-9A11-2AD7AC933424}">
      <dgm:prSet phldrT="[Text]" custT="1"/>
      <dgm:spPr/>
      <dgm:t>
        <a:bodyPr vert="vert"/>
        <a:lstStyle/>
        <a:p>
          <a:r>
            <a:rPr lang="en-US" sz="1200" dirty="0" smtClean="0">
              <a:solidFill>
                <a:schemeClr val="tx1"/>
              </a:solidFill>
            </a:rPr>
            <a:t>Avoid Smoking Environments</a:t>
          </a:r>
          <a:endParaRPr lang="en-US" sz="1200" dirty="0">
            <a:solidFill>
              <a:schemeClr val="tx1"/>
            </a:solidFill>
          </a:endParaRPr>
        </a:p>
      </dgm:t>
    </dgm:pt>
    <dgm:pt modelId="{B4540A21-1E5B-47FB-90D4-4AE8FD7B9B5F}" type="parTrans" cxnId="{237E2735-D955-48E5-AAFF-0F339826F826}">
      <dgm:prSet/>
      <dgm:spPr/>
      <dgm:t>
        <a:bodyPr/>
        <a:lstStyle/>
        <a:p>
          <a:endParaRPr lang="en-US"/>
        </a:p>
      </dgm:t>
    </dgm:pt>
    <dgm:pt modelId="{5ACA672A-320F-42DB-B8CC-C18D91672B00}" type="sibTrans" cxnId="{237E2735-D955-48E5-AAFF-0F339826F826}">
      <dgm:prSet/>
      <dgm:spPr/>
      <dgm:t>
        <a:bodyPr/>
        <a:lstStyle/>
        <a:p>
          <a:endParaRPr lang="en-US"/>
        </a:p>
      </dgm:t>
    </dgm:pt>
    <dgm:pt modelId="{0C32255D-FE57-42A0-A31B-C360A8AE01AC}">
      <dgm:prSet phldrT="[Text]" custT="1"/>
      <dgm:spPr/>
      <dgm:t>
        <a:bodyPr vert="vert"/>
        <a:lstStyle/>
        <a:p>
          <a:r>
            <a:rPr lang="en-US" sz="1200" dirty="0" smtClean="0">
              <a:solidFill>
                <a:schemeClr val="tx1"/>
              </a:solidFill>
            </a:rPr>
            <a:t>Knowledge of the effects of hypertension on the body</a:t>
          </a:r>
          <a:endParaRPr lang="en-US" sz="1200" dirty="0">
            <a:solidFill>
              <a:schemeClr val="tx1"/>
            </a:solidFill>
          </a:endParaRPr>
        </a:p>
      </dgm:t>
    </dgm:pt>
    <dgm:pt modelId="{A6F94576-E89C-4D39-8B0A-F3E5BFF44993}" type="parTrans" cxnId="{8AF2A98C-1BDF-4BB4-9ECA-48526AC183B0}">
      <dgm:prSet/>
      <dgm:spPr/>
      <dgm:t>
        <a:bodyPr/>
        <a:lstStyle/>
        <a:p>
          <a:endParaRPr lang="en-US"/>
        </a:p>
      </dgm:t>
    </dgm:pt>
    <dgm:pt modelId="{1F68616D-9C51-4B13-82C4-FCA89AAA04F2}" type="sibTrans" cxnId="{8AF2A98C-1BDF-4BB4-9ECA-48526AC183B0}">
      <dgm:prSet/>
      <dgm:spPr/>
      <dgm:t>
        <a:bodyPr/>
        <a:lstStyle/>
        <a:p>
          <a:endParaRPr lang="en-US"/>
        </a:p>
      </dgm:t>
    </dgm:pt>
    <dgm:pt modelId="{C4FE7ABE-F0E7-4026-AEB4-A399D6E020BE}">
      <dgm:prSet phldrT="[Text]" custT="1"/>
      <dgm:spPr/>
      <dgm:t>
        <a:bodyPr vert="vert"/>
        <a:lstStyle/>
        <a:p>
          <a:r>
            <a:rPr lang="en-US" sz="1200" dirty="0" smtClean="0">
              <a:solidFill>
                <a:schemeClr val="tx1"/>
              </a:solidFill>
            </a:rPr>
            <a:t>Use of BP monitor</a:t>
          </a:r>
          <a:endParaRPr lang="en-US" sz="1200" dirty="0">
            <a:solidFill>
              <a:schemeClr val="tx1"/>
            </a:solidFill>
          </a:endParaRPr>
        </a:p>
      </dgm:t>
    </dgm:pt>
    <dgm:pt modelId="{DC8D9C83-80CA-4F93-BEAA-8998D83D7C69}" type="parTrans" cxnId="{A2CA9648-74BC-41F8-A697-6DFE1204F16D}">
      <dgm:prSet/>
      <dgm:spPr/>
      <dgm:t>
        <a:bodyPr/>
        <a:lstStyle/>
        <a:p>
          <a:endParaRPr lang="en-US"/>
        </a:p>
      </dgm:t>
    </dgm:pt>
    <dgm:pt modelId="{E80F125E-EFFA-4045-89A6-2DD7CE57DF62}" type="sibTrans" cxnId="{A2CA9648-74BC-41F8-A697-6DFE1204F16D}">
      <dgm:prSet/>
      <dgm:spPr/>
      <dgm:t>
        <a:bodyPr/>
        <a:lstStyle/>
        <a:p>
          <a:endParaRPr lang="en-US"/>
        </a:p>
      </dgm:t>
    </dgm:pt>
    <dgm:pt modelId="{80B373C4-D5BE-4805-A6CB-8ED4964994A6}">
      <dgm:prSet phldrT="[Text]" custT="1"/>
      <dgm:spPr/>
      <dgm:t>
        <a:bodyPr vert="horz"/>
        <a:lstStyle/>
        <a:p>
          <a:r>
            <a:rPr lang="en-US" sz="2400" dirty="0" smtClean="0"/>
            <a:t>Action Plans and Health Risk</a:t>
          </a:r>
          <a:endParaRPr lang="en-US" sz="2400" dirty="0"/>
        </a:p>
      </dgm:t>
    </dgm:pt>
    <dgm:pt modelId="{1A787848-A5D6-4B4D-BCD9-FBE76FF8BC5C}" type="parTrans" cxnId="{D35FAAE2-5C59-42DA-A62E-9B5D57F67F6A}">
      <dgm:prSet/>
      <dgm:spPr/>
      <dgm:t>
        <a:bodyPr/>
        <a:lstStyle/>
        <a:p>
          <a:endParaRPr lang="en-US"/>
        </a:p>
      </dgm:t>
    </dgm:pt>
    <dgm:pt modelId="{A232BFDC-21FA-48E7-AA19-31C306039C8C}" type="sibTrans" cxnId="{D35FAAE2-5C59-42DA-A62E-9B5D57F67F6A}">
      <dgm:prSet/>
      <dgm:spPr/>
      <dgm:t>
        <a:bodyPr/>
        <a:lstStyle/>
        <a:p>
          <a:endParaRPr lang="en-US"/>
        </a:p>
      </dgm:t>
    </dgm:pt>
    <dgm:pt modelId="{F721BB63-0D0A-4644-8B20-787A6068B76B}">
      <dgm:prSet phldrT="[Text]" custT="1"/>
      <dgm:spPr/>
      <dgm:t>
        <a:bodyPr vert="vert"/>
        <a:lstStyle/>
        <a:p>
          <a:r>
            <a:rPr lang="en-US" sz="1200" dirty="0" smtClean="0">
              <a:solidFill>
                <a:schemeClr val="tx1"/>
              </a:solidFill>
            </a:rPr>
            <a:t>Go, Slow, Whoa</a:t>
          </a:r>
        </a:p>
      </dgm:t>
    </dgm:pt>
    <dgm:pt modelId="{FA91A11F-457E-4584-959F-F157B25D6485}" type="parTrans" cxnId="{095AB7A1-CB49-499C-AE92-909D4CE25514}">
      <dgm:prSet/>
      <dgm:spPr/>
      <dgm:t>
        <a:bodyPr/>
        <a:lstStyle/>
        <a:p>
          <a:endParaRPr lang="en-US"/>
        </a:p>
      </dgm:t>
    </dgm:pt>
    <dgm:pt modelId="{038E2BC5-CC82-46CC-B670-8F33D1D22553}" type="sibTrans" cxnId="{095AB7A1-CB49-499C-AE92-909D4CE25514}">
      <dgm:prSet/>
      <dgm:spPr/>
      <dgm:t>
        <a:bodyPr/>
        <a:lstStyle/>
        <a:p>
          <a:endParaRPr lang="en-US"/>
        </a:p>
      </dgm:t>
    </dgm:pt>
    <dgm:pt modelId="{3B074896-2A43-48AD-91F5-19F56EB4C723}">
      <dgm:prSet phldrT="[Text]" custT="1"/>
      <dgm:spPr/>
      <dgm:t>
        <a:bodyPr vert="vert"/>
        <a:lstStyle/>
        <a:p>
          <a:r>
            <a:rPr lang="en-US" sz="1200" dirty="0" smtClean="0">
              <a:solidFill>
                <a:schemeClr val="tx1"/>
              </a:solidFill>
            </a:rPr>
            <a:t>Know your numbers</a:t>
          </a:r>
          <a:endParaRPr lang="en-US" sz="1200" dirty="0">
            <a:solidFill>
              <a:schemeClr val="tx1"/>
            </a:solidFill>
          </a:endParaRPr>
        </a:p>
      </dgm:t>
    </dgm:pt>
    <dgm:pt modelId="{FBE2E637-7035-428F-B4D0-E12EC4C1313F}" type="parTrans" cxnId="{B9BD9413-B850-4AE9-AFD3-EF4A09093CEA}">
      <dgm:prSet/>
      <dgm:spPr/>
      <dgm:t>
        <a:bodyPr/>
        <a:lstStyle/>
        <a:p>
          <a:endParaRPr lang="en-US"/>
        </a:p>
      </dgm:t>
    </dgm:pt>
    <dgm:pt modelId="{FCBECDF3-B169-4B03-909B-29DAB0C6849C}" type="sibTrans" cxnId="{B9BD9413-B850-4AE9-AFD3-EF4A09093CEA}">
      <dgm:prSet/>
      <dgm:spPr/>
      <dgm:t>
        <a:bodyPr/>
        <a:lstStyle/>
        <a:p>
          <a:endParaRPr lang="en-US"/>
        </a:p>
      </dgm:t>
    </dgm:pt>
    <dgm:pt modelId="{455A832E-EAF1-4DE1-A931-EE9F9DD0162F}">
      <dgm:prSet phldrT="[Text]" custT="1"/>
      <dgm:spPr/>
      <dgm:t>
        <a:bodyPr vert="vert"/>
        <a:lstStyle/>
        <a:p>
          <a:r>
            <a:rPr lang="en-US" sz="1200" dirty="0" smtClean="0">
              <a:solidFill>
                <a:schemeClr val="tx1"/>
              </a:solidFill>
            </a:rPr>
            <a:t>Longer Term goals</a:t>
          </a:r>
          <a:endParaRPr lang="en-US" sz="1200" dirty="0">
            <a:solidFill>
              <a:schemeClr val="tx1"/>
            </a:solidFill>
          </a:endParaRPr>
        </a:p>
      </dgm:t>
    </dgm:pt>
    <dgm:pt modelId="{40E38E58-A2BB-49C5-9C59-32FF84A82F83}" type="parTrans" cxnId="{8EB8675A-4FC4-44DF-95C3-06B105D0E818}">
      <dgm:prSet/>
      <dgm:spPr/>
      <dgm:t>
        <a:bodyPr/>
        <a:lstStyle/>
        <a:p>
          <a:endParaRPr lang="en-US"/>
        </a:p>
      </dgm:t>
    </dgm:pt>
    <dgm:pt modelId="{743271FA-B312-4D60-88A2-7AB1C4D55235}" type="sibTrans" cxnId="{8EB8675A-4FC4-44DF-95C3-06B105D0E818}">
      <dgm:prSet/>
      <dgm:spPr/>
      <dgm:t>
        <a:bodyPr/>
        <a:lstStyle/>
        <a:p>
          <a:endParaRPr lang="en-US"/>
        </a:p>
      </dgm:t>
    </dgm:pt>
    <dgm:pt modelId="{E056AC43-74E5-4581-82EA-811FD0A2A2A1}">
      <dgm:prSet phldrT="[Text]" custT="1"/>
      <dgm:spPr/>
      <dgm:t>
        <a:bodyPr vert="vert"/>
        <a:lstStyle/>
        <a:p>
          <a:r>
            <a:rPr lang="en-US" sz="1200" dirty="0" smtClean="0">
              <a:solidFill>
                <a:schemeClr val="tx1"/>
              </a:solidFill>
            </a:rPr>
            <a:t>Seek assistance if unable to afford</a:t>
          </a:r>
          <a:endParaRPr lang="en-US" sz="1200" dirty="0">
            <a:solidFill>
              <a:schemeClr val="tx1"/>
            </a:solidFill>
          </a:endParaRPr>
        </a:p>
      </dgm:t>
    </dgm:pt>
    <dgm:pt modelId="{810FB4EF-0BA7-46CC-9365-2B6C816F08F6}" type="sibTrans" cxnId="{1895D6E8-54DB-46BB-9062-D767BC50913B}">
      <dgm:prSet/>
      <dgm:spPr/>
      <dgm:t>
        <a:bodyPr/>
        <a:lstStyle/>
        <a:p>
          <a:endParaRPr lang="en-US"/>
        </a:p>
      </dgm:t>
    </dgm:pt>
    <dgm:pt modelId="{3E62F3C6-5FB2-437E-8F9B-DBAA2D1E7025}" type="parTrans" cxnId="{1895D6E8-54DB-46BB-9062-D767BC50913B}">
      <dgm:prSet/>
      <dgm:spPr/>
      <dgm:t>
        <a:bodyPr/>
        <a:lstStyle/>
        <a:p>
          <a:endParaRPr lang="en-US"/>
        </a:p>
      </dgm:t>
    </dgm:pt>
    <dgm:pt modelId="{0E32357C-0D30-4DDA-B2A8-A41F3BEEEE0D}">
      <dgm:prSet phldrT="[Text]" custT="1"/>
      <dgm:spPr/>
      <dgm:t>
        <a:bodyPr vert="vert"/>
        <a:lstStyle/>
        <a:p>
          <a:r>
            <a:rPr lang="en-US" sz="1200" dirty="0" smtClean="0">
              <a:solidFill>
                <a:schemeClr val="tx1"/>
              </a:solidFill>
            </a:rPr>
            <a:t>Take prescribed dosage</a:t>
          </a:r>
          <a:endParaRPr lang="en-US" sz="1200" dirty="0">
            <a:solidFill>
              <a:schemeClr val="tx1"/>
            </a:solidFill>
          </a:endParaRPr>
        </a:p>
      </dgm:t>
    </dgm:pt>
    <dgm:pt modelId="{47DA133B-2BA2-4154-8F98-0A2E71121768}" type="sibTrans" cxnId="{70B7B0B3-8BA9-4F87-84B7-BD7D2315721F}">
      <dgm:prSet/>
      <dgm:spPr/>
      <dgm:t>
        <a:bodyPr/>
        <a:lstStyle/>
        <a:p>
          <a:endParaRPr lang="en-US"/>
        </a:p>
      </dgm:t>
    </dgm:pt>
    <dgm:pt modelId="{537B9FA0-5C19-46AD-A1A4-3D8D83237E2D}" type="parTrans" cxnId="{70B7B0B3-8BA9-4F87-84B7-BD7D2315721F}">
      <dgm:prSet/>
      <dgm:spPr/>
      <dgm:t>
        <a:bodyPr/>
        <a:lstStyle/>
        <a:p>
          <a:endParaRPr lang="en-US"/>
        </a:p>
      </dgm:t>
    </dgm:pt>
    <dgm:pt modelId="{E544CBC2-EE66-4553-9BA9-A49BE52978A6}">
      <dgm:prSet phldrT="[Text]" custT="1"/>
      <dgm:spPr/>
      <dgm:t>
        <a:bodyPr vert="vert"/>
        <a:lstStyle/>
        <a:p>
          <a:r>
            <a:rPr lang="en-US" sz="1200" dirty="0" smtClean="0">
              <a:solidFill>
                <a:schemeClr val="tx1"/>
              </a:solidFill>
            </a:rPr>
            <a:t>Short Term goals</a:t>
          </a:r>
          <a:endParaRPr lang="en-US" sz="1200" dirty="0">
            <a:solidFill>
              <a:schemeClr val="tx1"/>
            </a:solidFill>
          </a:endParaRPr>
        </a:p>
      </dgm:t>
    </dgm:pt>
    <dgm:pt modelId="{34E954A9-4A44-46F3-BC65-8C291EE5F3AC}" type="parTrans" cxnId="{C787A78F-A2A7-4502-83C6-2D52E1446B1B}">
      <dgm:prSet/>
      <dgm:spPr/>
      <dgm:t>
        <a:bodyPr/>
        <a:lstStyle/>
        <a:p>
          <a:endParaRPr lang="en-US"/>
        </a:p>
      </dgm:t>
    </dgm:pt>
    <dgm:pt modelId="{F4E22660-BACF-4AAF-AC29-8E7959AEBFF4}" type="sibTrans" cxnId="{C787A78F-A2A7-4502-83C6-2D52E1446B1B}">
      <dgm:prSet/>
      <dgm:spPr/>
      <dgm:t>
        <a:bodyPr/>
        <a:lstStyle/>
        <a:p>
          <a:endParaRPr lang="en-US"/>
        </a:p>
      </dgm:t>
    </dgm:pt>
    <dgm:pt modelId="{8BA5B3F5-D4A3-4950-8EFE-A3C61205F786}">
      <dgm:prSet phldrT="[Text]" custT="1"/>
      <dgm:spPr/>
      <dgm:t>
        <a:bodyPr vert="vert"/>
        <a:lstStyle/>
        <a:p>
          <a:r>
            <a:rPr lang="en-US" sz="1200" dirty="0" smtClean="0">
              <a:solidFill>
                <a:schemeClr val="tx1"/>
              </a:solidFill>
            </a:rPr>
            <a:t>Difference between stress and depression</a:t>
          </a:r>
        </a:p>
      </dgm:t>
    </dgm:pt>
    <dgm:pt modelId="{38837F8C-17B2-4ED0-94D4-A5D2D4588429}" type="parTrans" cxnId="{34F52DA0-A023-4CD3-BF8C-92A532EF2C7E}">
      <dgm:prSet/>
      <dgm:spPr/>
    </dgm:pt>
    <dgm:pt modelId="{2DA42CB1-263C-41FE-9A2A-1AA5996568CF}" type="sibTrans" cxnId="{34F52DA0-A023-4CD3-BF8C-92A532EF2C7E}">
      <dgm:prSet/>
      <dgm:spPr/>
    </dgm:pt>
    <dgm:pt modelId="{8170181B-8ED9-40EF-9C2B-B21928CA2B92}">
      <dgm:prSet phldrT="[Text]" custT="1"/>
      <dgm:spPr/>
      <dgm:t>
        <a:bodyPr vert="vert"/>
        <a:lstStyle/>
        <a:p>
          <a:r>
            <a:rPr lang="en-US" sz="1200" dirty="0" smtClean="0">
              <a:solidFill>
                <a:schemeClr val="tx1"/>
              </a:solidFill>
            </a:rPr>
            <a:t>Record keeping for prescription and non-prescription substances</a:t>
          </a:r>
          <a:endParaRPr lang="en-US" sz="1200" dirty="0">
            <a:solidFill>
              <a:schemeClr val="tx1"/>
            </a:solidFill>
          </a:endParaRPr>
        </a:p>
      </dgm:t>
    </dgm:pt>
    <dgm:pt modelId="{047E0B9E-4198-428B-983C-5EA113391548}" type="parTrans" cxnId="{1B09F018-29BA-48B3-915B-BE59749A3449}">
      <dgm:prSet/>
      <dgm:spPr/>
    </dgm:pt>
    <dgm:pt modelId="{FFB0D258-5247-4F3C-8503-D7BB75B1A52F}" type="sibTrans" cxnId="{1B09F018-29BA-48B3-915B-BE59749A3449}">
      <dgm:prSet/>
      <dgm:spPr/>
    </dgm:pt>
    <dgm:pt modelId="{AE1C39F6-952C-46BC-9899-EA670086B4B8}" type="pres">
      <dgm:prSet presAssocID="{61D414FF-033A-45D5-B89A-C11F173E44F8}" presName="composite" presStyleCnt="0">
        <dgm:presLayoutVars>
          <dgm:chMax val="1"/>
          <dgm:dir/>
          <dgm:resizeHandles val="exact"/>
        </dgm:presLayoutVars>
      </dgm:prSet>
      <dgm:spPr/>
      <dgm:t>
        <a:bodyPr/>
        <a:lstStyle/>
        <a:p>
          <a:endParaRPr lang="en-US"/>
        </a:p>
      </dgm:t>
    </dgm:pt>
    <dgm:pt modelId="{F03C0FDB-0E2A-4E8E-B260-1DFCF333E938}" type="pres">
      <dgm:prSet presAssocID="{DCA549B9-5AEB-4313-93E9-DC43AF83A63C}" presName="roof" presStyleLbl="dkBgShp" presStyleIdx="0" presStyleCnt="2"/>
      <dgm:spPr/>
      <dgm:t>
        <a:bodyPr/>
        <a:lstStyle/>
        <a:p>
          <a:endParaRPr lang="en-US"/>
        </a:p>
      </dgm:t>
    </dgm:pt>
    <dgm:pt modelId="{BA0C7E14-7B3D-4DB1-8239-1CDF98222CBB}" type="pres">
      <dgm:prSet presAssocID="{DCA549B9-5AEB-4313-93E9-DC43AF83A63C}" presName="pillars" presStyleCnt="0"/>
      <dgm:spPr/>
    </dgm:pt>
    <dgm:pt modelId="{D907CB3D-99C4-4168-89EB-88D1258673B1}" type="pres">
      <dgm:prSet presAssocID="{DCA549B9-5AEB-4313-93E9-DC43AF83A63C}" presName="pillar1" presStyleLbl="node1" presStyleIdx="0" presStyleCnt="7" custScaleX="111593">
        <dgm:presLayoutVars>
          <dgm:bulletEnabled val="1"/>
        </dgm:presLayoutVars>
      </dgm:prSet>
      <dgm:spPr/>
      <dgm:t>
        <a:bodyPr/>
        <a:lstStyle/>
        <a:p>
          <a:endParaRPr lang="en-US"/>
        </a:p>
      </dgm:t>
    </dgm:pt>
    <dgm:pt modelId="{872F460F-3934-43ED-983C-FD5F2CAECC9D}" type="pres">
      <dgm:prSet presAssocID="{3168E56F-7BA0-4E00-A5A1-66B102BBFF0F}" presName="pillarX" presStyleLbl="node1" presStyleIdx="1" presStyleCnt="7">
        <dgm:presLayoutVars>
          <dgm:bulletEnabled val="1"/>
        </dgm:presLayoutVars>
      </dgm:prSet>
      <dgm:spPr/>
      <dgm:t>
        <a:bodyPr/>
        <a:lstStyle/>
        <a:p>
          <a:endParaRPr lang="en-US"/>
        </a:p>
      </dgm:t>
    </dgm:pt>
    <dgm:pt modelId="{C569093E-020A-4114-A875-59605D8937F9}" type="pres">
      <dgm:prSet presAssocID="{E5FE12C0-15C8-4625-9243-53A0886B9CCC}" presName="pillarX" presStyleLbl="node1" presStyleIdx="2" presStyleCnt="7">
        <dgm:presLayoutVars>
          <dgm:bulletEnabled val="1"/>
        </dgm:presLayoutVars>
      </dgm:prSet>
      <dgm:spPr/>
      <dgm:t>
        <a:bodyPr/>
        <a:lstStyle/>
        <a:p>
          <a:endParaRPr lang="en-US"/>
        </a:p>
      </dgm:t>
    </dgm:pt>
    <dgm:pt modelId="{145AD948-EEB1-4F7D-A1D4-2143A04F8068}" type="pres">
      <dgm:prSet presAssocID="{2CF109C0-29D2-4FC8-8906-AAC5EB816C68}" presName="pillarX" presStyleLbl="node1" presStyleIdx="3" presStyleCnt="7">
        <dgm:presLayoutVars>
          <dgm:bulletEnabled val="1"/>
        </dgm:presLayoutVars>
      </dgm:prSet>
      <dgm:spPr/>
      <dgm:t>
        <a:bodyPr/>
        <a:lstStyle/>
        <a:p>
          <a:endParaRPr lang="en-US"/>
        </a:p>
      </dgm:t>
    </dgm:pt>
    <dgm:pt modelId="{79E005B3-57F8-4721-B64B-6CB09437527F}" type="pres">
      <dgm:prSet presAssocID="{2F5A4261-ED2F-4151-9800-87A8A2358E64}" presName="pillarX" presStyleLbl="node1" presStyleIdx="4" presStyleCnt="7">
        <dgm:presLayoutVars>
          <dgm:bulletEnabled val="1"/>
        </dgm:presLayoutVars>
      </dgm:prSet>
      <dgm:spPr/>
      <dgm:t>
        <a:bodyPr/>
        <a:lstStyle/>
        <a:p>
          <a:endParaRPr lang="en-US"/>
        </a:p>
      </dgm:t>
    </dgm:pt>
    <dgm:pt modelId="{A4F11EA9-91CB-4578-AFA4-CA95C5F340FF}" type="pres">
      <dgm:prSet presAssocID="{25950BD4-C960-44BA-BD15-3520FBC546B3}" presName="pillarX" presStyleLbl="node1" presStyleIdx="5" presStyleCnt="7">
        <dgm:presLayoutVars>
          <dgm:bulletEnabled val="1"/>
        </dgm:presLayoutVars>
      </dgm:prSet>
      <dgm:spPr/>
      <dgm:t>
        <a:bodyPr/>
        <a:lstStyle/>
        <a:p>
          <a:endParaRPr lang="en-US"/>
        </a:p>
      </dgm:t>
    </dgm:pt>
    <dgm:pt modelId="{559AA87B-EE91-49F4-BCF6-F4903465E111}" type="pres">
      <dgm:prSet presAssocID="{80B373C4-D5BE-4805-A6CB-8ED4964994A6}" presName="pillarX" presStyleLbl="node1" presStyleIdx="6" presStyleCnt="7" custScaleX="85665">
        <dgm:presLayoutVars>
          <dgm:bulletEnabled val="1"/>
        </dgm:presLayoutVars>
      </dgm:prSet>
      <dgm:spPr/>
      <dgm:t>
        <a:bodyPr/>
        <a:lstStyle/>
        <a:p>
          <a:endParaRPr lang="en-US"/>
        </a:p>
      </dgm:t>
    </dgm:pt>
    <dgm:pt modelId="{5427F6F9-5B11-4C88-9036-B9F7448C6EE9}" type="pres">
      <dgm:prSet presAssocID="{DCA549B9-5AEB-4313-93E9-DC43AF83A63C}" presName="base" presStyleLbl="dkBgShp" presStyleIdx="1" presStyleCnt="2"/>
      <dgm:spPr/>
    </dgm:pt>
  </dgm:ptLst>
  <dgm:cxnLst>
    <dgm:cxn modelId="{8AF2A98C-1BDF-4BB4-9ECA-48526AC183B0}" srcId="{2F5A4261-ED2F-4151-9800-87A8A2358E64}" destId="{0C32255D-FE57-42A0-A31B-C360A8AE01AC}" srcOrd="0" destOrd="0" parTransId="{A6F94576-E89C-4D39-8B0A-F3E5BFF44993}" sibTransId="{1F68616D-9C51-4B13-82C4-FCA89AAA04F2}"/>
    <dgm:cxn modelId="{55C784A5-F50D-4A95-A8B2-4A575E67C01E}" type="presOf" srcId="{DD7766F2-100C-4B70-AF67-A8D3DCC8C043}" destId="{872F460F-3934-43ED-983C-FD5F2CAECC9D}" srcOrd="0" destOrd="2" presId="urn:microsoft.com/office/officeart/2005/8/layout/hList3"/>
    <dgm:cxn modelId="{C955975A-804C-4FCB-ACF6-FF644B4CD327}" type="presOf" srcId="{C4FE7ABE-F0E7-4026-AEB4-A399D6E020BE}" destId="{79E005B3-57F8-4721-B64B-6CB09437527F}" srcOrd="0" destOrd="2" presId="urn:microsoft.com/office/officeart/2005/8/layout/hList3"/>
    <dgm:cxn modelId="{8EB8675A-4FC4-44DF-95C3-06B105D0E818}" srcId="{80B373C4-D5BE-4805-A6CB-8ED4964994A6}" destId="{455A832E-EAF1-4DE1-A931-EE9F9DD0162F}" srcOrd="2" destOrd="0" parTransId="{40E38E58-A2BB-49C5-9C59-32FF84A82F83}" sibTransId="{743271FA-B312-4D60-88A2-7AB1C4D55235}"/>
    <dgm:cxn modelId="{50A4C7FF-F33C-4424-9C6B-737AC46534FE}" type="presOf" srcId="{F721BB63-0D0A-4644-8B20-787A6068B76B}" destId="{D907CB3D-99C4-4168-89EB-88D1258673B1}" srcOrd="0" destOrd="2" presId="urn:microsoft.com/office/officeart/2005/8/layout/hList3"/>
    <dgm:cxn modelId="{B16B9C09-0D16-4085-B9C7-2D0E6EE1F89C}" srcId="{DCA549B9-5AEB-4313-93E9-DC43AF83A63C}" destId="{C2963D30-14B8-4056-9037-4454629F0B26}" srcOrd="0" destOrd="0" parTransId="{6B0F4694-6217-48C1-99D1-53559C5C29D8}" sibTransId="{9348897F-39DC-44CD-980F-0F32BFB27A1E}"/>
    <dgm:cxn modelId="{F17C59C1-2DE9-4468-ADEF-1B3EA96CC3D1}" type="presOf" srcId="{2F5A4261-ED2F-4151-9800-87A8A2358E64}" destId="{79E005B3-57F8-4721-B64B-6CB09437527F}" srcOrd="0" destOrd="0" presId="urn:microsoft.com/office/officeart/2005/8/layout/hList3"/>
    <dgm:cxn modelId="{0F6A18D9-749D-4C66-B96F-452461B3D2D8}" srcId="{C2963D30-14B8-4056-9037-4454629F0B26}" destId="{141D82FE-85AF-45C2-A89F-BBB53D986E88}" srcOrd="2" destOrd="0" parTransId="{14928438-0FBC-4806-873C-449501418673}" sibTransId="{4633214E-13C9-4853-8A0E-276A6C6247C9}"/>
    <dgm:cxn modelId="{7DF2E445-919D-4F27-896A-C263B3BCBEC4}" srcId="{C2963D30-14B8-4056-9037-4454629F0B26}" destId="{841B2E8D-0761-4BA6-B250-FAEFC3C807B6}" srcOrd="3" destOrd="0" parTransId="{8856F044-4E81-4E13-AF39-E66919491073}" sibTransId="{D6C0390F-9FCD-40CC-8F0B-0671B5C44C26}"/>
    <dgm:cxn modelId="{E25B4925-C1EB-42A9-A88B-41183A6F28F7}" type="presOf" srcId="{575F4693-1FC9-4A64-9513-058DEA93AA73}" destId="{872F460F-3934-43ED-983C-FD5F2CAECC9D}" srcOrd="0" destOrd="1" presId="urn:microsoft.com/office/officeart/2005/8/layout/hList3"/>
    <dgm:cxn modelId="{B9BD9413-B850-4AE9-AFD3-EF4A09093CEA}" srcId="{80B373C4-D5BE-4805-A6CB-8ED4964994A6}" destId="{3B074896-2A43-48AD-91F5-19F56EB4C723}" srcOrd="0" destOrd="0" parTransId="{FBE2E637-7035-428F-B4D0-E12EC4C1313F}" sibTransId="{FCBECDF3-B169-4B03-909B-29DAB0C6849C}"/>
    <dgm:cxn modelId="{D119F63A-326D-4719-9167-28C8A5773034}" type="presOf" srcId="{25950BD4-C960-44BA-BD15-3520FBC546B3}" destId="{A4F11EA9-91CB-4578-AFA4-CA95C5F340FF}" srcOrd="0" destOrd="0" presId="urn:microsoft.com/office/officeart/2005/8/layout/hList3"/>
    <dgm:cxn modelId="{8B46BA6E-2E7B-4CEE-9011-423818840733}" type="presOf" srcId="{C48A61A7-8379-410A-A216-2D21AC937F16}" destId="{D907CB3D-99C4-4168-89EB-88D1258673B1}" srcOrd="0" destOrd="5" presId="urn:microsoft.com/office/officeart/2005/8/layout/hList3"/>
    <dgm:cxn modelId="{149DDA0F-C785-49A4-8723-EAC3324D6854}" srcId="{DCA549B9-5AEB-4313-93E9-DC43AF83A63C}" destId="{2CF109C0-29D2-4FC8-8906-AAC5EB816C68}" srcOrd="3" destOrd="0" parTransId="{AAC79C90-4FCC-42DD-802A-D900D47F9241}" sibTransId="{EDC4FBE0-AE94-40D7-8DAD-4AC13EE188B1}"/>
    <dgm:cxn modelId="{7B16F127-AC6B-4142-8FA7-2B2415A26616}" type="presOf" srcId="{841B2E8D-0761-4BA6-B250-FAEFC3C807B6}" destId="{D907CB3D-99C4-4168-89EB-88D1258673B1}" srcOrd="0" destOrd="4" presId="urn:microsoft.com/office/officeart/2005/8/layout/hList3"/>
    <dgm:cxn modelId="{B22F9FC8-30E3-4528-B9CC-2A90DE53BA0D}" srcId="{DCA549B9-5AEB-4313-93E9-DC43AF83A63C}" destId="{3168E56F-7BA0-4E00-A5A1-66B102BBFF0F}" srcOrd="1" destOrd="0" parTransId="{A117A207-FBCB-419B-8B0C-6FE23BF9EFA4}" sibTransId="{559AB5C1-170E-4F37-8CD9-A0C64103554B}"/>
    <dgm:cxn modelId="{C787A78F-A2A7-4502-83C6-2D52E1446B1B}" srcId="{80B373C4-D5BE-4805-A6CB-8ED4964994A6}" destId="{E544CBC2-EE66-4553-9BA9-A49BE52978A6}" srcOrd="1" destOrd="0" parTransId="{34E954A9-4A44-46F3-BC65-8C291EE5F3AC}" sibTransId="{F4E22660-BACF-4AAF-AC29-8E7959AEBFF4}"/>
    <dgm:cxn modelId="{A2CA9648-74BC-41F8-A697-6DFE1204F16D}" srcId="{2F5A4261-ED2F-4151-9800-87A8A2358E64}" destId="{C4FE7ABE-F0E7-4026-AEB4-A399D6E020BE}" srcOrd="1" destOrd="0" parTransId="{DC8D9C83-80CA-4F93-BEAA-8998D83D7C69}" sibTransId="{E80F125E-EFFA-4045-89A6-2DD7CE57DF62}"/>
    <dgm:cxn modelId="{B88D1E2C-2F1F-4F19-BB48-1E2BB528BB81}" type="presOf" srcId="{8BA5B3F5-D4A3-4950-8EFE-A3C61205F786}" destId="{C569093E-020A-4114-A875-59605D8937F9}" srcOrd="0" destOrd="3" presId="urn:microsoft.com/office/officeart/2005/8/layout/hList3"/>
    <dgm:cxn modelId="{DAC4A83D-2E49-405E-8D5B-B2768FD99EF0}" srcId="{3168E56F-7BA0-4E00-A5A1-66B102BBFF0F}" destId="{575F4693-1FC9-4A64-9513-058DEA93AA73}" srcOrd="0" destOrd="0" parTransId="{336F8160-E5C4-42C5-9B67-F2E54C47D953}" sibTransId="{9FF49859-72C4-44A8-AB54-FB262E6E0425}"/>
    <dgm:cxn modelId="{6D8564B6-F897-40A5-8B28-638455BF2932}" type="presOf" srcId="{479D7670-3004-4F52-9A11-2AD7AC933424}" destId="{145AD948-EEB1-4F7D-A1D4-2143A04F8068}" srcOrd="0" destOrd="2" presId="urn:microsoft.com/office/officeart/2005/8/layout/hList3"/>
    <dgm:cxn modelId="{E36FED76-EAD3-42C4-9DA3-C05F7CA7297D}" type="presOf" srcId="{2CF109C0-29D2-4FC8-8906-AAC5EB816C68}" destId="{145AD948-EEB1-4F7D-A1D4-2143A04F8068}" srcOrd="0" destOrd="0" presId="urn:microsoft.com/office/officeart/2005/8/layout/hList3"/>
    <dgm:cxn modelId="{237E2735-D955-48E5-AAFF-0F339826F826}" srcId="{2CF109C0-29D2-4FC8-8906-AAC5EB816C68}" destId="{479D7670-3004-4F52-9A11-2AD7AC933424}" srcOrd="1" destOrd="0" parTransId="{B4540A21-1E5B-47FB-90D4-4AE8FD7B9B5F}" sibTransId="{5ACA672A-320F-42DB-B8CC-C18D91672B00}"/>
    <dgm:cxn modelId="{071BFB62-211E-4411-8D47-F616FD3DF590}" type="presOf" srcId="{0C32255D-FE57-42A0-A31B-C360A8AE01AC}" destId="{79E005B3-57F8-4721-B64B-6CB09437527F}" srcOrd="0" destOrd="1" presId="urn:microsoft.com/office/officeart/2005/8/layout/hList3"/>
    <dgm:cxn modelId="{1895D6E8-54DB-46BB-9062-D767BC50913B}" srcId="{25950BD4-C960-44BA-BD15-3520FBC546B3}" destId="{E056AC43-74E5-4581-82EA-811FD0A2A2A1}" srcOrd="2" destOrd="0" parTransId="{3E62F3C6-5FB2-437E-8F9B-DBAA2D1E7025}" sibTransId="{810FB4EF-0BA7-46CC-9365-2B6C816F08F6}"/>
    <dgm:cxn modelId="{B3CE2583-3302-46C9-9C1C-2A5F524A1DE8}" srcId="{C2963D30-14B8-4056-9037-4454629F0B26}" destId="{C48A61A7-8379-410A-A216-2D21AC937F16}" srcOrd="4" destOrd="0" parTransId="{F48DCB90-3C92-4C28-BD68-B162D9B4349E}" sibTransId="{467FBEEB-C561-46A8-8638-FE4150A67AD8}"/>
    <dgm:cxn modelId="{7C52BAAF-88ED-4094-81B4-DB45014869E0}" type="presOf" srcId="{0E32357C-0D30-4DDA-B2A8-A41F3BEEEE0D}" destId="{A4F11EA9-91CB-4578-AFA4-CA95C5F340FF}" srcOrd="0" destOrd="1" presId="urn:microsoft.com/office/officeart/2005/8/layout/hList3"/>
    <dgm:cxn modelId="{A1DB5B15-40B1-40F0-8311-4301550BF657}" srcId="{DCA549B9-5AEB-4313-93E9-DC43AF83A63C}" destId="{E5FE12C0-15C8-4625-9243-53A0886B9CCC}" srcOrd="2" destOrd="0" parTransId="{A510A69B-B0A3-4492-B27C-32B9B14288F5}" sibTransId="{34C3574F-E03A-4D80-A897-7124BCA920BB}"/>
    <dgm:cxn modelId="{34F52DA0-A023-4CD3-BF8C-92A532EF2C7E}" srcId="{E5FE12C0-15C8-4625-9243-53A0886B9CCC}" destId="{8BA5B3F5-D4A3-4950-8EFE-A3C61205F786}" srcOrd="2" destOrd="0" parTransId="{38837F8C-17B2-4ED0-94D4-A5D2D4588429}" sibTransId="{2DA42CB1-263C-41FE-9A2A-1AA5996568CF}"/>
    <dgm:cxn modelId="{B20DB42F-6AEE-49AA-94B1-C61D11DED42A}" type="presOf" srcId="{E544CBC2-EE66-4553-9BA9-A49BE52978A6}" destId="{559AA87B-EE91-49F4-BCF6-F4903465E111}" srcOrd="0" destOrd="2" presId="urn:microsoft.com/office/officeart/2005/8/layout/hList3"/>
    <dgm:cxn modelId="{46C1E6BC-575C-4783-BCBF-13038563E289}" srcId="{2CF109C0-29D2-4FC8-8906-AAC5EB816C68}" destId="{0FE86699-01B3-4723-93B8-0B3E777DB257}" srcOrd="0" destOrd="0" parTransId="{86EEB125-529C-47A4-A7A9-D8D4C174B1A1}" sibTransId="{CA996245-F203-4E30-966A-32C6E48766C3}"/>
    <dgm:cxn modelId="{E789E14E-8580-444F-8329-284444FAD251}" type="presOf" srcId="{0FE86699-01B3-4723-93B8-0B3E777DB257}" destId="{145AD948-EEB1-4F7D-A1D4-2143A04F8068}" srcOrd="0" destOrd="1" presId="urn:microsoft.com/office/officeart/2005/8/layout/hList3"/>
    <dgm:cxn modelId="{AEA6059B-591B-4AAC-AE5D-B96A6394A0C8}" type="presOf" srcId="{E5FE12C0-15C8-4625-9243-53A0886B9CCC}" destId="{C569093E-020A-4114-A875-59605D8937F9}" srcOrd="0" destOrd="0" presId="urn:microsoft.com/office/officeart/2005/8/layout/hList3"/>
    <dgm:cxn modelId="{B7B8785E-CC99-477B-B689-516E386934AB}" type="presOf" srcId="{C2963D30-14B8-4056-9037-4454629F0B26}" destId="{D907CB3D-99C4-4168-89EB-88D1258673B1}" srcOrd="0" destOrd="0" presId="urn:microsoft.com/office/officeart/2005/8/layout/hList3"/>
    <dgm:cxn modelId="{8C947303-1BCD-41A8-B067-07E58DE48340}" type="presOf" srcId="{3B074896-2A43-48AD-91F5-19F56EB4C723}" destId="{559AA87B-EE91-49F4-BCF6-F4903465E111}" srcOrd="0" destOrd="1" presId="urn:microsoft.com/office/officeart/2005/8/layout/hList3"/>
    <dgm:cxn modelId="{99AC7307-14D6-47C7-8656-8734C5AE1BD0}" type="presOf" srcId="{80B373C4-D5BE-4805-A6CB-8ED4964994A6}" destId="{559AA87B-EE91-49F4-BCF6-F4903465E111}" srcOrd="0" destOrd="0" presId="urn:microsoft.com/office/officeart/2005/8/layout/hList3"/>
    <dgm:cxn modelId="{F80420F0-BB8A-47D0-AF52-D2436BD68F6F}" type="presOf" srcId="{DCA549B9-5AEB-4313-93E9-DC43AF83A63C}" destId="{F03C0FDB-0E2A-4E8E-B260-1DFCF333E938}" srcOrd="0" destOrd="0" presId="urn:microsoft.com/office/officeart/2005/8/layout/hList3"/>
    <dgm:cxn modelId="{70B7B0B3-8BA9-4F87-84B7-BD7D2315721F}" srcId="{25950BD4-C960-44BA-BD15-3520FBC546B3}" destId="{0E32357C-0D30-4DDA-B2A8-A41F3BEEEE0D}" srcOrd="0" destOrd="0" parTransId="{537B9FA0-5C19-46AD-A1A4-3D8D83237E2D}" sibTransId="{47DA133B-2BA2-4154-8F98-0A2E71121768}"/>
    <dgm:cxn modelId="{39DB21CF-B07C-4F3B-A03A-09ADD6E33F7B}" type="presOf" srcId="{455A832E-EAF1-4DE1-A931-EE9F9DD0162F}" destId="{559AA87B-EE91-49F4-BCF6-F4903465E111}" srcOrd="0" destOrd="3" presId="urn:microsoft.com/office/officeart/2005/8/layout/hList3"/>
    <dgm:cxn modelId="{095AB7A1-CB49-499C-AE92-909D4CE25514}" srcId="{C2963D30-14B8-4056-9037-4454629F0B26}" destId="{F721BB63-0D0A-4644-8B20-787A6068B76B}" srcOrd="1" destOrd="0" parTransId="{FA91A11F-457E-4584-959F-F157B25D6485}" sibTransId="{038E2BC5-CC82-46CC-B670-8F33D1D22553}"/>
    <dgm:cxn modelId="{63877D2A-E6FF-414F-85CE-F7EE793AA994}" type="presOf" srcId="{E056AC43-74E5-4581-82EA-811FD0A2A2A1}" destId="{A4F11EA9-91CB-4578-AFA4-CA95C5F340FF}" srcOrd="0" destOrd="3" presId="urn:microsoft.com/office/officeart/2005/8/layout/hList3"/>
    <dgm:cxn modelId="{D35FAAE2-5C59-42DA-A62E-9B5D57F67F6A}" srcId="{DCA549B9-5AEB-4313-93E9-DC43AF83A63C}" destId="{80B373C4-D5BE-4805-A6CB-8ED4964994A6}" srcOrd="6" destOrd="0" parTransId="{1A787848-A5D6-4B4D-BCD9-FBE76FF8BC5C}" sibTransId="{A232BFDC-21FA-48E7-AA19-31C306039C8C}"/>
    <dgm:cxn modelId="{58E6B9F0-CE3D-4002-B977-AC4DEBDABF22}" srcId="{DCA549B9-5AEB-4313-93E9-DC43AF83A63C}" destId="{2F5A4261-ED2F-4151-9800-87A8A2358E64}" srcOrd="4" destOrd="0" parTransId="{110F5AD3-5EF8-4F76-8162-D173F480D475}" sibTransId="{D486026D-D47B-491D-92E6-B9DC8882CED4}"/>
    <dgm:cxn modelId="{B3C46C41-F715-4F59-A42B-C12B5CA4A1AF}" type="presOf" srcId="{141D82FE-85AF-45C2-A89F-BBB53D986E88}" destId="{D907CB3D-99C4-4168-89EB-88D1258673B1}" srcOrd="0" destOrd="3" presId="urn:microsoft.com/office/officeart/2005/8/layout/hList3"/>
    <dgm:cxn modelId="{C18B0A03-3203-46E9-AC89-4B43B055CA7F}" srcId="{61D414FF-033A-45D5-B89A-C11F173E44F8}" destId="{DCA549B9-5AEB-4313-93E9-DC43AF83A63C}" srcOrd="0" destOrd="0" parTransId="{B8F43DB2-D097-4678-8DF3-B662C874741A}" sibTransId="{E97CED2B-7366-4B28-B769-D94C5242D83A}"/>
    <dgm:cxn modelId="{3C8A9259-BA25-4558-BD72-A4A257F527F0}" srcId="{E5FE12C0-15C8-4625-9243-53A0886B9CCC}" destId="{57A5CBE1-9A50-4024-B6E3-DC1E3FDCD747}" srcOrd="0" destOrd="0" parTransId="{9A8BFA44-A42D-4232-B437-6CE969554C51}" sibTransId="{80D5A26B-CCF9-416D-B784-E3ECE7FAE27E}"/>
    <dgm:cxn modelId="{646E2B2F-3835-4218-93D2-89B5A85E60C9}" type="presOf" srcId="{A4D3E47A-7434-4077-B3A5-B1C6CF2655C1}" destId="{C569093E-020A-4114-A875-59605D8937F9}" srcOrd="0" destOrd="2" presId="urn:microsoft.com/office/officeart/2005/8/layout/hList3"/>
    <dgm:cxn modelId="{E84A082B-C896-4FD8-BAC8-523D4CBD1C1A}" type="presOf" srcId="{8170181B-8ED9-40EF-9C2B-B21928CA2B92}" destId="{A4F11EA9-91CB-4578-AFA4-CA95C5F340FF}" srcOrd="0" destOrd="2" presId="urn:microsoft.com/office/officeart/2005/8/layout/hList3"/>
    <dgm:cxn modelId="{1B09F018-29BA-48B3-915B-BE59749A3449}" srcId="{25950BD4-C960-44BA-BD15-3520FBC546B3}" destId="{8170181B-8ED9-40EF-9C2B-B21928CA2B92}" srcOrd="1" destOrd="0" parTransId="{047E0B9E-4198-428B-983C-5EA113391548}" sibTransId="{FFB0D258-5247-4F3C-8503-D7BB75B1A52F}"/>
    <dgm:cxn modelId="{0F4D7D87-D298-4E37-B12D-098A850C2490}" srcId="{DCA549B9-5AEB-4313-93E9-DC43AF83A63C}" destId="{25950BD4-C960-44BA-BD15-3520FBC546B3}" srcOrd="5" destOrd="0" parTransId="{79795D3E-E0DD-465E-B267-201C6BDBD237}" sibTransId="{7B03A026-9D7A-4848-B59D-058812EFDE36}"/>
    <dgm:cxn modelId="{4856024F-B5AB-4A3D-8BED-78561483CFF5}" srcId="{C2963D30-14B8-4056-9037-4454629F0B26}" destId="{8E7054EA-4C1A-44E5-9539-E9EDD2488020}" srcOrd="0" destOrd="0" parTransId="{28CF1B39-39C8-4690-83A9-EA4FF8DDEC05}" sibTransId="{B96AF10C-3B7C-4659-A32D-378CE7A5C81B}"/>
    <dgm:cxn modelId="{D8BCA714-98D2-4005-BFB2-1B3DC133BDAB}" type="presOf" srcId="{3168E56F-7BA0-4E00-A5A1-66B102BBFF0F}" destId="{872F460F-3934-43ED-983C-FD5F2CAECC9D}" srcOrd="0" destOrd="0" presId="urn:microsoft.com/office/officeart/2005/8/layout/hList3"/>
    <dgm:cxn modelId="{CEB810A4-5C8E-43FC-96ED-1C806184ECB3}" srcId="{3168E56F-7BA0-4E00-A5A1-66B102BBFF0F}" destId="{DD7766F2-100C-4B70-AF67-A8D3DCC8C043}" srcOrd="1" destOrd="0" parTransId="{5C61473E-D2B8-4398-B105-7EDEDBF5959B}" sibTransId="{001610F9-4742-49C8-BBF7-461911070785}"/>
    <dgm:cxn modelId="{BCAE4C1B-F11A-4288-8C36-CE1832773322}" type="presOf" srcId="{8E7054EA-4C1A-44E5-9539-E9EDD2488020}" destId="{D907CB3D-99C4-4168-89EB-88D1258673B1}" srcOrd="0" destOrd="1" presId="urn:microsoft.com/office/officeart/2005/8/layout/hList3"/>
    <dgm:cxn modelId="{E8EE0135-CD06-4B51-8063-603415C88E96}" type="presOf" srcId="{61D414FF-033A-45D5-B89A-C11F173E44F8}" destId="{AE1C39F6-952C-46BC-9899-EA670086B4B8}" srcOrd="0" destOrd="0" presId="urn:microsoft.com/office/officeart/2005/8/layout/hList3"/>
    <dgm:cxn modelId="{6A234CA4-F395-4492-8227-94DE54D58259}" type="presOf" srcId="{57A5CBE1-9A50-4024-B6E3-DC1E3FDCD747}" destId="{C569093E-020A-4114-A875-59605D8937F9}" srcOrd="0" destOrd="1" presId="urn:microsoft.com/office/officeart/2005/8/layout/hList3"/>
    <dgm:cxn modelId="{902E90C9-0241-4CDE-B4C3-FE75C5AF32B0}" srcId="{E5FE12C0-15C8-4625-9243-53A0886B9CCC}" destId="{A4D3E47A-7434-4077-B3A5-B1C6CF2655C1}" srcOrd="1" destOrd="0" parTransId="{0303DEF5-F0D7-415F-BDC9-721C611B9F77}" sibTransId="{820B5B13-DF4B-43C5-B76E-AC7E3C46FA3F}"/>
    <dgm:cxn modelId="{95BCDFD5-1E30-4064-9668-9D0601B8EB13}" type="presParOf" srcId="{AE1C39F6-952C-46BC-9899-EA670086B4B8}" destId="{F03C0FDB-0E2A-4E8E-B260-1DFCF333E938}" srcOrd="0" destOrd="0" presId="urn:microsoft.com/office/officeart/2005/8/layout/hList3"/>
    <dgm:cxn modelId="{14B45A21-0F04-4C64-95D1-748AF57D9673}" type="presParOf" srcId="{AE1C39F6-952C-46BC-9899-EA670086B4B8}" destId="{BA0C7E14-7B3D-4DB1-8239-1CDF98222CBB}" srcOrd="1" destOrd="0" presId="urn:microsoft.com/office/officeart/2005/8/layout/hList3"/>
    <dgm:cxn modelId="{9666953F-9D26-4DA3-8AD3-D39A65BE4EA9}" type="presParOf" srcId="{BA0C7E14-7B3D-4DB1-8239-1CDF98222CBB}" destId="{D907CB3D-99C4-4168-89EB-88D1258673B1}" srcOrd="0" destOrd="0" presId="urn:microsoft.com/office/officeart/2005/8/layout/hList3"/>
    <dgm:cxn modelId="{6A80F81D-DDF8-4C06-A339-63B974E38643}" type="presParOf" srcId="{BA0C7E14-7B3D-4DB1-8239-1CDF98222CBB}" destId="{872F460F-3934-43ED-983C-FD5F2CAECC9D}" srcOrd="1" destOrd="0" presId="urn:microsoft.com/office/officeart/2005/8/layout/hList3"/>
    <dgm:cxn modelId="{48870865-7258-49D7-8924-087F05C04DCA}" type="presParOf" srcId="{BA0C7E14-7B3D-4DB1-8239-1CDF98222CBB}" destId="{C569093E-020A-4114-A875-59605D8937F9}" srcOrd="2" destOrd="0" presId="urn:microsoft.com/office/officeart/2005/8/layout/hList3"/>
    <dgm:cxn modelId="{146210F4-CF27-4702-B2D1-B36BBEADD2D8}" type="presParOf" srcId="{BA0C7E14-7B3D-4DB1-8239-1CDF98222CBB}" destId="{145AD948-EEB1-4F7D-A1D4-2143A04F8068}" srcOrd="3" destOrd="0" presId="urn:microsoft.com/office/officeart/2005/8/layout/hList3"/>
    <dgm:cxn modelId="{2D14218A-D65B-4D71-B18E-FC73CFC607F1}" type="presParOf" srcId="{BA0C7E14-7B3D-4DB1-8239-1CDF98222CBB}" destId="{79E005B3-57F8-4721-B64B-6CB09437527F}" srcOrd="4" destOrd="0" presId="urn:microsoft.com/office/officeart/2005/8/layout/hList3"/>
    <dgm:cxn modelId="{E8412046-4D54-4928-A3B2-F5ED25200836}" type="presParOf" srcId="{BA0C7E14-7B3D-4DB1-8239-1CDF98222CBB}" destId="{A4F11EA9-91CB-4578-AFA4-CA95C5F340FF}" srcOrd="5" destOrd="0" presId="urn:microsoft.com/office/officeart/2005/8/layout/hList3"/>
    <dgm:cxn modelId="{3EB3B131-558C-4723-A706-D914A1C308F7}" type="presParOf" srcId="{BA0C7E14-7B3D-4DB1-8239-1CDF98222CBB}" destId="{559AA87B-EE91-49F4-BCF6-F4903465E111}" srcOrd="6" destOrd="0" presId="urn:microsoft.com/office/officeart/2005/8/layout/hList3"/>
    <dgm:cxn modelId="{7EA337DC-59C8-4624-9BDB-E29D4DE40A37}" type="presParOf" srcId="{AE1C39F6-952C-46BC-9899-EA670086B4B8}" destId="{5427F6F9-5B11-4C88-9036-B9F7448C6EE9}"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3C0FDB-0E2A-4E8E-B260-1DFCF333E938}">
      <dsp:nvSpPr>
        <dsp:cNvPr id="0" name=""/>
        <dsp:cNvSpPr/>
      </dsp:nvSpPr>
      <dsp:spPr>
        <a:xfrm>
          <a:off x="0" y="0"/>
          <a:ext cx="8534400" cy="1485900"/>
        </a:xfrm>
        <a:prstGeom prst="rect">
          <a:avLst/>
        </a:prstGeom>
        <a:solidFill>
          <a:schemeClr val="accent5">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86690" tIns="186690" rIns="186690" bIns="186690" numCol="1" spcCol="1270" anchor="ctr" anchorCtr="0">
          <a:noAutofit/>
        </a:bodyPr>
        <a:lstStyle/>
        <a:p>
          <a:pPr lvl="0" algn="ctr" defTabSz="2178050">
            <a:lnSpc>
              <a:spcPct val="90000"/>
            </a:lnSpc>
            <a:spcBef>
              <a:spcPct val="0"/>
            </a:spcBef>
            <a:spcAft>
              <a:spcPct val="35000"/>
            </a:spcAft>
          </a:pPr>
          <a:r>
            <a:rPr lang="en-US" sz="4900" kern="1200" dirty="0" smtClean="0"/>
            <a:t>Hypertension Self Management</a:t>
          </a:r>
          <a:endParaRPr lang="en-US" sz="4900" kern="1200" dirty="0"/>
        </a:p>
      </dsp:txBody>
      <dsp:txXfrm>
        <a:off x="0" y="0"/>
        <a:ext cx="8534400" cy="1485900"/>
      </dsp:txXfrm>
    </dsp:sp>
    <dsp:sp modelId="{D907CB3D-99C4-4168-89EB-88D1258673B1}">
      <dsp:nvSpPr>
        <dsp:cNvPr id="0" name=""/>
        <dsp:cNvSpPr/>
      </dsp:nvSpPr>
      <dsp:spPr>
        <a:xfrm>
          <a:off x="3224" y="1485900"/>
          <a:ext cx="1364859" cy="3120390"/>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US" sz="2400" kern="1200" dirty="0" smtClean="0"/>
            <a:t>Nutrition</a:t>
          </a:r>
          <a:endParaRPr lang="en-US" sz="2400" kern="1200" dirty="0"/>
        </a:p>
        <a:p>
          <a:pPr marL="114300" lvl="1" indent="-114300" algn="l" defTabSz="533400">
            <a:lnSpc>
              <a:spcPct val="90000"/>
            </a:lnSpc>
            <a:spcBef>
              <a:spcPct val="0"/>
            </a:spcBef>
            <a:spcAft>
              <a:spcPct val="15000"/>
            </a:spcAft>
            <a:buChar char="••"/>
          </a:pPr>
          <a:r>
            <a:rPr lang="en-US" sz="1200" kern="1200" dirty="0" smtClean="0">
              <a:solidFill>
                <a:schemeClr val="tx1"/>
              </a:solidFill>
            </a:rPr>
            <a:t>DASH Eating Plan</a:t>
          </a:r>
        </a:p>
        <a:p>
          <a:pPr marL="114300" lvl="1" indent="-114300" algn="l" defTabSz="533400">
            <a:lnSpc>
              <a:spcPct val="90000"/>
            </a:lnSpc>
            <a:spcBef>
              <a:spcPct val="0"/>
            </a:spcBef>
            <a:spcAft>
              <a:spcPct val="15000"/>
            </a:spcAft>
            <a:buChar char="••"/>
          </a:pPr>
          <a:r>
            <a:rPr lang="en-US" sz="1200" kern="1200" dirty="0" smtClean="0">
              <a:solidFill>
                <a:schemeClr val="tx1"/>
              </a:solidFill>
            </a:rPr>
            <a:t>Go, Slow, Whoa</a:t>
          </a:r>
        </a:p>
        <a:p>
          <a:pPr marL="114300" lvl="1" indent="-114300" algn="l" defTabSz="533400">
            <a:lnSpc>
              <a:spcPct val="90000"/>
            </a:lnSpc>
            <a:spcBef>
              <a:spcPct val="0"/>
            </a:spcBef>
            <a:spcAft>
              <a:spcPct val="15000"/>
            </a:spcAft>
            <a:buChar char="••"/>
          </a:pPr>
          <a:r>
            <a:rPr lang="en-US" sz="1200" kern="1200" dirty="0" smtClean="0">
              <a:solidFill>
                <a:schemeClr val="tx1"/>
              </a:solidFill>
            </a:rPr>
            <a:t>Track and Reduce</a:t>
          </a:r>
          <a:r>
            <a:rPr lang="en-US" sz="800" kern="1200" dirty="0" smtClean="0">
              <a:solidFill>
                <a:schemeClr val="tx1"/>
              </a:solidFill>
            </a:rPr>
            <a:t> </a:t>
          </a:r>
          <a:r>
            <a:rPr lang="en-US" sz="1200" kern="1200" dirty="0" smtClean="0">
              <a:solidFill>
                <a:schemeClr val="tx1"/>
              </a:solidFill>
            </a:rPr>
            <a:t>Sodium</a:t>
          </a:r>
        </a:p>
        <a:p>
          <a:pPr marL="114300" lvl="1" indent="-114300" algn="l" defTabSz="533400">
            <a:lnSpc>
              <a:spcPct val="90000"/>
            </a:lnSpc>
            <a:spcBef>
              <a:spcPct val="0"/>
            </a:spcBef>
            <a:spcAft>
              <a:spcPct val="15000"/>
            </a:spcAft>
            <a:buChar char="••"/>
          </a:pPr>
          <a:r>
            <a:rPr lang="en-US" sz="1200" kern="1200" dirty="0" smtClean="0">
              <a:solidFill>
                <a:schemeClr val="tx1"/>
              </a:solidFill>
            </a:rPr>
            <a:t>Increase</a:t>
          </a:r>
          <a:r>
            <a:rPr lang="en-US" sz="800" kern="1200" dirty="0" smtClean="0">
              <a:solidFill>
                <a:schemeClr val="tx1"/>
              </a:solidFill>
            </a:rPr>
            <a:t> </a:t>
          </a:r>
          <a:r>
            <a:rPr lang="en-US" sz="1200" kern="1200" dirty="0" smtClean="0">
              <a:solidFill>
                <a:schemeClr val="tx1"/>
              </a:solidFill>
            </a:rPr>
            <a:t>Potassium</a:t>
          </a:r>
          <a:r>
            <a:rPr lang="en-US" sz="800" kern="1200" dirty="0" smtClean="0">
              <a:solidFill>
                <a:schemeClr val="tx1"/>
              </a:solidFill>
            </a:rPr>
            <a:t> </a:t>
          </a:r>
          <a:endParaRPr lang="en-US" sz="800" kern="1200" dirty="0">
            <a:solidFill>
              <a:schemeClr val="tx1"/>
            </a:solidFill>
          </a:endParaRPr>
        </a:p>
        <a:p>
          <a:pPr marL="114300" lvl="1" indent="-114300" algn="l" defTabSz="533400">
            <a:lnSpc>
              <a:spcPct val="90000"/>
            </a:lnSpc>
            <a:spcBef>
              <a:spcPct val="0"/>
            </a:spcBef>
            <a:spcAft>
              <a:spcPct val="15000"/>
            </a:spcAft>
            <a:buChar char="••"/>
          </a:pPr>
          <a:r>
            <a:rPr lang="en-US" sz="1200" kern="1200" dirty="0" smtClean="0">
              <a:solidFill>
                <a:schemeClr val="tx1"/>
              </a:solidFill>
            </a:rPr>
            <a:t>Read</a:t>
          </a:r>
          <a:r>
            <a:rPr lang="en-US" sz="800" kern="1200" dirty="0" smtClean="0">
              <a:solidFill>
                <a:schemeClr val="tx1"/>
              </a:solidFill>
            </a:rPr>
            <a:t> </a:t>
          </a:r>
          <a:r>
            <a:rPr lang="en-US" sz="1200" kern="1200" dirty="0" smtClean="0">
              <a:solidFill>
                <a:schemeClr val="tx1"/>
              </a:solidFill>
            </a:rPr>
            <a:t>Food</a:t>
          </a:r>
          <a:r>
            <a:rPr lang="en-US" sz="800" kern="1200" dirty="0" smtClean="0">
              <a:solidFill>
                <a:schemeClr val="tx1"/>
              </a:solidFill>
            </a:rPr>
            <a:t> </a:t>
          </a:r>
          <a:r>
            <a:rPr lang="en-US" sz="1200" kern="1200" dirty="0" smtClean="0">
              <a:solidFill>
                <a:schemeClr val="tx1"/>
              </a:solidFill>
            </a:rPr>
            <a:t>Labels</a:t>
          </a:r>
        </a:p>
      </dsp:txBody>
      <dsp:txXfrm>
        <a:off x="3224" y="1485900"/>
        <a:ext cx="1364859" cy="3120390"/>
      </dsp:txXfrm>
    </dsp:sp>
    <dsp:sp modelId="{872F460F-3934-43ED-983C-FD5F2CAECC9D}">
      <dsp:nvSpPr>
        <dsp:cNvPr id="0" name=""/>
        <dsp:cNvSpPr/>
      </dsp:nvSpPr>
      <dsp:spPr>
        <a:xfrm>
          <a:off x="1368084" y="1485900"/>
          <a:ext cx="1223069" cy="3120390"/>
        </a:xfrm>
        <a:prstGeom prst="rect">
          <a:avLst/>
        </a:prstGeom>
        <a:solidFill>
          <a:schemeClr val="accent5">
            <a:hueOff val="-1225557"/>
            <a:satOff val="-1705"/>
            <a:lumOff val="-65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en-US" sz="2200" kern="1200" dirty="0" smtClean="0"/>
            <a:t>Physical Activity</a:t>
          </a:r>
          <a:endParaRPr lang="en-US" sz="2200" kern="1200" dirty="0"/>
        </a:p>
        <a:p>
          <a:pPr marL="114300" lvl="1" indent="-114300" algn="l" defTabSz="533400">
            <a:lnSpc>
              <a:spcPct val="90000"/>
            </a:lnSpc>
            <a:spcBef>
              <a:spcPct val="0"/>
            </a:spcBef>
            <a:spcAft>
              <a:spcPct val="15000"/>
            </a:spcAft>
            <a:buChar char="••"/>
          </a:pPr>
          <a:r>
            <a:rPr lang="en-US" sz="1200" kern="1200" dirty="0" smtClean="0">
              <a:solidFill>
                <a:schemeClr val="tx1"/>
              </a:solidFill>
            </a:rPr>
            <a:t>Increase</a:t>
          </a:r>
          <a:r>
            <a:rPr lang="en-US" sz="800" kern="1200" dirty="0" smtClean="0">
              <a:solidFill>
                <a:schemeClr val="tx1"/>
              </a:solidFill>
            </a:rPr>
            <a:t> </a:t>
          </a:r>
          <a:r>
            <a:rPr lang="en-US" sz="1200" kern="1200" dirty="0" smtClean="0">
              <a:solidFill>
                <a:schemeClr val="tx1"/>
              </a:solidFill>
            </a:rPr>
            <a:t>Steps</a:t>
          </a:r>
        </a:p>
        <a:p>
          <a:pPr marL="114300" lvl="1" indent="-114300" algn="l" defTabSz="533400">
            <a:lnSpc>
              <a:spcPct val="90000"/>
            </a:lnSpc>
            <a:spcBef>
              <a:spcPct val="0"/>
            </a:spcBef>
            <a:spcAft>
              <a:spcPct val="15000"/>
            </a:spcAft>
            <a:buChar char="••"/>
          </a:pPr>
          <a:r>
            <a:rPr lang="en-US" sz="1200" kern="1200" dirty="0" smtClean="0">
              <a:solidFill>
                <a:schemeClr val="tx1"/>
              </a:solidFill>
            </a:rPr>
            <a:t>Protect</a:t>
          </a:r>
          <a:r>
            <a:rPr lang="en-US" sz="800" kern="1200" dirty="0" smtClean="0">
              <a:solidFill>
                <a:schemeClr val="tx1"/>
              </a:solidFill>
            </a:rPr>
            <a:t> </a:t>
          </a:r>
          <a:r>
            <a:rPr lang="en-US" sz="1200" kern="1200" dirty="0" smtClean="0">
              <a:solidFill>
                <a:schemeClr val="tx1"/>
              </a:solidFill>
            </a:rPr>
            <a:t>against</a:t>
          </a:r>
          <a:r>
            <a:rPr lang="en-US" sz="800" kern="1200" dirty="0" smtClean="0">
              <a:solidFill>
                <a:schemeClr val="tx1"/>
              </a:solidFill>
            </a:rPr>
            <a:t> </a:t>
          </a:r>
          <a:r>
            <a:rPr lang="en-US" sz="1200" kern="1200" dirty="0" smtClean="0">
              <a:solidFill>
                <a:schemeClr val="tx1"/>
              </a:solidFill>
            </a:rPr>
            <a:t>injury</a:t>
          </a:r>
        </a:p>
      </dsp:txBody>
      <dsp:txXfrm>
        <a:off x="1368084" y="1485900"/>
        <a:ext cx="1223069" cy="3120390"/>
      </dsp:txXfrm>
    </dsp:sp>
    <dsp:sp modelId="{C569093E-020A-4114-A875-59605D8937F9}">
      <dsp:nvSpPr>
        <dsp:cNvPr id="0" name=""/>
        <dsp:cNvSpPr/>
      </dsp:nvSpPr>
      <dsp:spPr>
        <a:xfrm>
          <a:off x="2591154" y="1485900"/>
          <a:ext cx="1223069" cy="3120390"/>
        </a:xfrm>
        <a:prstGeom prst="rect">
          <a:avLst/>
        </a:prstGeom>
        <a:solidFill>
          <a:schemeClr val="accent5">
            <a:hueOff val="-2451115"/>
            <a:satOff val="-3409"/>
            <a:lumOff val="-13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US" sz="2400" kern="1200" dirty="0" smtClean="0"/>
            <a:t>Stress Mgmt.</a:t>
          </a:r>
          <a:endParaRPr lang="en-US" sz="2400" kern="1200" dirty="0"/>
        </a:p>
        <a:p>
          <a:pPr marL="114300" lvl="1" indent="-114300" algn="l" defTabSz="533400">
            <a:lnSpc>
              <a:spcPct val="90000"/>
            </a:lnSpc>
            <a:spcBef>
              <a:spcPct val="0"/>
            </a:spcBef>
            <a:spcAft>
              <a:spcPct val="15000"/>
            </a:spcAft>
            <a:buChar char="••"/>
          </a:pPr>
          <a:r>
            <a:rPr lang="en-US" sz="1200" kern="1200" dirty="0" smtClean="0">
              <a:solidFill>
                <a:schemeClr val="tx1"/>
              </a:solidFill>
            </a:rPr>
            <a:t>Deep</a:t>
          </a:r>
          <a:r>
            <a:rPr lang="en-US" sz="800" kern="1200" dirty="0" smtClean="0">
              <a:solidFill>
                <a:schemeClr val="tx1"/>
              </a:solidFill>
            </a:rPr>
            <a:t> </a:t>
          </a:r>
          <a:r>
            <a:rPr lang="en-US" sz="1200" kern="1200" dirty="0" smtClean="0">
              <a:solidFill>
                <a:schemeClr val="tx1"/>
              </a:solidFill>
            </a:rPr>
            <a:t>Breathing</a:t>
          </a:r>
        </a:p>
        <a:p>
          <a:pPr marL="114300" lvl="1" indent="-114300" algn="l" defTabSz="533400">
            <a:lnSpc>
              <a:spcPct val="90000"/>
            </a:lnSpc>
            <a:spcBef>
              <a:spcPct val="0"/>
            </a:spcBef>
            <a:spcAft>
              <a:spcPct val="15000"/>
            </a:spcAft>
            <a:buChar char="••"/>
          </a:pPr>
          <a:r>
            <a:rPr lang="en-US" sz="1200" kern="1200" dirty="0" smtClean="0">
              <a:solidFill>
                <a:schemeClr val="tx1"/>
              </a:solidFill>
            </a:rPr>
            <a:t>Progressive</a:t>
          </a:r>
          <a:r>
            <a:rPr lang="en-US" sz="800" kern="1200" dirty="0" smtClean="0">
              <a:solidFill>
                <a:schemeClr val="tx1"/>
              </a:solidFill>
            </a:rPr>
            <a:t> </a:t>
          </a:r>
          <a:r>
            <a:rPr lang="en-US" sz="1200" kern="1200" dirty="0" smtClean="0">
              <a:solidFill>
                <a:schemeClr val="tx1"/>
              </a:solidFill>
            </a:rPr>
            <a:t>Muscle</a:t>
          </a:r>
          <a:r>
            <a:rPr lang="en-US" sz="800" kern="1200" dirty="0" smtClean="0">
              <a:solidFill>
                <a:schemeClr val="tx1"/>
              </a:solidFill>
            </a:rPr>
            <a:t> </a:t>
          </a:r>
          <a:r>
            <a:rPr lang="en-US" sz="1200" kern="1200" dirty="0" smtClean="0">
              <a:solidFill>
                <a:schemeClr val="tx1"/>
              </a:solidFill>
            </a:rPr>
            <a:t>Relaxation</a:t>
          </a:r>
        </a:p>
        <a:p>
          <a:pPr marL="114300" lvl="1" indent="-114300" algn="l" defTabSz="533400">
            <a:lnSpc>
              <a:spcPct val="90000"/>
            </a:lnSpc>
            <a:spcBef>
              <a:spcPct val="0"/>
            </a:spcBef>
            <a:spcAft>
              <a:spcPct val="15000"/>
            </a:spcAft>
            <a:buChar char="••"/>
          </a:pPr>
          <a:r>
            <a:rPr lang="en-US" sz="1200" kern="1200" dirty="0" smtClean="0">
              <a:solidFill>
                <a:schemeClr val="tx1"/>
              </a:solidFill>
            </a:rPr>
            <a:t>Difference between stress and depression</a:t>
          </a:r>
        </a:p>
      </dsp:txBody>
      <dsp:txXfrm>
        <a:off x="2591154" y="1485900"/>
        <a:ext cx="1223069" cy="3120390"/>
      </dsp:txXfrm>
    </dsp:sp>
    <dsp:sp modelId="{145AD948-EEB1-4F7D-A1D4-2143A04F8068}">
      <dsp:nvSpPr>
        <dsp:cNvPr id="0" name=""/>
        <dsp:cNvSpPr/>
      </dsp:nvSpPr>
      <dsp:spPr>
        <a:xfrm>
          <a:off x="3814223" y="1485900"/>
          <a:ext cx="1223069" cy="3120390"/>
        </a:xfrm>
        <a:prstGeom prst="rect">
          <a:avLst/>
        </a:prstGeom>
        <a:solidFill>
          <a:schemeClr val="accent5">
            <a:hueOff val="-3676672"/>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lvl="0" algn="l" defTabSz="977900">
            <a:lnSpc>
              <a:spcPct val="90000"/>
            </a:lnSpc>
            <a:spcBef>
              <a:spcPct val="0"/>
            </a:spcBef>
            <a:spcAft>
              <a:spcPct val="35000"/>
            </a:spcAft>
          </a:pPr>
          <a:r>
            <a:rPr lang="en-US" sz="2200" kern="1200" dirty="0" smtClean="0"/>
            <a:t>Tobacco</a:t>
          </a:r>
          <a:endParaRPr lang="en-US" sz="2200" kern="1200" dirty="0"/>
        </a:p>
        <a:p>
          <a:pPr marL="114300" lvl="1" indent="-114300" algn="l" defTabSz="533400">
            <a:lnSpc>
              <a:spcPct val="90000"/>
            </a:lnSpc>
            <a:spcBef>
              <a:spcPct val="0"/>
            </a:spcBef>
            <a:spcAft>
              <a:spcPct val="15000"/>
            </a:spcAft>
            <a:buChar char="••"/>
          </a:pPr>
          <a:r>
            <a:rPr lang="en-US" sz="1200" kern="1200" dirty="0" smtClean="0">
              <a:solidFill>
                <a:schemeClr val="tx1"/>
              </a:solidFill>
            </a:rPr>
            <a:t>Cessation</a:t>
          </a:r>
          <a:r>
            <a:rPr lang="en-US" sz="800" kern="1200" dirty="0" smtClean="0">
              <a:solidFill>
                <a:schemeClr val="tx1"/>
              </a:solidFill>
            </a:rPr>
            <a:t> </a:t>
          </a:r>
          <a:r>
            <a:rPr lang="en-US" sz="1200" kern="1200" dirty="0" smtClean="0">
              <a:solidFill>
                <a:schemeClr val="tx1"/>
              </a:solidFill>
            </a:rPr>
            <a:t>Programs</a:t>
          </a:r>
        </a:p>
        <a:p>
          <a:pPr marL="114300" lvl="1" indent="-114300" algn="l" defTabSz="533400">
            <a:lnSpc>
              <a:spcPct val="90000"/>
            </a:lnSpc>
            <a:spcBef>
              <a:spcPct val="0"/>
            </a:spcBef>
            <a:spcAft>
              <a:spcPct val="15000"/>
            </a:spcAft>
            <a:buChar char="••"/>
          </a:pPr>
          <a:r>
            <a:rPr lang="en-US" sz="1200" kern="1200" dirty="0" smtClean="0">
              <a:solidFill>
                <a:schemeClr val="tx1"/>
              </a:solidFill>
            </a:rPr>
            <a:t>Avoid Smoking Environments</a:t>
          </a:r>
          <a:endParaRPr lang="en-US" sz="1200" kern="1200" dirty="0">
            <a:solidFill>
              <a:schemeClr val="tx1"/>
            </a:solidFill>
          </a:endParaRPr>
        </a:p>
      </dsp:txBody>
      <dsp:txXfrm>
        <a:off x="3814223" y="1485900"/>
        <a:ext cx="1223069" cy="3120390"/>
      </dsp:txXfrm>
    </dsp:sp>
    <dsp:sp modelId="{79E005B3-57F8-4721-B64B-6CB09437527F}">
      <dsp:nvSpPr>
        <dsp:cNvPr id="0" name=""/>
        <dsp:cNvSpPr/>
      </dsp:nvSpPr>
      <dsp:spPr>
        <a:xfrm>
          <a:off x="5037293" y="1485900"/>
          <a:ext cx="1223069" cy="3120390"/>
        </a:xfrm>
        <a:prstGeom prst="rect">
          <a:avLst/>
        </a:prstGeom>
        <a:solidFill>
          <a:schemeClr val="accent5">
            <a:hueOff val="-4902230"/>
            <a:satOff val="-6819"/>
            <a:lumOff val="-261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t" anchorCtr="0">
          <a:noAutofit/>
        </a:bodyPr>
        <a:lstStyle/>
        <a:p>
          <a:pPr lvl="0" algn="l" defTabSz="1155700">
            <a:lnSpc>
              <a:spcPct val="90000"/>
            </a:lnSpc>
            <a:spcBef>
              <a:spcPct val="0"/>
            </a:spcBef>
            <a:spcAft>
              <a:spcPct val="35000"/>
            </a:spcAft>
          </a:pPr>
          <a:r>
            <a:rPr lang="en-US" sz="2600" kern="1200" dirty="0" smtClean="0"/>
            <a:t>HTN</a:t>
          </a:r>
          <a:endParaRPr lang="en-US" sz="2600" kern="1200" dirty="0"/>
        </a:p>
        <a:p>
          <a:pPr marL="114300" lvl="1" indent="-114300" algn="l" defTabSz="533400">
            <a:lnSpc>
              <a:spcPct val="90000"/>
            </a:lnSpc>
            <a:spcBef>
              <a:spcPct val="0"/>
            </a:spcBef>
            <a:spcAft>
              <a:spcPct val="15000"/>
            </a:spcAft>
            <a:buChar char="••"/>
          </a:pPr>
          <a:r>
            <a:rPr lang="en-US" sz="1200" kern="1200" dirty="0" smtClean="0">
              <a:solidFill>
                <a:schemeClr val="tx1"/>
              </a:solidFill>
            </a:rPr>
            <a:t>Knowledge of the effects of hypertension on the body</a:t>
          </a:r>
          <a:endParaRPr lang="en-US" sz="1200" kern="1200" dirty="0">
            <a:solidFill>
              <a:schemeClr val="tx1"/>
            </a:solidFill>
          </a:endParaRPr>
        </a:p>
        <a:p>
          <a:pPr marL="114300" lvl="1" indent="-114300" algn="l" defTabSz="533400">
            <a:lnSpc>
              <a:spcPct val="90000"/>
            </a:lnSpc>
            <a:spcBef>
              <a:spcPct val="0"/>
            </a:spcBef>
            <a:spcAft>
              <a:spcPct val="15000"/>
            </a:spcAft>
            <a:buChar char="••"/>
          </a:pPr>
          <a:r>
            <a:rPr lang="en-US" sz="1200" kern="1200" dirty="0" smtClean="0">
              <a:solidFill>
                <a:schemeClr val="tx1"/>
              </a:solidFill>
            </a:rPr>
            <a:t>Use of BP monitor</a:t>
          </a:r>
          <a:endParaRPr lang="en-US" sz="1200" kern="1200" dirty="0">
            <a:solidFill>
              <a:schemeClr val="tx1"/>
            </a:solidFill>
          </a:endParaRPr>
        </a:p>
      </dsp:txBody>
      <dsp:txXfrm>
        <a:off x="5037293" y="1485900"/>
        <a:ext cx="1223069" cy="3120390"/>
      </dsp:txXfrm>
    </dsp:sp>
    <dsp:sp modelId="{A4F11EA9-91CB-4578-AFA4-CA95C5F340FF}">
      <dsp:nvSpPr>
        <dsp:cNvPr id="0" name=""/>
        <dsp:cNvSpPr/>
      </dsp:nvSpPr>
      <dsp:spPr>
        <a:xfrm>
          <a:off x="6260363" y="1485900"/>
          <a:ext cx="1223069" cy="3120390"/>
        </a:xfrm>
        <a:prstGeom prst="rect">
          <a:avLst/>
        </a:prstGeom>
        <a:solidFill>
          <a:schemeClr val="accent5">
            <a:hueOff val="-6127787"/>
            <a:satOff val="-8523"/>
            <a:lumOff val="-326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t" anchorCtr="0">
          <a:noAutofit/>
        </a:bodyPr>
        <a:lstStyle/>
        <a:p>
          <a:pPr lvl="0" algn="l" defTabSz="1600200">
            <a:lnSpc>
              <a:spcPct val="90000"/>
            </a:lnSpc>
            <a:spcBef>
              <a:spcPct val="0"/>
            </a:spcBef>
            <a:spcAft>
              <a:spcPct val="35000"/>
            </a:spcAft>
          </a:pPr>
          <a:r>
            <a:rPr lang="en-US" sz="3600" kern="1200" dirty="0" smtClean="0"/>
            <a:t>Med.</a:t>
          </a:r>
          <a:br>
            <a:rPr lang="en-US" sz="3600" kern="1200" dirty="0" smtClean="0"/>
          </a:br>
          <a:r>
            <a:rPr lang="en-US" sz="3600" kern="1200" dirty="0" smtClean="0"/>
            <a:t>Mgmt</a:t>
          </a:r>
          <a:endParaRPr lang="en-US" sz="3600" kern="1200" dirty="0"/>
        </a:p>
        <a:p>
          <a:pPr marL="114300" lvl="1" indent="-114300" algn="l" defTabSz="533400">
            <a:lnSpc>
              <a:spcPct val="90000"/>
            </a:lnSpc>
            <a:spcBef>
              <a:spcPct val="0"/>
            </a:spcBef>
            <a:spcAft>
              <a:spcPct val="15000"/>
            </a:spcAft>
            <a:buChar char="••"/>
          </a:pPr>
          <a:r>
            <a:rPr lang="en-US" sz="1200" kern="1200" dirty="0" smtClean="0">
              <a:solidFill>
                <a:schemeClr val="tx1"/>
              </a:solidFill>
            </a:rPr>
            <a:t>Take prescribed dosage</a:t>
          </a:r>
          <a:endParaRPr lang="en-US" sz="1200" kern="1200" dirty="0">
            <a:solidFill>
              <a:schemeClr val="tx1"/>
            </a:solidFill>
          </a:endParaRPr>
        </a:p>
        <a:p>
          <a:pPr marL="114300" lvl="1" indent="-114300" algn="l" defTabSz="533400">
            <a:lnSpc>
              <a:spcPct val="90000"/>
            </a:lnSpc>
            <a:spcBef>
              <a:spcPct val="0"/>
            </a:spcBef>
            <a:spcAft>
              <a:spcPct val="15000"/>
            </a:spcAft>
            <a:buChar char="••"/>
          </a:pPr>
          <a:r>
            <a:rPr lang="en-US" sz="1200" kern="1200" dirty="0" smtClean="0">
              <a:solidFill>
                <a:schemeClr val="tx1"/>
              </a:solidFill>
            </a:rPr>
            <a:t>Record keeping for prescription and non-prescription substances</a:t>
          </a:r>
          <a:endParaRPr lang="en-US" sz="1200" kern="1200" dirty="0">
            <a:solidFill>
              <a:schemeClr val="tx1"/>
            </a:solidFill>
          </a:endParaRPr>
        </a:p>
        <a:p>
          <a:pPr marL="114300" lvl="1" indent="-114300" algn="l" defTabSz="533400">
            <a:lnSpc>
              <a:spcPct val="90000"/>
            </a:lnSpc>
            <a:spcBef>
              <a:spcPct val="0"/>
            </a:spcBef>
            <a:spcAft>
              <a:spcPct val="15000"/>
            </a:spcAft>
            <a:buChar char="••"/>
          </a:pPr>
          <a:r>
            <a:rPr lang="en-US" sz="1200" kern="1200" dirty="0" smtClean="0">
              <a:solidFill>
                <a:schemeClr val="tx1"/>
              </a:solidFill>
            </a:rPr>
            <a:t>Seek assistance if unable to afford</a:t>
          </a:r>
          <a:endParaRPr lang="en-US" sz="1200" kern="1200" dirty="0">
            <a:solidFill>
              <a:schemeClr val="tx1"/>
            </a:solidFill>
          </a:endParaRPr>
        </a:p>
      </dsp:txBody>
      <dsp:txXfrm>
        <a:off x="6260363" y="1485900"/>
        <a:ext cx="1223069" cy="3120390"/>
      </dsp:txXfrm>
    </dsp:sp>
    <dsp:sp modelId="{559AA87B-EE91-49F4-BCF6-F4903465E111}">
      <dsp:nvSpPr>
        <dsp:cNvPr id="0" name=""/>
        <dsp:cNvSpPr/>
      </dsp:nvSpPr>
      <dsp:spPr>
        <a:xfrm>
          <a:off x="7483432" y="1485900"/>
          <a:ext cx="1047742" cy="3120390"/>
        </a:xfrm>
        <a:prstGeom prst="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US" sz="2400" kern="1200" dirty="0" smtClean="0"/>
            <a:t>Action Plans and Health Risk</a:t>
          </a:r>
          <a:endParaRPr lang="en-US" sz="2400" kern="1200" dirty="0"/>
        </a:p>
        <a:p>
          <a:pPr marL="114300" lvl="1" indent="-114300" algn="l" defTabSz="533400">
            <a:lnSpc>
              <a:spcPct val="90000"/>
            </a:lnSpc>
            <a:spcBef>
              <a:spcPct val="0"/>
            </a:spcBef>
            <a:spcAft>
              <a:spcPct val="15000"/>
            </a:spcAft>
            <a:buChar char="••"/>
          </a:pPr>
          <a:r>
            <a:rPr lang="en-US" sz="1200" kern="1200" dirty="0" smtClean="0">
              <a:solidFill>
                <a:schemeClr val="tx1"/>
              </a:solidFill>
            </a:rPr>
            <a:t>Know your numbers</a:t>
          </a:r>
          <a:endParaRPr lang="en-US" sz="1200" kern="1200" dirty="0">
            <a:solidFill>
              <a:schemeClr val="tx1"/>
            </a:solidFill>
          </a:endParaRPr>
        </a:p>
        <a:p>
          <a:pPr marL="114300" lvl="1" indent="-114300" algn="l" defTabSz="533400">
            <a:lnSpc>
              <a:spcPct val="90000"/>
            </a:lnSpc>
            <a:spcBef>
              <a:spcPct val="0"/>
            </a:spcBef>
            <a:spcAft>
              <a:spcPct val="15000"/>
            </a:spcAft>
            <a:buChar char="••"/>
          </a:pPr>
          <a:r>
            <a:rPr lang="en-US" sz="1200" kern="1200" dirty="0" smtClean="0">
              <a:solidFill>
                <a:schemeClr val="tx1"/>
              </a:solidFill>
            </a:rPr>
            <a:t>Short Term goals</a:t>
          </a:r>
          <a:endParaRPr lang="en-US" sz="1200" kern="1200" dirty="0">
            <a:solidFill>
              <a:schemeClr val="tx1"/>
            </a:solidFill>
          </a:endParaRPr>
        </a:p>
        <a:p>
          <a:pPr marL="114300" lvl="1" indent="-114300" algn="l" defTabSz="533400">
            <a:lnSpc>
              <a:spcPct val="90000"/>
            </a:lnSpc>
            <a:spcBef>
              <a:spcPct val="0"/>
            </a:spcBef>
            <a:spcAft>
              <a:spcPct val="15000"/>
            </a:spcAft>
            <a:buChar char="••"/>
          </a:pPr>
          <a:r>
            <a:rPr lang="en-US" sz="1200" kern="1200" dirty="0" smtClean="0">
              <a:solidFill>
                <a:schemeClr val="tx1"/>
              </a:solidFill>
            </a:rPr>
            <a:t>Longer Term goals</a:t>
          </a:r>
          <a:endParaRPr lang="en-US" sz="1200" kern="1200" dirty="0">
            <a:solidFill>
              <a:schemeClr val="tx1"/>
            </a:solidFill>
          </a:endParaRPr>
        </a:p>
      </dsp:txBody>
      <dsp:txXfrm>
        <a:off x="7483432" y="1485900"/>
        <a:ext cx="1047742" cy="3120390"/>
      </dsp:txXfrm>
    </dsp:sp>
    <dsp:sp modelId="{5427F6F9-5B11-4C88-9036-B9F7448C6EE9}">
      <dsp:nvSpPr>
        <dsp:cNvPr id="0" name=""/>
        <dsp:cNvSpPr/>
      </dsp:nvSpPr>
      <dsp:spPr>
        <a:xfrm>
          <a:off x="0" y="4606290"/>
          <a:ext cx="8534400" cy="346710"/>
        </a:xfrm>
        <a:prstGeom prst="rect">
          <a:avLst/>
        </a:prstGeom>
        <a:solidFill>
          <a:schemeClr val="accent5">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E1BCC4-222C-4775-9775-E068FD3815AA}" type="datetimeFigureOut">
              <a:rPr lang="en-US" smtClean="0"/>
              <a:t>9/7/2017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9E3DA1-E9A8-48B8-9449-B51DBD221211}" type="slidenum">
              <a:rPr lang="en-US" smtClean="0"/>
              <a:t>‹#›</a:t>
            </a:fld>
            <a:endParaRPr lang="en-US"/>
          </a:p>
        </p:txBody>
      </p:sp>
    </p:spTree>
    <p:extLst>
      <p:ext uri="{BB962C8B-B14F-4D97-AF65-F5344CB8AC3E}">
        <p14:creationId xmlns:p14="http://schemas.microsoft.com/office/powerpoint/2010/main" val="27760684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61A200F8-96EC-4F00-B98F-52999E5F6C4E}" type="slidenum">
              <a:rPr lang="en-US" altLang="en-US">
                <a:ea typeface="ヒラギノ角ゴ Pro W3"/>
                <a:cs typeface="ヒラギノ角ゴ Pro W3"/>
              </a:rPr>
              <a:pPr eaLnBrk="1" hangingPunct="1"/>
              <a:t>3</a:t>
            </a:fld>
            <a:endParaRPr lang="en-US" altLang="en-US">
              <a:ea typeface="ヒラギノ角ゴ Pro W3"/>
              <a:cs typeface="ヒラギノ角ゴ Pro W3"/>
            </a:endParaRPr>
          </a:p>
        </p:txBody>
      </p:sp>
      <p:sp>
        <p:nvSpPr>
          <p:cNvPr id="44035"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44036"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US" altLang="en-US" smtClean="0">
              <a:latin typeface="Arial" panose="020B0604020202020204" pitchFamily="34" charset="0"/>
              <a:ea typeface="ヒラギノ角ゴ Pro W3"/>
              <a:cs typeface="ヒラギノ角ゴ Pro W3"/>
            </a:endParaRPr>
          </a:p>
        </p:txBody>
      </p:sp>
    </p:spTree>
    <p:extLst>
      <p:ext uri="{BB962C8B-B14F-4D97-AF65-F5344CB8AC3E}">
        <p14:creationId xmlns:p14="http://schemas.microsoft.com/office/powerpoint/2010/main" val="7149713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1646C5E-071E-49F8-9D16-856A85D02999}" type="slidenum">
              <a:rPr lang="en-US" altLang="en-US">
                <a:ea typeface="ヒラギノ角ゴ Pro W3"/>
                <a:cs typeface="ヒラギノ角ゴ Pro W3"/>
              </a:rPr>
              <a:pPr eaLnBrk="1" hangingPunct="1"/>
              <a:t>5</a:t>
            </a:fld>
            <a:endParaRPr lang="en-US" altLang="en-US">
              <a:ea typeface="ヒラギノ角ゴ Pro W3"/>
              <a:cs typeface="ヒラギノ角ゴ Pro W3"/>
            </a:endParaRPr>
          </a:p>
        </p:txBody>
      </p:sp>
      <p:sp>
        <p:nvSpPr>
          <p:cNvPr id="43011"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43012"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US" altLang="en-US" smtClean="0">
              <a:latin typeface="Arial" panose="020B0604020202020204" pitchFamily="34" charset="0"/>
              <a:ea typeface="ヒラギノ角ゴ Pro W3"/>
              <a:cs typeface="ヒラギノ角ゴ Pro W3"/>
            </a:endParaRPr>
          </a:p>
        </p:txBody>
      </p:sp>
    </p:spTree>
    <p:extLst>
      <p:ext uri="{BB962C8B-B14F-4D97-AF65-F5344CB8AC3E}">
        <p14:creationId xmlns:p14="http://schemas.microsoft.com/office/powerpoint/2010/main" val="38960089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1BFA076-5BA2-4BA2-BEAB-5003316FFE15}" type="slidenum">
              <a:rPr lang="en-US" altLang="en-US">
                <a:ea typeface="ヒラギノ角ゴ Pro W3"/>
                <a:cs typeface="ヒラギノ角ゴ Pro W3"/>
              </a:rPr>
              <a:pPr eaLnBrk="1" hangingPunct="1"/>
              <a:t>6</a:t>
            </a:fld>
            <a:endParaRPr lang="en-US" altLang="en-US">
              <a:ea typeface="ヒラギノ角ゴ Pro W3"/>
              <a:cs typeface="ヒラギノ角ゴ Pro W3"/>
            </a:endParaRPr>
          </a:p>
        </p:txBody>
      </p:sp>
      <p:sp>
        <p:nvSpPr>
          <p:cNvPr id="45059"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45060"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US" altLang="en-US" smtClean="0">
              <a:latin typeface="Arial" panose="020B0604020202020204" pitchFamily="34" charset="0"/>
              <a:ea typeface="ヒラギノ角ゴ Pro W3"/>
              <a:cs typeface="ヒラギノ角ゴ Pro W3"/>
            </a:endParaRPr>
          </a:p>
        </p:txBody>
      </p:sp>
    </p:spTree>
    <p:extLst>
      <p:ext uri="{BB962C8B-B14F-4D97-AF65-F5344CB8AC3E}">
        <p14:creationId xmlns:p14="http://schemas.microsoft.com/office/powerpoint/2010/main" val="306770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10244"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52A6CC4-A457-4B6F-9EC2-9254A03FFFD8}" type="slidenum">
              <a:rPr lang="en-US" altLang="en-US">
                <a:solidFill>
                  <a:prstClr val="black"/>
                </a:solidFill>
                <a:latin typeface="Calibri" panose="020F0502020204030204" pitchFamily="34" charset="0"/>
              </a:rPr>
              <a:pPr eaLnBrk="1" hangingPunct="1"/>
              <a:t>16</a:t>
            </a:fld>
            <a:endParaRPr lang="en-US" altLang="en-US">
              <a:solidFill>
                <a:prstClr val="black"/>
              </a:solidFill>
              <a:latin typeface="Calibri" panose="020F0502020204030204" pitchFamily="34" charset="0"/>
            </a:endParaRPr>
          </a:p>
        </p:txBody>
      </p:sp>
    </p:spTree>
    <p:extLst>
      <p:ext uri="{BB962C8B-B14F-4D97-AF65-F5344CB8AC3E}">
        <p14:creationId xmlns:p14="http://schemas.microsoft.com/office/powerpoint/2010/main" val="4732986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7F57141-0BE3-472B-B91E-19DA8D6F1746}" type="datetimeFigureOut">
              <a:rPr lang="en-US" smtClean="0"/>
              <a:t>9/7/2017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086705-CBE5-4FF0-BBAD-061DBFF19C78}" type="slidenum">
              <a:rPr lang="en-US" smtClean="0"/>
              <a:t>‹#›</a:t>
            </a:fld>
            <a:endParaRPr lang="en-US"/>
          </a:p>
        </p:txBody>
      </p:sp>
    </p:spTree>
    <p:extLst>
      <p:ext uri="{BB962C8B-B14F-4D97-AF65-F5344CB8AC3E}">
        <p14:creationId xmlns:p14="http://schemas.microsoft.com/office/powerpoint/2010/main" val="12364647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7F57141-0BE3-472B-B91E-19DA8D6F1746}" type="datetimeFigureOut">
              <a:rPr lang="en-US" smtClean="0"/>
              <a:t>9/7/2017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086705-CBE5-4FF0-BBAD-061DBFF19C78}" type="slidenum">
              <a:rPr lang="en-US" smtClean="0"/>
              <a:t>‹#›</a:t>
            </a:fld>
            <a:endParaRPr lang="en-US"/>
          </a:p>
        </p:txBody>
      </p:sp>
    </p:spTree>
    <p:extLst>
      <p:ext uri="{BB962C8B-B14F-4D97-AF65-F5344CB8AC3E}">
        <p14:creationId xmlns:p14="http://schemas.microsoft.com/office/powerpoint/2010/main" val="5051892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7F57141-0BE3-472B-B91E-19DA8D6F1746}" type="datetimeFigureOut">
              <a:rPr lang="en-US" smtClean="0"/>
              <a:t>9/7/2017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086705-CBE5-4FF0-BBAD-061DBFF19C78}" type="slidenum">
              <a:rPr lang="en-US" smtClean="0"/>
              <a:t>‹#›</a:t>
            </a:fld>
            <a:endParaRPr lang="en-US"/>
          </a:p>
        </p:txBody>
      </p:sp>
    </p:spTree>
    <p:extLst>
      <p:ext uri="{BB962C8B-B14F-4D97-AF65-F5344CB8AC3E}">
        <p14:creationId xmlns:p14="http://schemas.microsoft.com/office/powerpoint/2010/main" val="36430283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7F57141-0BE3-472B-B91E-19DA8D6F1746}" type="datetimeFigureOut">
              <a:rPr lang="en-US" smtClean="0"/>
              <a:t>9/7/2017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086705-CBE5-4FF0-BBAD-061DBFF19C78}" type="slidenum">
              <a:rPr lang="en-US" smtClean="0"/>
              <a:t>‹#›</a:t>
            </a:fld>
            <a:endParaRPr lang="en-US"/>
          </a:p>
        </p:txBody>
      </p:sp>
    </p:spTree>
    <p:extLst>
      <p:ext uri="{BB962C8B-B14F-4D97-AF65-F5344CB8AC3E}">
        <p14:creationId xmlns:p14="http://schemas.microsoft.com/office/powerpoint/2010/main" val="20362819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7F57141-0BE3-472B-B91E-19DA8D6F1746}" type="datetimeFigureOut">
              <a:rPr lang="en-US" smtClean="0"/>
              <a:t>9/7/2017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086705-CBE5-4FF0-BBAD-061DBFF19C78}" type="slidenum">
              <a:rPr lang="en-US" smtClean="0"/>
              <a:t>‹#›</a:t>
            </a:fld>
            <a:endParaRPr lang="en-US"/>
          </a:p>
        </p:txBody>
      </p:sp>
    </p:spTree>
    <p:extLst>
      <p:ext uri="{BB962C8B-B14F-4D97-AF65-F5344CB8AC3E}">
        <p14:creationId xmlns:p14="http://schemas.microsoft.com/office/powerpoint/2010/main" val="26595639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7F57141-0BE3-472B-B91E-19DA8D6F1746}" type="datetimeFigureOut">
              <a:rPr lang="en-US" smtClean="0"/>
              <a:t>9/7/2017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086705-CBE5-4FF0-BBAD-061DBFF19C78}" type="slidenum">
              <a:rPr lang="en-US" smtClean="0"/>
              <a:t>‹#›</a:t>
            </a:fld>
            <a:endParaRPr lang="en-US"/>
          </a:p>
        </p:txBody>
      </p:sp>
    </p:spTree>
    <p:extLst>
      <p:ext uri="{BB962C8B-B14F-4D97-AF65-F5344CB8AC3E}">
        <p14:creationId xmlns:p14="http://schemas.microsoft.com/office/powerpoint/2010/main" val="24682800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7F57141-0BE3-472B-B91E-19DA8D6F1746}" type="datetimeFigureOut">
              <a:rPr lang="en-US" smtClean="0"/>
              <a:t>9/7/2017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086705-CBE5-4FF0-BBAD-061DBFF19C78}" type="slidenum">
              <a:rPr lang="en-US" smtClean="0"/>
              <a:t>‹#›</a:t>
            </a:fld>
            <a:endParaRPr lang="en-US"/>
          </a:p>
        </p:txBody>
      </p:sp>
    </p:spTree>
    <p:extLst>
      <p:ext uri="{BB962C8B-B14F-4D97-AF65-F5344CB8AC3E}">
        <p14:creationId xmlns:p14="http://schemas.microsoft.com/office/powerpoint/2010/main" val="9305446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7F57141-0BE3-472B-B91E-19DA8D6F1746}" type="datetimeFigureOut">
              <a:rPr lang="en-US" smtClean="0"/>
              <a:t>9/7/2017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086705-CBE5-4FF0-BBAD-061DBFF19C78}" type="slidenum">
              <a:rPr lang="en-US" smtClean="0"/>
              <a:t>‹#›</a:t>
            </a:fld>
            <a:endParaRPr lang="en-US"/>
          </a:p>
        </p:txBody>
      </p:sp>
    </p:spTree>
    <p:extLst>
      <p:ext uri="{BB962C8B-B14F-4D97-AF65-F5344CB8AC3E}">
        <p14:creationId xmlns:p14="http://schemas.microsoft.com/office/powerpoint/2010/main" val="10073051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F57141-0BE3-472B-B91E-19DA8D6F1746}" type="datetimeFigureOut">
              <a:rPr lang="en-US" smtClean="0"/>
              <a:t>9/7/2017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086705-CBE5-4FF0-BBAD-061DBFF19C78}" type="slidenum">
              <a:rPr lang="en-US" smtClean="0"/>
              <a:t>‹#›</a:t>
            </a:fld>
            <a:endParaRPr lang="en-US"/>
          </a:p>
        </p:txBody>
      </p:sp>
    </p:spTree>
    <p:extLst>
      <p:ext uri="{BB962C8B-B14F-4D97-AF65-F5344CB8AC3E}">
        <p14:creationId xmlns:p14="http://schemas.microsoft.com/office/powerpoint/2010/main" val="30398497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7F57141-0BE3-472B-B91E-19DA8D6F1746}" type="datetimeFigureOut">
              <a:rPr lang="en-US" smtClean="0"/>
              <a:t>9/7/2017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086705-CBE5-4FF0-BBAD-061DBFF19C78}" type="slidenum">
              <a:rPr lang="en-US" smtClean="0"/>
              <a:t>‹#›</a:t>
            </a:fld>
            <a:endParaRPr lang="en-US"/>
          </a:p>
        </p:txBody>
      </p:sp>
    </p:spTree>
    <p:extLst>
      <p:ext uri="{BB962C8B-B14F-4D97-AF65-F5344CB8AC3E}">
        <p14:creationId xmlns:p14="http://schemas.microsoft.com/office/powerpoint/2010/main" val="7862791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7F57141-0BE3-472B-B91E-19DA8D6F1746}" type="datetimeFigureOut">
              <a:rPr lang="en-US" smtClean="0"/>
              <a:t>9/7/2017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086705-CBE5-4FF0-BBAD-061DBFF19C78}" type="slidenum">
              <a:rPr lang="en-US" smtClean="0"/>
              <a:t>‹#›</a:t>
            </a:fld>
            <a:endParaRPr lang="en-US"/>
          </a:p>
        </p:txBody>
      </p:sp>
    </p:spTree>
    <p:extLst>
      <p:ext uri="{BB962C8B-B14F-4D97-AF65-F5344CB8AC3E}">
        <p14:creationId xmlns:p14="http://schemas.microsoft.com/office/powerpoint/2010/main" val="15334150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F57141-0BE3-472B-B91E-19DA8D6F1746}" type="datetimeFigureOut">
              <a:rPr lang="en-US" smtClean="0"/>
              <a:t>9/7/2017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086705-CBE5-4FF0-BBAD-061DBFF19C78}" type="slidenum">
              <a:rPr lang="en-US" smtClean="0"/>
              <a:t>‹#›</a:t>
            </a:fld>
            <a:endParaRPr lang="en-US"/>
          </a:p>
        </p:txBody>
      </p:sp>
    </p:spTree>
    <p:extLst>
      <p:ext uri="{BB962C8B-B14F-4D97-AF65-F5344CB8AC3E}">
        <p14:creationId xmlns:p14="http://schemas.microsoft.com/office/powerpoint/2010/main" val="8977100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raconline.org/success/project-examples/753" TargetMode="Externa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jpeg"/></Relationships>
</file>

<file path=ppt/slides/_rels/slide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95634" y="218809"/>
            <a:ext cx="8263748" cy="1609992"/>
          </a:xfrm>
        </p:spPr>
        <p:txBody>
          <a:bodyPr>
            <a:normAutofit fontScale="90000"/>
          </a:bodyPr>
          <a:lstStyle/>
          <a:p>
            <a:pPr algn="ctr"/>
            <a:r>
              <a:rPr lang="en-US" dirty="0"/>
              <a:t>Health Coaches for Hypertension Control</a:t>
            </a:r>
          </a:p>
        </p:txBody>
      </p:sp>
      <p:sp>
        <p:nvSpPr>
          <p:cNvPr id="3" name="Subtitle 2"/>
          <p:cNvSpPr>
            <a:spLocks noGrp="1"/>
          </p:cNvSpPr>
          <p:nvPr>
            <p:ph type="subTitle" idx="1"/>
          </p:nvPr>
        </p:nvSpPr>
        <p:spPr>
          <a:xfrm>
            <a:off x="338234" y="1828801"/>
            <a:ext cx="11269566" cy="3244576"/>
          </a:xfrm>
        </p:spPr>
        <p:txBody>
          <a:bodyPr>
            <a:normAutofit fontScale="85000" lnSpcReduction="20000"/>
          </a:bodyPr>
          <a:lstStyle/>
          <a:p>
            <a:pPr algn="ctr"/>
            <a:r>
              <a:rPr lang="en-US" dirty="0"/>
              <a:t>Cheryl J. Dye, </a:t>
            </a:r>
            <a:r>
              <a:rPr lang="en-US" dirty="0" smtClean="0"/>
              <a:t>Professor</a:t>
            </a:r>
          </a:p>
          <a:p>
            <a:pPr algn="ctr"/>
            <a:r>
              <a:rPr lang="en-US" dirty="0" smtClean="0"/>
              <a:t>Joel E. Williams, Associate Professor</a:t>
            </a:r>
          </a:p>
          <a:p>
            <a:pPr algn="ctr"/>
            <a:r>
              <a:rPr lang="en-US" dirty="0" smtClean="0"/>
              <a:t>Janet H. Evatt, Community Coordinator</a:t>
            </a:r>
          </a:p>
          <a:p>
            <a:pPr algn="ctr"/>
            <a:r>
              <a:rPr lang="en-US" dirty="0" smtClean="0"/>
              <a:t>Department </a:t>
            </a:r>
            <a:r>
              <a:rPr lang="en-US" dirty="0"/>
              <a:t>of Public Health Sciences, Clemson </a:t>
            </a:r>
            <a:r>
              <a:rPr lang="en-US" dirty="0" smtClean="0"/>
              <a:t>University</a:t>
            </a:r>
          </a:p>
          <a:p>
            <a:endParaRPr lang="en-US" dirty="0" smtClean="0"/>
          </a:p>
          <a:p>
            <a:r>
              <a:rPr lang="en-US" dirty="0" smtClean="0"/>
              <a:t>2009-2012</a:t>
            </a:r>
            <a:r>
              <a:rPr lang="en-US" dirty="0"/>
              <a:t>. Dye, Principal Investigator.  J. Williams, Co-Investigator; B. </a:t>
            </a:r>
            <a:r>
              <a:rPr lang="en-US" dirty="0" err="1"/>
              <a:t>Aybar</a:t>
            </a:r>
            <a:r>
              <a:rPr lang="en-US" dirty="0"/>
              <a:t>-Damali, Co-Investigator.  Health Coaches for Hypertension Control.  Health Resources and Services Administration (HRSA). </a:t>
            </a:r>
            <a:r>
              <a:rPr lang="en-US" dirty="0" smtClean="0"/>
              <a:t>Award</a:t>
            </a:r>
            <a:r>
              <a:rPr lang="en-US" dirty="0"/>
              <a:t>: DO4RH12726-01-00.  </a:t>
            </a:r>
            <a:r>
              <a:rPr lang="en-US" u="sng" dirty="0">
                <a:hlinkClick r:id="rId2"/>
              </a:rPr>
              <a:t>http://www.raconline.org/success/project-examples/753</a:t>
            </a:r>
            <a:endParaRPr lang="en-US" dirty="0"/>
          </a:p>
          <a:p>
            <a:r>
              <a:rPr lang="en-US" dirty="0"/>
              <a:t>2012- 2013. Dye, Principal Investigator.  J. Williams Co-Investigator.  Expanded Health Coaches for Hypertension Control.  USDA – National Institute of Food and Agriculture. </a:t>
            </a:r>
            <a:r>
              <a:rPr lang="en-US" dirty="0" smtClean="0"/>
              <a:t>Award</a:t>
            </a:r>
            <a:r>
              <a:rPr lang="en-US" dirty="0"/>
              <a:t>: 2012-46100-20122.</a:t>
            </a:r>
          </a:p>
          <a:p>
            <a:pPr algn="ctr"/>
            <a:endParaRPr lang="en-US" altLang="en-US" dirty="0"/>
          </a:p>
          <a:p>
            <a:pPr algn="ctr"/>
            <a:endParaRPr lang="en-US" dirty="0"/>
          </a:p>
          <a:p>
            <a:endParaRPr lang="en-US" dirty="0"/>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8234" y="218809"/>
            <a:ext cx="2057400" cy="205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0425" y="5200210"/>
            <a:ext cx="6251575"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p:cNvPicPr>
            <a:picLocks noChangeAspect="1" noChangeArrowheads="1"/>
          </p:cNvPicPr>
          <p:nvPr/>
        </p:nvPicPr>
        <p:blipFill>
          <a:blip r:embed="rId5">
            <a:extLst>
              <a:ext uri="{28A0092B-C50C-407E-A947-70E740481C1C}">
                <a14:useLocalDpi xmlns:a14="http://schemas.microsoft.com/office/drawing/2010/main" val="0"/>
              </a:ext>
            </a:extLst>
          </a:blip>
          <a:srcRect t="7391" r="78569" b="7014"/>
          <a:stretch>
            <a:fillRect/>
          </a:stretch>
        </p:blipFill>
        <p:spPr bwMode="auto">
          <a:xfrm>
            <a:off x="27778075" y="908050"/>
            <a:ext cx="4017963" cy="201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25908000" y="4800600"/>
            <a:ext cx="9677400" cy="7258050"/>
          </a:xfrm>
          <a:prstGeom prst="rect">
            <a:avLst/>
          </a:prstGeom>
        </p:spPr>
      </p:pic>
    </p:spTree>
    <p:extLst>
      <p:ext uri="{BB962C8B-B14F-4D97-AF65-F5344CB8AC3E}">
        <p14:creationId xmlns:p14="http://schemas.microsoft.com/office/powerpoint/2010/main" val="28599280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Challenges to lifestyle behavior changes in priority population</a:t>
            </a:r>
            <a:r>
              <a:rPr lang="en-US" b="1" i="1" dirty="0" smtClean="0"/>
              <a:t/>
            </a:r>
            <a:br>
              <a:rPr lang="en-US" b="1" i="1" dirty="0" smtClean="0"/>
            </a:b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Inability </a:t>
            </a:r>
            <a:r>
              <a:rPr lang="en-US" dirty="0"/>
              <a:t>to follow recommended health care regimen due to a lack of understanding and recall and a lack of support </a:t>
            </a:r>
          </a:p>
          <a:p>
            <a:r>
              <a:rPr lang="en-US" dirty="0"/>
              <a:t>Inability to take medications as prescribed and to recognize significant side effects</a:t>
            </a:r>
          </a:p>
          <a:p>
            <a:r>
              <a:rPr lang="en-US" dirty="0"/>
              <a:t>Inability to recognize “red flag” signs and symptoms that indicate a worsening of a chronic illness that requires intervention.</a:t>
            </a:r>
          </a:p>
          <a:p>
            <a:r>
              <a:rPr lang="en-US" dirty="0"/>
              <a:t>Characteristics of the “rural culture” of independence, self-reliance, privacy and willingness to endure hardship, including serious health problems, that influence a rural elder to wait until they are more ill before seeking health care </a:t>
            </a:r>
            <a:r>
              <a:rPr lang="en-US" dirty="0" smtClean="0"/>
              <a:t>services. </a:t>
            </a:r>
            <a:endParaRPr lang="en-US" dirty="0"/>
          </a:p>
          <a:p>
            <a:r>
              <a:rPr lang="en-US" dirty="0"/>
              <a:t>Lack of knowledge of community resources</a:t>
            </a:r>
          </a:p>
          <a:p>
            <a:r>
              <a:rPr lang="en-US" dirty="0"/>
              <a:t>Lack of coordination of health care and related resources</a:t>
            </a:r>
          </a:p>
          <a:p>
            <a:r>
              <a:rPr lang="en-US" dirty="0"/>
              <a:t>Lack of transportation, especially for those in remote areas of Mountain Rest, Long Creek and Fair Play.</a:t>
            </a:r>
          </a:p>
          <a:p>
            <a:pPr marL="0" indent="0">
              <a:buNone/>
            </a:pPr>
            <a:endParaRPr lang="en-US" dirty="0"/>
          </a:p>
        </p:txBody>
      </p:sp>
    </p:spTree>
    <p:extLst>
      <p:ext uri="{BB962C8B-B14F-4D97-AF65-F5344CB8AC3E}">
        <p14:creationId xmlns:p14="http://schemas.microsoft.com/office/powerpoint/2010/main" val="22125411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Development of materials – training and class</a:t>
            </a:r>
            <a:endParaRPr lang="en-US" dirty="0"/>
          </a:p>
        </p:txBody>
      </p:sp>
      <p:sp>
        <p:nvSpPr>
          <p:cNvPr id="3" name="Content Placeholder 2"/>
          <p:cNvSpPr>
            <a:spLocks noGrp="1"/>
          </p:cNvSpPr>
          <p:nvPr>
            <p:ph idx="1"/>
          </p:nvPr>
        </p:nvSpPr>
        <p:spPr>
          <a:xfrm>
            <a:off x="838200" y="1436914"/>
            <a:ext cx="10515600" cy="5243803"/>
          </a:xfrm>
        </p:spPr>
        <p:txBody>
          <a:bodyPr>
            <a:normAutofit fontScale="77500" lnSpcReduction="20000"/>
          </a:bodyPr>
          <a:lstStyle/>
          <a:p>
            <a:pPr lvl="0"/>
            <a:r>
              <a:rPr lang="en-US" dirty="0"/>
              <a:t>Communicating with Older Adults (3 hours) </a:t>
            </a:r>
          </a:p>
          <a:p>
            <a:pPr lvl="1"/>
            <a:r>
              <a:rPr lang="en-US" dirty="0"/>
              <a:t>Effective communication strategies to accommodate sensory loss</a:t>
            </a:r>
          </a:p>
          <a:p>
            <a:pPr lvl="1"/>
            <a:r>
              <a:rPr lang="en-US" dirty="0"/>
              <a:t>Incorporating Principles of Adult Education in communication strategies</a:t>
            </a:r>
          </a:p>
          <a:p>
            <a:pPr lvl="1"/>
            <a:r>
              <a:rPr lang="en-US" dirty="0"/>
              <a:t>Health Literacy Challenges of Older Adults and how to overcome them</a:t>
            </a:r>
          </a:p>
          <a:p>
            <a:pPr lvl="0"/>
            <a:r>
              <a:rPr lang="en-US" dirty="0"/>
              <a:t>Hypertension Overview– What it is, What it Can Do and How to Control It (3 hours)</a:t>
            </a:r>
          </a:p>
          <a:p>
            <a:pPr lvl="1"/>
            <a:r>
              <a:rPr lang="en-US" dirty="0"/>
              <a:t>Cardiovascular Disease and Hypertension </a:t>
            </a:r>
          </a:p>
          <a:p>
            <a:pPr lvl="1"/>
            <a:r>
              <a:rPr lang="en-US" dirty="0"/>
              <a:t>Hypertension and Stroke </a:t>
            </a:r>
          </a:p>
          <a:p>
            <a:pPr lvl="1"/>
            <a:r>
              <a:rPr lang="en-US" dirty="0"/>
              <a:t>Weight Management</a:t>
            </a:r>
          </a:p>
          <a:p>
            <a:pPr lvl="0"/>
            <a:r>
              <a:rPr lang="en-US" dirty="0"/>
              <a:t>Nutrition Basics with Emphasis on Sodium Intake (3 hours) </a:t>
            </a:r>
          </a:p>
          <a:p>
            <a:pPr lvl="0"/>
            <a:r>
              <a:rPr lang="en-US" dirty="0"/>
              <a:t>Physical Activity Basics for those with Hypertension (3 hours)</a:t>
            </a:r>
          </a:p>
          <a:p>
            <a:pPr lvl="0"/>
            <a:r>
              <a:rPr lang="en-US" dirty="0"/>
              <a:t>Tobacco Use Cessation </a:t>
            </a:r>
            <a:r>
              <a:rPr lang="en-US" dirty="0" smtClean="0"/>
              <a:t>(self-implemented strategies and referral to tobacco </a:t>
            </a:r>
            <a:r>
              <a:rPr lang="en-US" dirty="0"/>
              <a:t>cessation classes)</a:t>
            </a:r>
          </a:p>
          <a:p>
            <a:pPr lvl="0"/>
            <a:r>
              <a:rPr lang="en-US" dirty="0"/>
              <a:t>Principles of Behavior Change (3 hours)</a:t>
            </a:r>
          </a:p>
          <a:p>
            <a:pPr lvl="0"/>
            <a:r>
              <a:rPr lang="en-US" dirty="0"/>
              <a:t>Medication Management (1 hour)</a:t>
            </a:r>
          </a:p>
          <a:p>
            <a:pPr lvl="0"/>
            <a:r>
              <a:rPr lang="en-US" dirty="0"/>
              <a:t>Human Subject Protection </a:t>
            </a:r>
          </a:p>
          <a:p>
            <a:pPr lvl="0"/>
            <a:r>
              <a:rPr lang="en-US" dirty="0"/>
              <a:t>Community Resources and Making Referrals (2 hours</a:t>
            </a:r>
            <a:r>
              <a:rPr lang="en-US" dirty="0" smtClean="0"/>
              <a:t>)</a:t>
            </a:r>
          </a:p>
          <a:p>
            <a:pPr lvl="0"/>
            <a:endParaRPr lang="en-US" dirty="0"/>
          </a:p>
        </p:txBody>
      </p:sp>
    </p:spTree>
    <p:extLst>
      <p:ext uri="{BB962C8B-B14F-4D97-AF65-F5344CB8AC3E}">
        <p14:creationId xmlns:p14="http://schemas.microsoft.com/office/powerpoint/2010/main" val="31693796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ChangeArrowheads="1"/>
          </p:cNvSpPr>
          <p:nvPr/>
        </p:nvSpPr>
        <p:spPr bwMode="auto">
          <a:xfrm>
            <a:off x="1828800" y="228600"/>
            <a:ext cx="6781800" cy="178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000" b="1">
                <a:latin typeface="Verdana" panose="020B0604030504040204" pitchFamily="34" charset="0"/>
              </a:rPr>
              <a:t>HCHC Curriculum Modules by Session</a:t>
            </a:r>
            <a:endParaRPr lang="en-US" altLang="en-US" sz="2000">
              <a:latin typeface="Verdana" panose="020B0604030504040204" pitchFamily="34" charset="0"/>
            </a:endParaRPr>
          </a:p>
          <a:p>
            <a:endParaRPr lang="en-US" altLang="en-US">
              <a:latin typeface="Verdana" panose="020B0604030504040204" pitchFamily="34" charset="0"/>
            </a:endParaRPr>
          </a:p>
          <a:p>
            <a:endParaRPr lang="en-US" altLang="en-US">
              <a:latin typeface="Verdana" panose="020B0604030504040204" pitchFamily="34" charset="0"/>
            </a:endParaRPr>
          </a:p>
          <a:p>
            <a:endParaRPr lang="en-US" altLang="en-US">
              <a:latin typeface="Verdana" panose="020B0604030504040204" pitchFamily="34" charset="0"/>
            </a:endParaRPr>
          </a:p>
          <a:p>
            <a:endParaRPr lang="en-US" altLang="en-US">
              <a:latin typeface="Verdana" panose="020B0604030504040204" pitchFamily="34" charset="0"/>
            </a:endParaRPr>
          </a:p>
          <a:p>
            <a:endParaRPr lang="en-US" altLang="en-US">
              <a:latin typeface="Calibri" panose="020F0502020204030204" pitchFamily="34" charset="0"/>
            </a:endParaRPr>
          </a:p>
        </p:txBody>
      </p:sp>
      <p:sp>
        <p:nvSpPr>
          <p:cNvPr id="14339" name="Rectangle 7"/>
          <p:cNvSpPr>
            <a:spLocks noChangeArrowheads="1"/>
          </p:cNvSpPr>
          <p:nvPr/>
        </p:nvSpPr>
        <p:spPr bwMode="auto">
          <a:xfrm>
            <a:off x="1905000" y="609600"/>
            <a:ext cx="8305800" cy="76200"/>
          </a:xfrm>
          <a:prstGeom prst="rect">
            <a:avLst/>
          </a:prstGeom>
          <a:solidFill>
            <a:srgbClr val="FF6600"/>
          </a:solidFill>
          <a:ln w="9525">
            <a:solidFill>
              <a:schemeClr val="tx1"/>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latin typeface="Calibri" panose="020F0502020204030204" pitchFamily="34" charset="0"/>
            </a:endParaRPr>
          </a:p>
        </p:txBody>
      </p:sp>
      <p:sp>
        <p:nvSpPr>
          <p:cNvPr id="14340" name="Rectangle 8"/>
          <p:cNvSpPr>
            <a:spLocks noChangeArrowheads="1"/>
          </p:cNvSpPr>
          <p:nvPr/>
        </p:nvSpPr>
        <p:spPr bwMode="auto">
          <a:xfrm>
            <a:off x="1905000" y="685800"/>
            <a:ext cx="8305800" cy="5562600"/>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latin typeface="Calibri" panose="020F0502020204030204" pitchFamily="34" charset="0"/>
            </a:endParaRPr>
          </a:p>
        </p:txBody>
      </p:sp>
      <p:sp>
        <p:nvSpPr>
          <p:cNvPr id="14341" name="Content Placeholder 2"/>
          <p:cNvSpPr>
            <a:spLocks noGrp="1"/>
          </p:cNvSpPr>
          <p:nvPr>
            <p:ph sz="half" idx="1"/>
          </p:nvPr>
        </p:nvSpPr>
        <p:spPr>
          <a:xfrm>
            <a:off x="1905000" y="685800"/>
            <a:ext cx="8305800" cy="5562600"/>
          </a:xfrm>
          <a:solidFill>
            <a:srgbClr val="29103F"/>
          </a:solidFill>
        </p:spPr>
        <p:txBody>
          <a:bodyPr/>
          <a:lstStyle/>
          <a:p>
            <a:pPr>
              <a:spcAft>
                <a:spcPts val="1200"/>
              </a:spcAft>
              <a:buClr>
                <a:srgbClr val="EE7114"/>
              </a:buClr>
            </a:pPr>
            <a:r>
              <a:rPr lang="en-US" altLang="en-US" sz="2400">
                <a:solidFill>
                  <a:schemeClr val="bg1"/>
                </a:solidFill>
                <a:latin typeface="Verdana" panose="020B0604030504040204" pitchFamily="34" charset="0"/>
                <a:ea typeface="MS PGothic" panose="020B0600070205080204" pitchFamily="34" charset="-128"/>
                <a:cs typeface="Tahoma" panose="020B0604030504040204" pitchFamily="34" charset="0"/>
              </a:rPr>
              <a:t>Session 1: Health Risk Appraisal (HRA) and Individualized Action Plan</a:t>
            </a:r>
          </a:p>
          <a:p>
            <a:pPr>
              <a:spcAft>
                <a:spcPts val="1200"/>
              </a:spcAft>
              <a:buClr>
                <a:srgbClr val="EE7114"/>
              </a:buClr>
            </a:pPr>
            <a:r>
              <a:rPr lang="en-US" altLang="en-US" sz="2400">
                <a:solidFill>
                  <a:schemeClr val="bg1"/>
                </a:solidFill>
                <a:latin typeface="Verdana" panose="020B0604030504040204" pitchFamily="34" charset="0"/>
                <a:ea typeface="MS PGothic" panose="020B0600070205080204" pitchFamily="34" charset="-128"/>
                <a:cs typeface="Tahoma" panose="020B0604030504040204" pitchFamily="34" charset="0"/>
              </a:rPr>
              <a:t>Session 2: Hypertension</a:t>
            </a:r>
          </a:p>
          <a:p>
            <a:pPr>
              <a:spcAft>
                <a:spcPts val="1200"/>
              </a:spcAft>
              <a:buClr>
                <a:srgbClr val="EE7114"/>
              </a:buClr>
            </a:pPr>
            <a:r>
              <a:rPr lang="en-US" altLang="en-US" sz="2400">
                <a:solidFill>
                  <a:schemeClr val="bg1"/>
                </a:solidFill>
                <a:latin typeface="Verdana" panose="020B0604030504040204" pitchFamily="34" charset="0"/>
                <a:ea typeface="MS PGothic" panose="020B0600070205080204" pitchFamily="34" charset="-128"/>
                <a:cs typeface="Tahoma" panose="020B0604030504040204" pitchFamily="34" charset="0"/>
              </a:rPr>
              <a:t>Session 3: Nutrition</a:t>
            </a:r>
          </a:p>
          <a:p>
            <a:pPr>
              <a:spcAft>
                <a:spcPts val="1200"/>
              </a:spcAft>
              <a:buClr>
                <a:srgbClr val="EE7114"/>
              </a:buClr>
            </a:pPr>
            <a:r>
              <a:rPr lang="en-US" altLang="en-US" sz="2400">
                <a:solidFill>
                  <a:schemeClr val="bg1"/>
                </a:solidFill>
                <a:latin typeface="Verdana" panose="020B0604030504040204" pitchFamily="34" charset="0"/>
                <a:ea typeface="MS PGothic" panose="020B0600070205080204" pitchFamily="34" charset="-128"/>
                <a:cs typeface="Tahoma" panose="020B0604030504040204" pitchFamily="34" charset="0"/>
              </a:rPr>
              <a:t>Session 4: Tobacco Use Cessation</a:t>
            </a:r>
          </a:p>
          <a:p>
            <a:pPr>
              <a:spcAft>
                <a:spcPts val="1200"/>
              </a:spcAft>
              <a:buClr>
                <a:srgbClr val="EE7114"/>
              </a:buClr>
            </a:pPr>
            <a:r>
              <a:rPr lang="en-US" altLang="en-US" sz="2400">
                <a:solidFill>
                  <a:schemeClr val="bg1"/>
                </a:solidFill>
                <a:latin typeface="Verdana" panose="020B0604030504040204" pitchFamily="34" charset="0"/>
                <a:ea typeface="MS PGothic" panose="020B0600070205080204" pitchFamily="34" charset="-128"/>
                <a:cs typeface="Tahoma" panose="020B0604030504040204" pitchFamily="34" charset="0"/>
              </a:rPr>
              <a:t>Session 5: Physical Activity </a:t>
            </a:r>
          </a:p>
          <a:p>
            <a:pPr>
              <a:spcAft>
                <a:spcPts val="1200"/>
              </a:spcAft>
              <a:buClr>
                <a:srgbClr val="EE7114"/>
              </a:buClr>
            </a:pPr>
            <a:r>
              <a:rPr lang="en-US" altLang="en-US" sz="2400">
                <a:solidFill>
                  <a:schemeClr val="bg1"/>
                </a:solidFill>
                <a:latin typeface="Verdana" panose="020B0604030504040204" pitchFamily="34" charset="0"/>
                <a:ea typeface="MS PGothic" panose="020B0600070205080204" pitchFamily="34" charset="-128"/>
                <a:cs typeface="Tahoma" panose="020B0604030504040204" pitchFamily="34" charset="0"/>
              </a:rPr>
              <a:t>Session 6: Medication Management</a:t>
            </a:r>
          </a:p>
          <a:p>
            <a:pPr>
              <a:spcAft>
                <a:spcPts val="1200"/>
              </a:spcAft>
              <a:buClr>
                <a:srgbClr val="EE7114"/>
              </a:buClr>
            </a:pPr>
            <a:r>
              <a:rPr lang="en-US" altLang="en-US" sz="2400">
                <a:solidFill>
                  <a:schemeClr val="bg1"/>
                </a:solidFill>
                <a:latin typeface="Verdana" panose="020B0604030504040204" pitchFamily="34" charset="0"/>
                <a:ea typeface="MS PGothic" panose="020B0600070205080204" pitchFamily="34" charset="-128"/>
                <a:cs typeface="Tahoma" panose="020B0604030504040204" pitchFamily="34" charset="0"/>
              </a:rPr>
              <a:t>Session 7: Stress Management</a:t>
            </a:r>
          </a:p>
          <a:p>
            <a:pPr>
              <a:spcAft>
                <a:spcPts val="1200"/>
              </a:spcAft>
              <a:buClr>
                <a:srgbClr val="EE7114"/>
              </a:buClr>
            </a:pPr>
            <a:r>
              <a:rPr lang="en-US" altLang="en-US" sz="2400">
                <a:solidFill>
                  <a:schemeClr val="bg1"/>
                </a:solidFill>
                <a:latin typeface="Verdana" panose="020B0604030504040204" pitchFamily="34" charset="0"/>
                <a:ea typeface="MS PGothic" panose="020B0600070205080204" pitchFamily="34" charset="-128"/>
                <a:cs typeface="Tahoma" panose="020B0604030504040204" pitchFamily="34" charset="0"/>
              </a:rPr>
              <a:t>Session 8: Understanding Your HRA Results and Developing  an Individualized Action Plan (IAP) </a:t>
            </a:r>
          </a:p>
        </p:txBody>
      </p:sp>
      <p:pic>
        <p:nvPicPr>
          <p:cNvPr id="14342" name="Picture 11" descr="academicSymbolWdm_copur.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366250" y="6288088"/>
            <a:ext cx="768350" cy="41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851317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4"/>
          <p:cNvSpPr>
            <a:spLocks noChangeArrowheads="1"/>
          </p:cNvSpPr>
          <p:nvPr/>
        </p:nvSpPr>
        <p:spPr bwMode="auto">
          <a:xfrm>
            <a:off x="1828800" y="228600"/>
            <a:ext cx="6781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2000" b="1">
                <a:latin typeface="Verdana" panose="020B0604030504040204" pitchFamily="34" charset="0"/>
              </a:rPr>
              <a:t>Information and Self-Management Skills </a:t>
            </a:r>
            <a:endParaRPr lang="en-US" altLang="en-US">
              <a:latin typeface="Calibri" panose="020F0502020204030204" pitchFamily="34" charset="0"/>
            </a:endParaRPr>
          </a:p>
        </p:txBody>
      </p:sp>
      <p:sp>
        <p:nvSpPr>
          <p:cNvPr id="15363" name="Rectangle 7"/>
          <p:cNvSpPr>
            <a:spLocks noChangeArrowheads="1"/>
          </p:cNvSpPr>
          <p:nvPr/>
        </p:nvSpPr>
        <p:spPr bwMode="auto">
          <a:xfrm>
            <a:off x="1905000" y="609600"/>
            <a:ext cx="8305800" cy="76200"/>
          </a:xfrm>
          <a:prstGeom prst="rect">
            <a:avLst/>
          </a:prstGeom>
          <a:solidFill>
            <a:srgbClr val="FF6600"/>
          </a:solidFill>
          <a:ln w="9525">
            <a:solidFill>
              <a:schemeClr val="tx1"/>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latin typeface="Calibri" panose="020F0502020204030204" pitchFamily="34" charset="0"/>
            </a:endParaRPr>
          </a:p>
        </p:txBody>
      </p:sp>
      <p:pic>
        <p:nvPicPr>
          <p:cNvPr id="15364" name="Picture 11" descr="academicSymbolWdm_copur.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220201" y="152401"/>
            <a:ext cx="981075" cy="42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0" name="Diagram 9"/>
          <p:cNvGraphicFramePr/>
          <p:nvPr/>
        </p:nvGraphicFramePr>
        <p:xfrm>
          <a:off x="1828800" y="1752600"/>
          <a:ext cx="8534400" cy="495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366" name="Rectangle 10"/>
          <p:cNvSpPr>
            <a:spLocks noChangeArrowheads="1"/>
          </p:cNvSpPr>
          <p:nvPr/>
        </p:nvSpPr>
        <p:spPr bwMode="auto">
          <a:xfrm>
            <a:off x="1371600" y="685801"/>
            <a:ext cx="8991600"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1" eaLnBrk="1" hangingPunct="1"/>
            <a:r>
              <a:rPr lang="en-US" altLang="en-US" sz="2000">
                <a:latin typeface="Calibri" panose="020F0502020204030204" pitchFamily="34" charset="0"/>
              </a:rPr>
              <a:t>Health Coaches provide classes, support group facilitation, and telephone counseling to participants in order to facilitate improvement of hypertension self-management behaviors.</a:t>
            </a:r>
          </a:p>
          <a:p>
            <a:pPr lvl="1" eaLnBrk="1" hangingPunct="1"/>
            <a:endParaRPr lang="en-US" altLang="en-US" sz="2800">
              <a:latin typeface="Calibri" panose="020F0502020204030204" pitchFamily="34" charset="0"/>
            </a:endParaRPr>
          </a:p>
        </p:txBody>
      </p:sp>
    </p:spTree>
    <p:extLst>
      <p:ext uri="{BB962C8B-B14F-4D97-AF65-F5344CB8AC3E}">
        <p14:creationId xmlns:p14="http://schemas.microsoft.com/office/powerpoint/2010/main" val="42870142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 – process, impact, outcome</a:t>
            </a:r>
            <a:endParaRPr lang="en-US" dirty="0"/>
          </a:p>
        </p:txBody>
      </p:sp>
      <p:sp>
        <p:nvSpPr>
          <p:cNvPr id="3" name="Content Placeholder 2"/>
          <p:cNvSpPr>
            <a:spLocks noGrp="1"/>
          </p:cNvSpPr>
          <p:nvPr>
            <p:ph idx="1"/>
          </p:nvPr>
        </p:nvSpPr>
        <p:spPr/>
        <p:txBody>
          <a:bodyPr/>
          <a:lstStyle/>
          <a:p>
            <a:r>
              <a:rPr lang="en-US" dirty="0" smtClean="0"/>
              <a:t>Recruitment, training retention, oversight of Health Coaches</a:t>
            </a:r>
          </a:p>
          <a:p>
            <a:r>
              <a:rPr lang="en-US" dirty="0" smtClean="0"/>
              <a:t>Recruitment of participants</a:t>
            </a:r>
          </a:p>
          <a:p>
            <a:r>
              <a:rPr lang="en-US" dirty="0" smtClean="0"/>
              <a:t>Delivery of program activities – fidelity, dose delivered, dose received – exposure and satisfaction, reach</a:t>
            </a:r>
          </a:p>
          <a:p>
            <a:r>
              <a:rPr lang="en-US" dirty="0" smtClean="0"/>
              <a:t>Outcomes – </a:t>
            </a:r>
          </a:p>
          <a:p>
            <a:pPr lvl="1"/>
            <a:r>
              <a:rPr lang="en-US" dirty="0" smtClean="0"/>
              <a:t>Clinical – systolic BP, BMI, waist circumference</a:t>
            </a:r>
          </a:p>
          <a:p>
            <a:pPr lvl="1"/>
            <a:r>
              <a:rPr lang="en-US" dirty="0" smtClean="0"/>
              <a:t>knowledge, perception (self-efficacy, attitudes, </a:t>
            </a:r>
            <a:r>
              <a:rPr lang="en-US" dirty="0" err="1" smtClean="0"/>
              <a:t>etc</a:t>
            </a:r>
            <a:r>
              <a:rPr lang="en-US" dirty="0" smtClean="0"/>
              <a:t>), stage of change, </a:t>
            </a:r>
          </a:p>
          <a:p>
            <a:pPr lvl="1"/>
            <a:r>
              <a:rPr lang="en-US" dirty="0" smtClean="0"/>
              <a:t>Skill – personal action plan, goal-setting, self-monitoring</a:t>
            </a:r>
          </a:p>
          <a:p>
            <a:pPr lvl="1"/>
            <a:r>
              <a:rPr lang="en-US" dirty="0" smtClean="0"/>
              <a:t>Behavior – dietary, physical activity, stress management, tobacco use</a:t>
            </a:r>
            <a:endParaRPr lang="en-US" dirty="0"/>
          </a:p>
        </p:txBody>
      </p:sp>
    </p:spTree>
    <p:extLst>
      <p:ext uri="{BB962C8B-B14F-4D97-AF65-F5344CB8AC3E}">
        <p14:creationId xmlns:p14="http://schemas.microsoft.com/office/powerpoint/2010/main" val="35924561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8500" y="-104775"/>
            <a:ext cx="10515600" cy="1325563"/>
          </a:xfrm>
        </p:spPr>
        <p:txBody>
          <a:bodyPr/>
          <a:lstStyle/>
          <a:p>
            <a:r>
              <a:rPr lang="en-US" dirty="0" smtClean="0"/>
              <a:t>Two populations – two designs</a:t>
            </a:r>
            <a:endParaRPr lang="en-US" dirty="0"/>
          </a:p>
        </p:txBody>
      </p:sp>
      <p:sp>
        <p:nvSpPr>
          <p:cNvPr id="3" name="Content Placeholder 2"/>
          <p:cNvSpPr>
            <a:spLocks noGrp="1"/>
          </p:cNvSpPr>
          <p:nvPr>
            <p:ph idx="1"/>
          </p:nvPr>
        </p:nvSpPr>
        <p:spPr>
          <a:xfrm>
            <a:off x="838200" y="1397000"/>
            <a:ext cx="10515600" cy="5651500"/>
          </a:xfrm>
        </p:spPr>
        <p:txBody>
          <a:bodyPr>
            <a:normAutofit/>
          </a:bodyPr>
          <a:lstStyle/>
          <a:p>
            <a:r>
              <a:rPr lang="en-US" dirty="0" smtClean="0"/>
              <a:t>Original HCHC with 146 community members 60 years and above. Pre/Post data baseline and at 16 weeks.</a:t>
            </a:r>
          </a:p>
          <a:p>
            <a:pPr marL="0" indent="0">
              <a:buNone/>
            </a:pPr>
            <a:endParaRPr lang="en-US" dirty="0" smtClean="0"/>
          </a:p>
          <a:p>
            <a:r>
              <a:rPr lang="en-US" dirty="0" smtClean="0"/>
              <a:t>Expanded HCHC (EHCHC) with 185 community members 45 years and above completed 8-week, core program. Participants batch </a:t>
            </a:r>
            <a:r>
              <a:rPr lang="en-US" dirty="0"/>
              <a:t>randomized to intervention or wait-list control groups. </a:t>
            </a:r>
            <a:endParaRPr lang="en-US" dirty="0" smtClean="0"/>
          </a:p>
        </p:txBody>
      </p:sp>
    </p:spTree>
    <p:extLst>
      <p:ext uri="{BB962C8B-B14F-4D97-AF65-F5344CB8AC3E}">
        <p14:creationId xmlns:p14="http://schemas.microsoft.com/office/powerpoint/2010/main" val="7153616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bwMode="auto">
          <a:xfrm>
            <a:off x="1524000" y="0"/>
            <a:ext cx="9144000" cy="6858000"/>
          </a:xfrm>
          <a:prstGeom prst="rect">
            <a:avLst/>
          </a:prstGeom>
          <a:ln w="6350"/>
        </p:spPr>
        <p:style>
          <a:lnRef idx="2">
            <a:schemeClr val="dk1"/>
          </a:lnRef>
          <a:fillRef idx="1">
            <a:schemeClr val="lt1"/>
          </a:fillRef>
          <a:effectRef idx="0">
            <a:schemeClr val="dk1"/>
          </a:effectRef>
          <a:fontRef idx="minor">
            <a:schemeClr val="dk1"/>
          </a:fontRef>
        </p:style>
        <p:txBody>
          <a:bodyPr anchor="ctr"/>
          <a:lstStyle/>
          <a:p>
            <a:pPr algn="ctr" defTabSz="914400">
              <a:defRPr/>
            </a:pPr>
            <a:endParaRPr lang="en-US" dirty="0">
              <a:solidFill>
                <a:prstClr val="black"/>
              </a:solidFill>
              <a:latin typeface="Arial" pitchFamily="34" charset="0"/>
              <a:cs typeface="Arial" pitchFamily="34" charset="0"/>
            </a:endParaRPr>
          </a:p>
        </p:txBody>
      </p:sp>
      <p:sp>
        <p:nvSpPr>
          <p:cNvPr id="8195" name="AutoShape 17"/>
          <p:cNvSpPr>
            <a:spLocks noChangeArrowheads="1"/>
          </p:cNvSpPr>
          <p:nvPr/>
        </p:nvSpPr>
        <p:spPr bwMode="auto">
          <a:xfrm>
            <a:off x="1752600" y="2251075"/>
            <a:ext cx="1371600" cy="1295400"/>
          </a:xfrm>
          <a:prstGeom prst="flowChartAlternateProcess">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4400" eaLnBrk="1" fontAlgn="base" hangingPunct="1">
              <a:spcBef>
                <a:spcPct val="0"/>
              </a:spcBef>
              <a:spcAft>
                <a:spcPct val="0"/>
              </a:spcAft>
            </a:pPr>
            <a:endParaRPr lang="en-US" altLang="en-US" sz="1200">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a:p>
            <a:pPr defTabSz="914400" eaLnBrk="1" fontAlgn="base" hangingPunct="1">
              <a:spcBef>
                <a:spcPct val="0"/>
              </a:spcBef>
              <a:spcAft>
                <a:spcPct val="0"/>
              </a:spcAft>
            </a:pPr>
            <a:r>
              <a:rPr lang="en-US" altLang="en-US" sz="1200">
                <a:solidFill>
                  <a:prstClr val="black"/>
                </a:solidFill>
                <a:latin typeface="Times New Roman" panose="02020603050405020304" pitchFamily="18" charset="0"/>
                <a:ea typeface="Calibri" panose="020F0502020204030204" pitchFamily="34" charset="0"/>
                <a:cs typeface="Times New Roman" panose="02020603050405020304" pitchFamily="18" charset="0"/>
              </a:rPr>
              <a:t>60 years old or older with HTN, resident of Oconee County</a:t>
            </a:r>
            <a:endParaRPr lang="en-US" altLang="en-US">
              <a:solidFill>
                <a:prstClr val="black"/>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8196" name="AutoShape 16"/>
          <p:cNvSpPr>
            <a:spLocks noChangeArrowheads="1"/>
          </p:cNvSpPr>
          <p:nvPr/>
        </p:nvSpPr>
        <p:spPr bwMode="auto">
          <a:xfrm>
            <a:off x="3505201" y="2259013"/>
            <a:ext cx="627063" cy="1295400"/>
          </a:xfrm>
          <a:prstGeom prst="flowChartAlternateProcess">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4400" eaLnBrk="1" fontAlgn="base" hangingPunct="1">
              <a:spcBef>
                <a:spcPct val="0"/>
              </a:spcBef>
              <a:spcAft>
                <a:spcPct val="0"/>
              </a:spcAft>
            </a:pPr>
            <a:endParaRPr lang="en-US" altLang="en-US" sz="1200" dirty="0">
              <a:solidFill>
                <a:prstClr val="black"/>
              </a:solidFill>
              <a:latin typeface="Times New Roman" panose="02020603050405020304" pitchFamily="18" charset="0"/>
              <a:cs typeface="Times New Roman" panose="02020603050405020304" pitchFamily="18" charset="0"/>
            </a:endParaRPr>
          </a:p>
          <a:p>
            <a:pPr defTabSz="914400" eaLnBrk="1" fontAlgn="base" hangingPunct="1">
              <a:spcBef>
                <a:spcPct val="0"/>
              </a:spcBef>
              <a:spcAft>
                <a:spcPct val="0"/>
              </a:spcAft>
            </a:pPr>
            <a:endParaRPr lang="en-US" altLang="en-US" sz="1200" dirty="0">
              <a:solidFill>
                <a:prstClr val="black"/>
              </a:solidFill>
              <a:latin typeface="Times New Roman" panose="02020603050405020304" pitchFamily="18" charset="0"/>
              <a:cs typeface="Times New Roman" panose="02020603050405020304" pitchFamily="18" charset="0"/>
            </a:endParaRPr>
          </a:p>
          <a:p>
            <a:pPr defTabSz="914400" eaLnBrk="1" fontAlgn="base" hangingPunct="1">
              <a:spcBef>
                <a:spcPct val="0"/>
              </a:spcBef>
              <a:spcAft>
                <a:spcPct val="0"/>
              </a:spcAft>
            </a:pPr>
            <a:r>
              <a:rPr lang="en-US" altLang="en-US" sz="1200" dirty="0">
                <a:solidFill>
                  <a:prstClr val="black"/>
                </a:solidFill>
                <a:latin typeface="Times New Roman" panose="02020603050405020304" pitchFamily="18" charset="0"/>
                <a:cs typeface="Times New Roman" panose="02020603050405020304" pitchFamily="18" charset="0"/>
              </a:rPr>
              <a:t>HRA</a:t>
            </a:r>
            <a:endParaRPr lang="en-US" altLang="en-US" dirty="0">
              <a:solidFill>
                <a:prstClr val="black"/>
              </a:solidFill>
              <a:latin typeface="Times New Roman" panose="02020603050405020304" pitchFamily="18" charset="0"/>
              <a:cs typeface="Times New Roman" panose="02020603050405020304" pitchFamily="18" charset="0"/>
            </a:endParaRPr>
          </a:p>
        </p:txBody>
      </p:sp>
      <p:sp>
        <p:nvSpPr>
          <p:cNvPr id="8197" name="AutoShape 21"/>
          <p:cNvSpPr>
            <a:spLocks noChangeArrowheads="1"/>
          </p:cNvSpPr>
          <p:nvPr/>
        </p:nvSpPr>
        <p:spPr bwMode="auto">
          <a:xfrm>
            <a:off x="4419601" y="990600"/>
            <a:ext cx="1852613" cy="3810000"/>
          </a:xfrm>
          <a:prstGeom prst="flowChartAlternateProcess">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4400" eaLnBrk="1" fontAlgn="base" hangingPunct="1">
              <a:spcBef>
                <a:spcPct val="0"/>
              </a:spcBef>
              <a:spcAft>
                <a:spcPct val="0"/>
              </a:spcAft>
            </a:pPr>
            <a:r>
              <a:rPr lang="en-US" altLang="en-US" sz="1700" dirty="0">
                <a:solidFill>
                  <a:prstClr val="black"/>
                </a:solidFill>
                <a:latin typeface="Times New Roman" panose="02020603050405020304" pitchFamily="18" charset="0"/>
                <a:cs typeface="Times New Roman" panose="02020603050405020304" pitchFamily="18" charset="0"/>
              </a:rPr>
              <a:t>Group classes in  HTN, PA, NUTR,  Medication management, stress management and Individualized Action Plan (incentive: Blood Pressure Monitor and relaxation CD)</a:t>
            </a:r>
          </a:p>
        </p:txBody>
      </p:sp>
      <p:sp>
        <p:nvSpPr>
          <p:cNvPr id="8198" name="AutoShape 13"/>
          <p:cNvSpPr>
            <a:spLocks noChangeArrowheads="1"/>
          </p:cNvSpPr>
          <p:nvPr/>
        </p:nvSpPr>
        <p:spPr bwMode="auto">
          <a:xfrm>
            <a:off x="7010400" y="3657600"/>
            <a:ext cx="1905000" cy="914400"/>
          </a:xfrm>
          <a:prstGeom prst="flowChartAlternateProcess">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4400" eaLnBrk="1" fontAlgn="base" hangingPunct="1">
              <a:spcBef>
                <a:spcPct val="0"/>
              </a:spcBef>
              <a:spcAft>
                <a:spcPct val="0"/>
              </a:spcAft>
            </a:pPr>
            <a:endParaRPr lang="en-US" altLang="en-US" sz="1200">
              <a:solidFill>
                <a:prstClr val="black"/>
              </a:solidFill>
              <a:latin typeface="Times New Roman" panose="02020603050405020304" pitchFamily="18" charset="0"/>
              <a:cs typeface="Times New Roman" panose="02020603050405020304" pitchFamily="18" charset="0"/>
            </a:endParaRPr>
          </a:p>
          <a:p>
            <a:pPr defTabSz="914400" eaLnBrk="1" fontAlgn="base" hangingPunct="1">
              <a:spcBef>
                <a:spcPct val="0"/>
              </a:spcBef>
              <a:spcAft>
                <a:spcPct val="0"/>
              </a:spcAft>
            </a:pPr>
            <a:r>
              <a:rPr lang="en-US" altLang="en-US" sz="1600">
                <a:solidFill>
                  <a:prstClr val="black"/>
                </a:solidFill>
                <a:latin typeface="Times New Roman" panose="02020603050405020304" pitchFamily="18" charset="0"/>
                <a:cs typeface="Times New Roman" panose="02020603050405020304" pitchFamily="18" charset="0"/>
              </a:rPr>
              <a:t>No follow-up</a:t>
            </a:r>
          </a:p>
        </p:txBody>
      </p:sp>
      <p:sp>
        <p:nvSpPr>
          <p:cNvPr id="8199" name="AutoShape 12"/>
          <p:cNvSpPr>
            <a:spLocks noChangeArrowheads="1"/>
          </p:cNvSpPr>
          <p:nvPr/>
        </p:nvSpPr>
        <p:spPr bwMode="auto">
          <a:xfrm>
            <a:off x="7010400" y="2389188"/>
            <a:ext cx="1905000" cy="990600"/>
          </a:xfrm>
          <a:prstGeom prst="flowChartAlternateProcess">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4400" eaLnBrk="1" fontAlgn="base" hangingPunct="1">
              <a:spcBef>
                <a:spcPct val="0"/>
              </a:spcBef>
              <a:spcAft>
                <a:spcPct val="0"/>
              </a:spcAft>
            </a:pPr>
            <a:r>
              <a:rPr lang="en-US" altLang="en-US" sz="1400">
                <a:solidFill>
                  <a:prstClr val="black"/>
                </a:solidFill>
                <a:latin typeface="Times New Roman" panose="02020603050405020304" pitchFamily="18" charset="0"/>
                <a:cs typeface="Times New Roman" panose="02020603050405020304" pitchFamily="18" charset="0"/>
              </a:rPr>
              <a:t>6 Group classes in Nutrition led by EFNEP lay educator  (incentive: cookbook)</a:t>
            </a:r>
          </a:p>
        </p:txBody>
      </p:sp>
      <p:sp>
        <p:nvSpPr>
          <p:cNvPr id="8200" name="AutoShape 11"/>
          <p:cNvSpPr>
            <a:spLocks noChangeArrowheads="1"/>
          </p:cNvSpPr>
          <p:nvPr/>
        </p:nvSpPr>
        <p:spPr bwMode="auto">
          <a:xfrm>
            <a:off x="9448800" y="2071688"/>
            <a:ext cx="1066800" cy="1600200"/>
          </a:xfrm>
          <a:prstGeom prst="flowChartAlternateProcess">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914400" eaLnBrk="1" fontAlgn="base" hangingPunct="1">
              <a:spcBef>
                <a:spcPct val="0"/>
              </a:spcBef>
              <a:spcAft>
                <a:spcPct val="0"/>
              </a:spcAft>
            </a:pPr>
            <a:r>
              <a:rPr lang="en-US" altLang="en-US" sz="1400">
                <a:solidFill>
                  <a:prstClr val="black"/>
                </a:solidFill>
                <a:latin typeface="Times New Roman" panose="02020603050405020304" pitchFamily="18" charset="0"/>
                <a:cs typeface="Times New Roman" panose="02020603050405020304" pitchFamily="18" charset="0"/>
              </a:rPr>
              <a:t>HRA </a:t>
            </a:r>
          </a:p>
          <a:p>
            <a:pPr algn="ctr" defTabSz="914400" eaLnBrk="1" fontAlgn="base" hangingPunct="1">
              <a:spcBef>
                <a:spcPct val="0"/>
              </a:spcBef>
              <a:spcAft>
                <a:spcPct val="0"/>
              </a:spcAft>
            </a:pPr>
            <a:r>
              <a:rPr lang="en-US" altLang="en-US" sz="1400">
                <a:solidFill>
                  <a:prstClr val="black"/>
                </a:solidFill>
                <a:latin typeface="Times New Roman" panose="02020603050405020304" pitchFamily="18" charset="0"/>
                <a:cs typeface="Times New Roman" panose="02020603050405020304" pitchFamily="18" charset="0"/>
              </a:rPr>
              <a:t>(at 16 weeks)</a:t>
            </a:r>
          </a:p>
          <a:p>
            <a:pPr algn="ctr" defTabSz="914400" eaLnBrk="1" fontAlgn="base" hangingPunct="1">
              <a:spcBef>
                <a:spcPct val="0"/>
              </a:spcBef>
              <a:spcAft>
                <a:spcPct val="0"/>
              </a:spcAft>
            </a:pPr>
            <a:r>
              <a:rPr lang="en-US" altLang="en-US" sz="1400">
                <a:solidFill>
                  <a:prstClr val="black"/>
                </a:solidFill>
                <a:latin typeface="Times New Roman" panose="02020603050405020304" pitchFamily="18" charset="0"/>
                <a:cs typeface="Times New Roman" panose="02020603050405020304" pitchFamily="18" charset="0"/>
              </a:rPr>
              <a:t>(incentive: CDSM book)</a:t>
            </a:r>
          </a:p>
        </p:txBody>
      </p:sp>
      <p:sp>
        <p:nvSpPr>
          <p:cNvPr id="8201" name="AutoShape 6"/>
          <p:cNvSpPr>
            <a:spLocks noChangeArrowheads="1"/>
          </p:cNvSpPr>
          <p:nvPr/>
        </p:nvSpPr>
        <p:spPr bwMode="auto">
          <a:xfrm>
            <a:off x="7010400" y="1219200"/>
            <a:ext cx="1905000" cy="990600"/>
          </a:xfrm>
          <a:prstGeom prst="flowChartAlternateProcess">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4400" eaLnBrk="1" fontAlgn="base" hangingPunct="1">
              <a:spcBef>
                <a:spcPct val="0"/>
              </a:spcBef>
              <a:spcAft>
                <a:spcPct val="0"/>
              </a:spcAft>
            </a:pPr>
            <a:r>
              <a:rPr lang="en-US" altLang="en-US" sz="1400">
                <a:solidFill>
                  <a:prstClr val="black"/>
                </a:solidFill>
                <a:latin typeface="Times New Roman" panose="02020603050405020304" pitchFamily="18" charset="0"/>
                <a:cs typeface="Times New Roman" panose="02020603050405020304" pitchFamily="18" charset="0"/>
              </a:rPr>
              <a:t>2 Group classes in Physical Activity led by a trained HC (incentive: pedometer)</a:t>
            </a:r>
          </a:p>
        </p:txBody>
      </p:sp>
      <p:cxnSp>
        <p:nvCxnSpPr>
          <p:cNvPr id="31" name="Straight Arrow Connector 30"/>
          <p:cNvCxnSpPr>
            <a:stCxn id="8195" idx="3"/>
            <a:endCxn id="8196" idx="1"/>
          </p:cNvCxnSpPr>
          <p:nvPr/>
        </p:nvCxnSpPr>
        <p:spPr bwMode="auto">
          <a:xfrm>
            <a:off x="3124200" y="2898775"/>
            <a:ext cx="381000" cy="793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8196" idx="3"/>
            <a:endCxn id="8197" idx="1"/>
          </p:cNvCxnSpPr>
          <p:nvPr/>
        </p:nvCxnSpPr>
        <p:spPr bwMode="auto">
          <a:xfrm flipV="1">
            <a:off x="4132264" y="2895601"/>
            <a:ext cx="287337" cy="11113"/>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86" name="Elbow Connector 85"/>
          <p:cNvCxnSpPr>
            <a:stCxn id="8201" idx="3"/>
            <a:endCxn id="8200" idx="1"/>
          </p:cNvCxnSpPr>
          <p:nvPr/>
        </p:nvCxnSpPr>
        <p:spPr bwMode="auto">
          <a:xfrm>
            <a:off x="8915400" y="1714500"/>
            <a:ext cx="533400" cy="1157288"/>
          </a:xfrm>
          <a:prstGeom prst="bentConnector3">
            <a:avLst>
              <a:gd name="adj1" fmla="val 50000"/>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88" name="Elbow Connector 87"/>
          <p:cNvCxnSpPr>
            <a:stCxn id="8199" idx="3"/>
            <a:endCxn id="8200" idx="1"/>
          </p:cNvCxnSpPr>
          <p:nvPr/>
        </p:nvCxnSpPr>
        <p:spPr bwMode="auto">
          <a:xfrm flipV="1">
            <a:off x="8915400" y="2871788"/>
            <a:ext cx="533400" cy="12700"/>
          </a:xfrm>
          <a:prstGeom prst="bentConnector3">
            <a:avLst>
              <a:gd name="adj1" fmla="val 50000"/>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92" name="Elbow Connector 91"/>
          <p:cNvCxnSpPr>
            <a:stCxn id="8198" idx="3"/>
            <a:endCxn id="8200" idx="1"/>
          </p:cNvCxnSpPr>
          <p:nvPr/>
        </p:nvCxnSpPr>
        <p:spPr bwMode="auto">
          <a:xfrm flipV="1">
            <a:off x="8915400" y="2871788"/>
            <a:ext cx="533400" cy="1243012"/>
          </a:xfrm>
          <a:prstGeom prst="bentConnector3">
            <a:avLst>
              <a:gd name="adj1" fmla="val 50000"/>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98" name="Elbow Connector 97"/>
          <p:cNvCxnSpPr>
            <a:stCxn id="8197" idx="3"/>
            <a:endCxn id="8201" idx="1"/>
          </p:cNvCxnSpPr>
          <p:nvPr/>
        </p:nvCxnSpPr>
        <p:spPr bwMode="auto">
          <a:xfrm flipV="1">
            <a:off x="6272214" y="1714500"/>
            <a:ext cx="738187" cy="1181100"/>
          </a:xfrm>
          <a:prstGeom prst="bentConnector3">
            <a:avLst>
              <a:gd name="adj1" fmla="val 50000"/>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00" name="Elbow Connector 99"/>
          <p:cNvCxnSpPr>
            <a:stCxn id="8197" idx="3"/>
            <a:endCxn id="8199" idx="1"/>
          </p:cNvCxnSpPr>
          <p:nvPr/>
        </p:nvCxnSpPr>
        <p:spPr bwMode="auto">
          <a:xfrm flipV="1">
            <a:off x="6272214" y="2884488"/>
            <a:ext cx="738187" cy="11112"/>
          </a:xfrm>
          <a:prstGeom prst="bentConnector3">
            <a:avLst>
              <a:gd name="adj1" fmla="val 50000"/>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04" name="Elbow Connector 103"/>
          <p:cNvCxnSpPr>
            <a:stCxn id="8197" idx="3"/>
            <a:endCxn id="8198" idx="1"/>
          </p:cNvCxnSpPr>
          <p:nvPr/>
        </p:nvCxnSpPr>
        <p:spPr bwMode="auto">
          <a:xfrm>
            <a:off x="6272214" y="2895600"/>
            <a:ext cx="738187" cy="1219200"/>
          </a:xfrm>
          <a:prstGeom prst="bentConnector3">
            <a:avLst>
              <a:gd name="adj1" fmla="val 50000"/>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8210" name="Rectangle 28"/>
          <p:cNvSpPr>
            <a:spLocks noChangeArrowheads="1"/>
          </p:cNvSpPr>
          <p:nvPr/>
        </p:nvSpPr>
        <p:spPr bwMode="auto">
          <a:xfrm>
            <a:off x="1524000" y="3811588"/>
            <a:ext cx="2438400" cy="304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4400" eaLnBrk="1" fontAlgn="base" hangingPunct="1">
              <a:spcBef>
                <a:spcPct val="0"/>
              </a:spcBef>
              <a:spcAft>
                <a:spcPct val="0"/>
              </a:spcAft>
              <a:buFont typeface="Arial" panose="020B0604020202020204" pitchFamily="34" charset="0"/>
              <a:buChar char="•"/>
            </a:pPr>
            <a:r>
              <a:rPr lang="en-US" altLang="en-US" sz="1200" b="1" dirty="0">
                <a:solidFill>
                  <a:prstClr val="black"/>
                </a:solidFill>
                <a:latin typeface="Times New Roman" panose="02020603050405020304" pitchFamily="18" charset="0"/>
                <a:cs typeface="Times New Roman" panose="02020603050405020304" pitchFamily="18" charset="0"/>
              </a:rPr>
              <a:t>CDSMP</a:t>
            </a:r>
            <a:r>
              <a:rPr lang="en-US" altLang="en-US" sz="1200" dirty="0">
                <a:solidFill>
                  <a:prstClr val="black"/>
                </a:solidFill>
                <a:latin typeface="Times New Roman" panose="02020603050405020304" pitchFamily="18" charset="0"/>
                <a:cs typeface="Times New Roman" panose="02020603050405020304" pitchFamily="18" charset="0"/>
              </a:rPr>
              <a:t> – </a:t>
            </a:r>
            <a:r>
              <a:rPr lang="en-US" altLang="en-US" sz="1400" dirty="0">
                <a:solidFill>
                  <a:prstClr val="black"/>
                </a:solidFill>
                <a:latin typeface="Times New Roman" panose="02020603050405020304" pitchFamily="18" charset="0"/>
                <a:cs typeface="Times New Roman" panose="02020603050405020304" pitchFamily="18" charset="0"/>
              </a:rPr>
              <a:t>Chronic Disease Self-Management Program developed by Stanford University</a:t>
            </a:r>
          </a:p>
          <a:p>
            <a:pPr defTabSz="914400" eaLnBrk="1" fontAlgn="base" hangingPunct="1">
              <a:spcBef>
                <a:spcPct val="0"/>
              </a:spcBef>
              <a:spcAft>
                <a:spcPct val="0"/>
              </a:spcAft>
              <a:buFont typeface="Arial" panose="020B0604020202020204" pitchFamily="34" charset="0"/>
              <a:buChar char="•"/>
            </a:pPr>
            <a:r>
              <a:rPr lang="en-US" altLang="en-US" sz="1400" b="1" dirty="0">
                <a:solidFill>
                  <a:prstClr val="black"/>
                </a:solidFill>
                <a:latin typeface="Times New Roman" panose="02020603050405020304" pitchFamily="18" charset="0"/>
                <a:cs typeface="Times New Roman" panose="02020603050405020304" pitchFamily="18" charset="0"/>
              </a:rPr>
              <a:t>HC</a:t>
            </a:r>
            <a:r>
              <a:rPr lang="en-US" altLang="en-US" sz="1400" dirty="0">
                <a:solidFill>
                  <a:prstClr val="black"/>
                </a:solidFill>
                <a:latin typeface="Times New Roman" panose="02020603050405020304" pitchFamily="18" charset="0"/>
                <a:cs typeface="Times New Roman" panose="02020603050405020304" pitchFamily="18" charset="0"/>
              </a:rPr>
              <a:t> – Health Coach</a:t>
            </a:r>
          </a:p>
          <a:p>
            <a:pPr defTabSz="914400" eaLnBrk="1" fontAlgn="base" hangingPunct="1">
              <a:spcBef>
                <a:spcPct val="0"/>
              </a:spcBef>
              <a:spcAft>
                <a:spcPct val="0"/>
              </a:spcAft>
              <a:buFont typeface="Arial" panose="020B0604020202020204" pitchFamily="34" charset="0"/>
              <a:buChar char="•"/>
            </a:pPr>
            <a:r>
              <a:rPr lang="en-US" altLang="en-US" sz="1200" b="1" dirty="0">
                <a:solidFill>
                  <a:prstClr val="black"/>
                </a:solidFill>
                <a:latin typeface="Times New Roman" panose="02020603050405020304" pitchFamily="18" charset="0"/>
                <a:cs typeface="Times New Roman" panose="02020603050405020304" pitchFamily="18" charset="0"/>
              </a:rPr>
              <a:t>HTN</a:t>
            </a:r>
            <a:r>
              <a:rPr lang="en-US" altLang="en-US" sz="1200" dirty="0">
                <a:solidFill>
                  <a:prstClr val="black"/>
                </a:solidFill>
                <a:latin typeface="Times New Roman" panose="02020603050405020304" pitchFamily="18" charset="0"/>
                <a:cs typeface="Times New Roman" panose="02020603050405020304" pitchFamily="18" charset="0"/>
              </a:rPr>
              <a:t> – </a:t>
            </a:r>
            <a:r>
              <a:rPr lang="en-US" altLang="en-US" sz="1400" dirty="0">
                <a:solidFill>
                  <a:prstClr val="black"/>
                </a:solidFill>
                <a:latin typeface="Times New Roman" panose="02020603050405020304" pitchFamily="18" charset="0"/>
                <a:cs typeface="Times New Roman" panose="02020603050405020304" pitchFamily="18" charset="0"/>
              </a:rPr>
              <a:t>Hypertension</a:t>
            </a:r>
          </a:p>
          <a:p>
            <a:pPr defTabSz="914400" eaLnBrk="1" fontAlgn="base" hangingPunct="1">
              <a:spcBef>
                <a:spcPct val="0"/>
              </a:spcBef>
              <a:spcAft>
                <a:spcPct val="0"/>
              </a:spcAft>
              <a:buFont typeface="Arial" panose="020B0604020202020204" pitchFamily="34" charset="0"/>
              <a:buChar char="•"/>
            </a:pPr>
            <a:r>
              <a:rPr lang="en-US" altLang="en-US" sz="1200" b="1" dirty="0">
                <a:solidFill>
                  <a:prstClr val="black"/>
                </a:solidFill>
                <a:latin typeface="Times New Roman" panose="02020603050405020304" pitchFamily="18" charset="0"/>
                <a:cs typeface="Times New Roman" panose="02020603050405020304" pitchFamily="18" charset="0"/>
              </a:rPr>
              <a:t>PA</a:t>
            </a:r>
            <a:r>
              <a:rPr lang="en-US" altLang="en-US" sz="1200" dirty="0">
                <a:solidFill>
                  <a:prstClr val="black"/>
                </a:solidFill>
                <a:latin typeface="Times New Roman" panose="02020603050405020304" pitchFamily="18" charset="0"/>
                <a:cs typeface="Times New Roman" panose="02020603050405020304" pitchFamily="18" charset="0"/>
              </a:rPr>
              <a:t> – </a:t>
            </a:r>
            <a:r>
              <a:rPr lang="en-US" altLang="en-US" sz="1400" dirty="0">
                <a:solidFill>
                  <a:prstClr val="black"/>
                </a:solidFill>
                <a:latin typeface="Times New Roman" panose="02020603050405020304" pitchFamily="18" charset="0"/>
                <a:cs typeface="Times New Roman" panose="02020603050405020304" pitchFamily="18" charset="0"/>
              </a:rPr>
              <a:t>Physical Activity</a:t>
            </a:r>
          </a:p>
          <a:p>
            <a:pPr defTabSz="914400" eaLnBrk="1" fontAlgn="base" hangingPunct="1">
              <a:spcBef>
                <a:spcPct val="0"/>
              </a:spcBef>
              <a:spcAft>
                <a:spcPct val="0"/>
              </a:spcAft>
              <a:buFont typeface="Arial" panose="020B0604020202020204" pitchFamily="34" charset="0"/>
              <a:buChar char="•"/>
            </a:pPr>
            <a:r>
              <a:rPr lang="en-US" altLang="en-US" sz="1200" b="1" dirty="0">
                <a:solidFill>
                  <a:prstClr val="black"/>
                </a:solidFill>
                <a:latin typeface="Times New Roman" panose="02020603050405020304" pitchFamily="18" charset="0"/>
                <a:cs typeface="Times New Roman" panose="02020603050405020304" pitchFamily="18" charset="0"/>
              </a:rPr>
              <a:t>NUTR</a:t>
            </a:r>
            <a:r>
              <a:rPr lang="en-US" altLang="en-US" sz="1200" dirty="0">
                <a:solidFill>
                  <a:prstClr val="black"/>
                </a:solidFill>
                <a:latin typeface="Times New Roman" panose="02020603050405020304" pitchFamily="18" charset="0"/>
                <a:cs typeface="Times New Roman" panose="02020603050405020304" pitchFamily="18" charset="0"/>
              </a:rPr>
              <a:t> – </a:t>
            </a:r>
            <a:r>
              <a:rPr lang="en-US" altLang="en-US" sz="1400" dirty="0">
                <a:solidFill>
                  <a:prstClr val="black"/>
                </a:solidFill>
                <a:latin typeface="Times New Roman" panose="02020603050405020304" pitchFamily="18" charset="0"/>
                <a:cs typeface="Times New Roman" panose="02020603050405020304" pitchFamily="18" charset="0"/>
              </a:rPr>
              <a:t>Nutrition</a:t>
            </a:r>
          </a:p>
          <a:p>
            <a:pPr defTabSz="914400" eaLnBrk="1" fontAlgn="base" hangingPunct="1">
              <a:spcBef>
                <a:spcPct val="0"/>
              </a:spcBef>
              <a:spcAft>
                <a:spcPct val="0"/>
              </a:spcAft>
              <a:buFont typeface="Arial" panose="020B0604020202020204" pitchFamily="34" charset="0"/>
              <a:buChar char="•"/>
            </a:pPr>
            <a:r>
              <a:rPr lang="en-US" altLang="en-US" sz="1200" b="1" dirty="0">
                <a:solidFill>
                  <a:prstClr val="black"/>
                </a:solidFill>
                <a:latin typeface="Times New Roman" panose="02020603050405020304" pitchFamily="18" charset="0"/>
                <a:cs typeface="Times New Roman" panose="02020603050405020304" pitchFamily="18" charset="0"/>
              </a:rPr>
              <a:t>BP</a:t>
            </a:r>
            <a:r>
              <a:rPr lang="en-US" altLang="en-US" sz="1200" dirty="0">
                <a:solidFill>
                  <a:prstClr val="black"/>
                </a:solidFill>
                <a:latin typeface="Times New Roman" panose="02020603050405020304" pitchFamily="18" charset="0"/>
                <a:cs typeface="Times New Roman" panose="02020603050405020304" pitchFamily="18" charset="0"/>
              </a:rPr>
              <a:t> – </a:t>
            </a:r>
            <a:r>
              <a:rPr lang="en-US" altLang="en-US" sz="1400" dirty="0">
                <a:solidFill>
                  <a:prstClr val="black"/>
                </a:solidFill>
                <a:latin typeface="Times New Roman" panose="02020603050405020304" pitchFamily="18" charset="0"/>
                <a:cs typeface="Times New Roman" panose="02020603050405020304" pitchFamily="18" charset="0"/>
              </a:rPr>
              <a:t>Blood Pressure</a:t>
            </a:r>
          </a:p>
          <a:p>
            <a:pPr defTabSz="914400" eaLnBrk="1" fontAlgn="base" hangingPunct="1">
              <a:spcBef>
                <a:spcPct val="0"/>
              </a:spcBef>
              <a:spcAft>
                <a:spcPct val="0"/>
              </a:spcAft>
              <a:buFont typeface="Arial" panose="020B0604020202020204" pitchFamily="34" charset="0"/>
              <a:buChar char="•"/>
            </a:pPr>
            <a:r>
              <a:rPr lang="en-US" altLang="en-US" sz="1200" b="1" dirty="0">
                <a:solidFill>
                  <a:prstClr val="black"/>
                </a:solidFill>
                <a:latin typeface="Times New Roman" panose="02020603050405020304" pitchFamily="18" charset="0"/>
                <a:cs typeface="Times New Roman" panose="02020603050405020304" pitchFamily="18" charset="0"/>
              </a:rPr>
              <a:t>HRA</a:t>
            </a:r>
            <a:r>
              <a:rPr lang="en-US" altLang="en-US" sz="1200" dirty="0">
                <a:solidFill>
                  <a:prstClr val="black"/>
                </a:solidFill>
                <a:latin typeface="Times New Roman" panose="02020603050405020304" pitchFamily="18" charset="0"/>
                <a:cs typeface="Times New Roman" panose="02020603050405020304" pitchFamily="18" charset="0"/>
              </a:rPr>
              <a:t> –</a:t>
            </a:r>
            <a:r>
              <a:rPr lang="en-US" altLang="en-US" sz="1400" dirty="0">
                <a:solidFill>
                  <a:prstClr val="black"/>
                </a:solidFill>
                <a:latin typeface="Times New Roman" panose="02020603050405020304" pitchFamily="18" charset="0"/>
                <a:cs typeface="Times New Roman" panose="02020603050405020304" pitchFamily="18" charset="0"/>
              </a:rPr>
              <a:t>Health Risk Appraisal</a:t>
            </a:r>
          </a:p>
          <a:p>
            <a:pPr defTabSz="914400" eaLnBrk="1" fontAlgn="base" hangingPunct="1">
              <a:spcBef>
                <a:spcPct val="0"/>
              </a:spcBef>
              <a:spcAft>
                <a:spcPct val="0"/>
              </a:spcAft>
              <a:buFont typeface="Arial" panose="020B0604020202020204" pitchFamily="34" charset="0"/>
              <a:buChar char="•"/>
            </a:pPr>
            <a:r>
              <a:rPr lang="en-US" altLang="en-US" sz="1200" b="1" dirty="0">
                <a:solidFill>
                  <a:prstClr val="black"/>
                </a:solidFill>
                <a:latin typeface="Times New Roman" panose="02020603050405020304" pitchFamily="18" charset="0"/>
                <a:cs typeface="Times New Roman" panose="02020603050405020304" pitchFamily="18" charset="0"/>
              </a:rPr>
              <a:t>EFNEP</a:t>
            </a:r>
            <a:r>
              <a:rPr lang="en-US" altLang="en-US" sz="1200" dirty="0">
                <a:solidFill>
                  <a:prstClr val="black"/>
                </a:solidFill>
                <a:latin typeface="Times New Roman" panose="02020603050405020304" pitchFamily="18" charset="0"/>
                <a:cs typeface="Times New Roman" panose="02020603050405020304" pitchFamily="18" charset="0"/>
              </a:rPr>
              <a:t> – </a:t>
            </a:r>
            <a:r>
              <a:rPr lang="en-US" altLang="en-US" sz="1400" dirty="0">
                <a:solidFill>
                  <a:prstClr val="black"/>
                </a:solidFill>
                <a:latin typeface="Times New Roman" panose="02020603050405020304" pitchFamily="18" charset="0"/>
                <a:cs typeface="Times New Roman" panose="02020603050405020304" pitchFamily="18" charset="0"/>
              </a:rPr>
              <a:t>Expanded Food &amp; Nutrition Education Program</a:t>
            </a:r>
          </a:p>
          <a:p>
            <a:pPr defTabSz="914400" eaLnBrk="1" fontAlgn="base" hangingPunct="1">
              <a:spcBef>
                <a:spcPct val="0"/>
              </a:spcBef>
              <a:spcAft>
                <a:spcPct val="0"/>
              </a:spcAft>
            </a:pPr>
            <a:endParaRPr lang="en-US" altLang="en-US" sz="1200" dirty="0">
              <a:solidFill>
                <a:prstClr val="black"/>
              </a:solidFill>
              <a:latin typeface="Times New Roman" panose="02020603050405020304" pitchFamily="18" charset="0"/>
              <a:cs typeface="Times New Roman" panose="02020603050405020304" pitchFamily="18" charset="0"/>
            </a:endParaRPr>
          </a:p>
          <a:p>
            <a:pPr defTabSz="914400" eaLnBrk="1" fontAlgn="base" hangingPunct="1">
              <a:spcBef>
                <a:spcPct val="0"/>
              </a:spcBef>
              <a:spcAft>
                <a:spcPct val="0"/>
              </a:spcAft>
              <a:buFont typeface="Arial" panose="020B0604020202020204" pitchFamily="34" charset="0"/>
              <a:buChar char="•"/>
            </a:pPr>
            <a:endParaRPr lang="en-US" altLang="en-US" sz="1200"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169464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895738" y="1091680"/>
          <a:ext cx="10674220" cy="5551715"/>
        </p:xfrm>
        <a:graphic>
          <a:graphicData uri="http://schemas.openxmlformats.org/drawingml/2006/table">
            <a:tbl>
              <a:tblPr firstRow="1" firstCol="1" bandRow="1">
                <a:tableStyleId>{5C22544A-7EE6-4342-B048-85BDC9FD1C3A}</a:tableStyleId>
              </a:tblPr>
              <a:tblGrid>
                <a:gridCol w="5337110">
                  <a:extLst>
                    <a:ext uri="{9D8B030D-6E8A-4147-A177-3AD203B41FA5}">
                      <a16:colId xmlns:a16="http://schemas.microsoft.com/office/drawing/2014/main" val="20000"/>
                    </a:ext>
                  </a:extLst>
                </a:gridCol>
                <a:gridCol w="5337110">
                  <a:extLst>
                    <a:ext uri="{9D8B030D-6E8A-4147-A177-3AD203B41FA5}">
                      <a16:colId xmlns:a16="http://schemas.microsoft.com/office/drawing/2014/main" val="20001"/>
                    </a:ext>
                  </a:extLst>
                </a:gridCol>
              </a:tblGrid>
              <a:tr h="252511">
                <a:tc>
                  <a:txBody>
                    <a:bodyPr/>
                    <a:lstStyle/>
                    <a:p>
                      <a:pPr marL="0" marR="0">
                        <a:lnSpc>
                          <a:spcPts val="1200"/>
                        </a:lnSpc>
                        <a:spcBef>
                          <a:spcPts val="0"/>
                        </a:spcBef>
                        <a:spcAft>
                          <a:spcPts val="0"/>
                        </a:spcAft>
                      </a:pPr>
                      <a:r>
                        <a:rPr lang="en-US" sz="1600" dirty="0">
                          <a:effectLst/>
                        </a:rPr>
                        <a:t>Demographic/Health Issue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ts val="1200"/>
                        </a:lnSpc>
                        <a:spcBef>
                          <a:spcPts val="0"/>
                        </a:spcBef>
                        <a:spcAft>
                          <a:spcPts val="0"/>
                        </a:spcAft>
                      </a:pPr>
                      <a:r>
                        <a:rPr lang="en-US" sz="1600" dirty="0">
                          <a:effectLst/>
                        </a:rPr>
                        <a:t>Distribution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252511">
                <a:tc>
                  <a:txBody>
                    <a:bodyPr/>
                    <a:lstStyle/>
                    <a:p>
                      <a:pPr marL="0" marR="0">
                        <a:lnSpc>
                          <a:spcPts val="1200"/>
                        </a:lnSpc>
                        <a:spcBef>
                          <a:spcPts val="0"/>
                        </a:spcBef>
                        <a:spcAft>
                          <a:spcPts val="0"/>
                        </a:spcAft>
                      </a:pPr>
                      <a:r>
                        <a:rPr lang="en-US" sz="1600" dirty="0">
                          <a:effectLst/>
                        </a:rPr>
                        <a:t>Age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ts val="1200"/>
                        </a:lnSpc>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252511">
                <a:tc>
                  <a:txBody>
                    <a:bodyPr/>
                    <a:lstStyle/>
                    <a:p>
                      <a:pPr marL="0" marR="0">
                        <a:lnSpc>
                          <a:spcPts val="1200"/>
                        </a:lnSpc>
                        <a:spcBef>
                          <a:spcPts val="0"/>
                        </a:spcBef>
                        <a:spcAft>
                          <a:spcPts val="0"/>
                        </a:spcAft>
                      </a:pPr>
                      <a:r>
                        <a:rPr lang="en-US" sz="1600" dirty="0">
                          <a:effectLst/>
                        </a:rPr>
                        <a:t>     Minimum</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ts val="1200"/>
                        </a:lnSpc>
                        <a:spcBef>
                          <a:spcPts val="0"/>
                        </a:spcBef>
                        <a:spcAft>
                          <a:spcPts val="0"/>
                        </a:spcAft>
                      </a:pPr>
                      <a:r>
                        <a:rPr lang="en-US" sz="1600" dirty="0">
                          <a:effectLst/>
                        </a:rPr>
                        <a:t>59</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252511">
                <a:tc>
                  <a:txBody>
                    <a:bodyPr/>
                    <a:lstStyle/>
                    <a:p>
                      <a:pPr marL="0" marR="0">
                        <a:lnSpc>
                          <a:spcPts val="1200"/>
                        </a:lnSpc>
                        <a:spcBef>
                          <a:spcPts val="0"/>
                        </a:spcBef>
                        <a:spcAft>
                          <a:spcPts val="0"/>
                        </a:spcAft>
                      </a:pPr>
                      <a:r>
                        <a:rPr lang="en-US" sz="1600" dirty="0">
                          <a:effectLst/>
                        </a:rPr>
                        <a:t>     Maximum</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ts val="1200"/>
                        </a:lnSpc>
                        <a:spcBef>
                          <a:spcPts val="0"/>
                        </a:spcBef>
                        <a:spcAft>
                          <a:spcPts val="0"/>
                        </a:spcAft>
                      </a:pPr>
                      <a:r>
                        <a:rPr lang="en-US" sz="1600" dirty="0">
                          <a:effectLst/>
                        </a:rPr>
                        <a:t>89</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252511">
                <a:tc>
                  <a:txBody>
                    <a:bodyPr/>
                    <a:lstStyle/>
                    <a:p>
                      <a:pPr marL="0" marR="0">
                        <a:lnSpc>
                          <a:spcPts val="1200"/>
                        </a:lnSpc>
                        <a:spcBef>
                          <a:spcPts val="0"/>
                        </a:spcBef>
                        <a:spcAft>
                          <a:spcPts val="0"/>
                        </a:spcAft>
                      </a:pPr>
                      <a:r>
                        <a:rPr lang="en-US" sz="1600" dirty="0">
                          <a:effectLst/>
                        </a:rPr>
                        <a:t>     Mean (SD)</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ts val="1200"/>
                        </a:lnSpc>
                        <a:spcBef>
                          <a:spcPts val="0"/>
                        </a:spcBef>
                        <a:spcAft>
                          <a:spcPts val="0"/>
                        </a:spcAft>
                      </a:pPr>
                      <a:r>
                        <a:rPr lang="en-US" sz="1600" dirty="0">
                          <a:effectLst/>
                        </a:rPr>
                        <a:t>71.55 (6.48)</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252511">
                <a:tc>
                  <a:txBody>
                    <a:bodyPr/>
                    <a:lstStyle/>
                    <a:p>
                      <a:pPr marL="0" marR="0">
                        <a:lnSpc>
                          <a:spcPts val="1200"/>
                        </a:lnSpc>
                        <a:spcBef>
                          <a:spcPts val="0"/>
                        </a:spcBef>
                        <a:spcAft>
                          <a:spcPts val="0"/>
                        </a:spcAft>
                      </a:pPr>
                      <a:r>
                        <a:rPr lang="en-US" sz="1600" dirty="0">
                          <a:effectLst/>
                        </a:rPr>
                        <a:t>Sex, n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ts val="1200"/>
                        </a:lnSpc>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5"/>
                  </a:ext>
                </a:extLst>
              </a:tr>
              <a:tr h="252511">
                <a:tc>
                  <a:txBody>
                    <a:bodyPr/>
                    <a:lstStyle/>
                    <a:p>
                      <a:pPr marL="0" marR="0">
                        <a:lnSpc>
                          <a:spcPts val="1200"/>
                        </a:lnSpc>
                        <a:spcBef>
                          <a:spcPts val="0"/>
                        </a:spcBef>
                        <a:spcAft>
                          <a:spcPts val="0"/>
                        </a:spcAft>
                      </a:pPr>
                      <a:r>
                        <a:rPr lang="en-US" sz="1600" dirty="0">
                          <a:effectLst/>
                        </a:rPr>
                        <a:t>     Female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ts val="1200"/>
                        </a:lnSpc>
                        <a:spcBef>
                          <a:spcPts val="0"/>
                        </a:spcBef>
                        <a:spcAft>
                          <a:spcPts val="0"/>
                        </a:spcAft>
                      </a:pPr>
                      <a:r>
                        <a:rPr lang="en-US" sz="1600" dirty="0">
                          <a:effectLst/>
                        </a:rPr>
                        <a:t>100 (68.5%)</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6"/>
                  </a:ext>
                </a:extLst>
              </a:tr>
              <a:tr h="252511">
                <a:tc>
                  <a:txBody>
                    <a:bodyPr/>
                    <a:lstStyle/>
                    <a:p>
                      <a:pPr marL="0" marR="0">
                        <a:lnSpc>
                          <a:spcPts val="1200"/>
                        </a:lnSpc>
                        <a:spcBef>
                          <a:spcPts val="0"/>
                        </a:spcBef>
                        <a:spcAft>
                          <a:spcPts val="0"/>
                        </a:spcAft>
                      </a:pPr>
                      <a:r>
                        <a:rPr lang="en-US" sz="1600" dirty="0">
                          <a:effectLst/>
                        </a:rPr>
                        <a:t>     Male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ts val="1200"/>
                        </a:lnSpc>
                        <a:spcBef>
                          <a:spcPts val="0"/>
                        </a:spcBef>
                        <a:spcAft>
                          <a:spcPts val="0"/>
                        </a:spcAft>
                      </a:pPr>
                      <a:r>
                        <a:rPr lang="en-US" sz="1600" dirty="0">
                          <a:effectLst/>
                        </a:rPr>
                        <a:t>46 (31.5%)</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7"/>
                  </a:ext>
                </a:extLst>
              </a:tr>
              <a:tr h="252511">
                <a:tc>
                  <a:txBody>
                    <a:bodyPr/>
                    <a:lstStyle/>
                    <a:p>
                      <a:pPr marL="0" marR="0">
                        <a:lnSpc>
                          <a:spcPts val="1200"/>
                        </a:lnSpc>
                        <a:spcBef>
                          <a:spcPts val="0"/>
                        </a:spcBef>
                        <a:spcAft>
                          <a:spcPts val="0"/>
                        </a:spcAft>
                      </a:pPr>
                      <a:r>
                        <a:rPr lang="en-US" sz="1600" dirty="0">
                          <a:effectLst/>
                        </a:rPr>
                        <a:t>Race/Ethnicity, n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ts val="1200"/>
                        </a:lnSpc>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8"/>
                  </a:ext>
                </a:extLst>
              </a:tr>
              <a:tr h="252511">
                <a:tc>
                  <a:txBody>
                    <a:bodyPr/>
                    <a:lstStyle/>
                    <a:p>
                      <a:pPr marL="0" marR="0">
                        <a:lnSpc>
                          <a:spcPts val="1200"/>
                        </a:lnSpc>
                        <a:spcBef>
                          <a:spcPts val="0"/>
                        </a:spcBef>
                        <a:spcAft>
                          <a:spcPts val="0"/>
                        </a:spcAft>
                      </a:pPr>
                      <a:r>
                        <a:rPr lang="en-US" sz="1600" dirty="0">
                          <a:effectLst/>
                        </a:rPr>
                        <a:t>     White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ts val="1200"/>
                        </a:lnSpc>
                        <a:spcBef>
                          <a:spcPts val="0"/>
                        </a:spcBef>
                        <a:spcAft>
                          <a:spcPts val="0"/>
                        </a:spcAft>
                      </a:pPr>
                      <a:r>
                        <a:rPr lang="en-US" sz="1600" dirty="0">
                          <a:effectLst/>
                        </a:rPr>
                        <a:t>125 (85.6%)</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9"/>
                  </a:ext>
                </a:extLst>
              </a:tr>
              <a:tr h="252511">
                <a:tc>
                  <a:txBody>
                    <a:bodyPr/>
                    <a:lstStyle/>
                    <a:p>
                      <a:pPr marL="0" marR="0">
                        <a:lnSpc>
                          <a:spcPts val="1200"/>
                        </a:lnSpc>
                        <a:spcBef>
                          <a:spcPts val="0"/>
                        </a:spcBef>
                        <a:spcAft>
                          <a:spcPts val="0"/>
                        </a:spcAft>
                      </a:pPr>
                      <a:r>
                        <a:rPr lang="en-US" sz="1600" dirty="0">
                          <a:effectLst/>
                        </a:rPr>
                        <a:t>     Black/African-American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ts val="1200"/>
                        </a:lnSpc>
                        <a:spcBef>
                          <a:spcPts val="0"/>
                        </a:spcBef>
                        <a:spcAft>
                          <a:spcPts val="0"/>
                        </a:spcAft>
                      </a:pPr>
                      <a:r>
                        <a:rPr lang="en-US" sz="1600">
                          <a:effectLst/>
                        </a:rPr>
                        <a:t>15 (10.3%)</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10"/>
                  </a:ext>
                </a:extLst>
              </a:tr>
              <a:tr h="252511">
                <a:tc>
                  <a:txBody>
                    <a:bodyPr/>
                    <a:lstStyle/>
                    <a:p>
                      <a:pPr marL="0" marR="0">
                        <a:lnSpc>
                          <a:spcPts val="1200"/>
                        </a:lnSpc>
                        <a:spcBef>
                          <a:spcPts val="0"/>
                        </a:spcBef>
                        <a:spcAft>
                          <a:spcPts val="0"/>
                        </a:spcAft>
                      </a:pPr>
                      <a:r>
                        <a:rPr lang="en-US" sz="1600" dirty="0">
                          <a:effectLst/>
                        </a:rPr>
                        <a:t>     Hispanic</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ts val="1200"/>
                        </a:lnSpc>
                        <a:spcBef>
                          <a:spcPts val="0"/>
                        </a:spcBef>
                        <a:spcAft>
                          <a:spcPts val="0"/>
                        </a:spcAft>
                      </a:pPr>
                      <a:r>
                        <a:rPr lang="en-US" sz="1600" dirty="0">
                          <a:effectLst/>
                        </a:rPr>
                        <a:t>1 (0.7%)</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11"/>
                  </a:ext>
                </a:extLst>
              </a:tr>
              <a:tr h="252511">
                <a:tc>
                  <a:txBody>
                    <a:bodyPr/>
                    <a:lstStyle/>
                    <a:p>
                      <a:pPr marL="0" marR="0">
                        <a:lnSpc>
                          <a:spcPts val="1200"/>
                        </a:lnSpc>
                        <a:spcBef>
                          <a:spcPts val="0"/>
                        </a:spcBef>
                        <a:spcAft>
                          <a:spcPts val="0"/>
                        </a:spcAft>
                      </a:pPr>
                      <a:r>
                        <a:rPr lang="en-US" sz="1600" dirty="0">
                          <a:effectLst/>
                        </a:rPr>
                        <a:t>     Other</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ts val="1200"/>
                        </a:lnSpc>
                        <a:spcBef>
                          <a:spcPts val="0"/>
                        </a:spcBef>
                        <a:spcAft>
                          <a:spcPts val="0"/>
                        </a:spcAft>
                      </a:pPr>
                      <a:r>
                        <a:rPr lang="en-US" sz="1600" dirty="0">
                          <a:effectLst/>
                        </a:rPr>
                        <a:t>2 (1.4%)</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12"/>
                  </a:ext>
                </a:extLst>
              </a:tr>
              <a:tr h="252511">
                <a:tc>
                  <a:txBody>
                    <a:bodyPr/>
                    <a:lstStyle/>
                    <a:p>
                      <a:pPr marL="0" marR="0">
                        <a:lnSpc>
                          <a:spcPts val="1200"/>
                        </a:lnSpc>
                        <a:spcBef>
                          <a:spcPts val="0"/>
                        </a:spcBef>
                        <a:spcAft>
                          <a:spcPts val="0"/>
                        </a:spcAft>
                      </a:pPr>
                      <a:r>
                        <a:rPr lang="en-US" sz="1600" dirty="0">
                          <a:effectLst/>
                        </a:rPr>
                        <a:t>     Missing</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ts val="1200"/>
                        </a:lnSpc>
                        <a:spcBef>
                          <a:spcPts val="0"/>
                        </a:spcBef>
                        <a:spcAft>
                          <a:spcPts val="0"/>
                        </a:spcAft>
                      </a:pPr>
                      <a:r>
                        <a:rPr lang="en-US" sz="1600" dirty="0">
                          <a:effectLst/>
                        </a:rPr>
                        <a:t>3 (2.1%)</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13"/>
                  </a:ext>
                </a:extLst>
              </a:tr>
              <a:tr h="252511">
                <a:tc>
                  <a:txBody>
                    <a:bodyPr/>
                    <a:lstStyle/>
                    <a:p>
                      <a:pPr marL="0" marR="0">
                        <a:lnSpc>
                          <a:spcPts val="1200"/>
                        </a:lnSpc>
                        <a:spcBef>
                          <a:spcPts val="0"/>
                        </a:spcBef>
                        <a:spcAft>
                          <a:spcPts val="0"/>
                        </a:spcAft>
                      </a:pPr>
                      <a:r>
                        <a:rPr lang="en-US" sz="1600" dirty="0">
                          <a:effectLst/>
                        </a:rPr>
                        <a:t>Cardiac-Related Health Issues*,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ts val="1200"/>
                        </a:lnSpc>
                        <a:spcBef>
                          <a:spcPts val="0"/>
                        </a:spcBef>
                        <a:spcAft>
                          <a:spcPts val="0"/>
                        </a:spcAft>
                      </a:pPr>
                      <a:r>
                        <a:rPr lang="en-US" sz="1600" dirty="0">
                          <a:effectLst/>
                        </a:rPr>
                        <a:t>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14"/>
                  </a:ext>
                </a:extLst>
              </a:tr>
              <a:tr h="252511">
                <a:tc>
                  <a:txBody>
                    <a:bodyPr/>
                    <a:lstStyle/>
                    <a:p>
                      <a:pPr marL="0" marR="0">
                        <a:lnSpc>
                          <a:spcPts val="1200"/>
                        </a:lnSpc>
                        <a:spcBef>
                          <a:spcPts val="0"/>
                        </a:spcBef>
                        <a:spcAft>
                          <a:spcPts val="0"/>
                        </a:spcAft>
                      </a:pPr>
                      <a:r>
                        <a:rPr lang="en-US" sz="1600" dirty="0">
                          <a:effectLst/>
                        </a:rPr>
                        <a:t>     Diabetes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ts val="1200"/>
                        </a:lnSpc>
                        <a:spcBef>
                          <a:spcPts val="0"/>
                        </a:spcBef>
                        <a:spcAft>
                          <a:spcPts val="0"/>
                        </a:spcAft>
                      </a:pPr>
                      <a:r>
                        <a:rPr lang="en-US" sz="1600" dirty="0">
                          <a:effectLst/>
                        </a:rPr>
                        <a:t>20.8%</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15"/>
                  </a:ext>
                </a:extLst>
              </a:tr>
              <a:tr h="252511">
                <a:tc>
                  <a:txBody>
                    <a:bodyPr/>
                    <a:lstStyle/>
                    <a:p>
                      <a:pPr marL="0" marR="0">
                        <a:lnSpc>
                          <a:spcPts val="1200"/>
                        </a:lnSpc>
                        <a:spcBef>
                          <a:spcPts val="0"/>
                        </a:spcBef>
                        <a:spcAft>
                          <a:spcPts val="0"/>
                        </a:spcAft>
                      </a:pPr>
                      <a:r>
                        <a:rPr lang="en-US" sz="1600" dirty="0">
                          <a:effectLst/>
                        </a:rPr>
                        <a:t>     Emphysema, bronchitis, or asthma</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ts val="1200"/>
                        </a:lnSpc>
                        <a:spcBef>
                          <a:spcPts val="0"/>
                        </a:spcBef>
                        <a:spcAft>
                          <a:spcPts val="0"/>
                        </a:spcAft>
                      </a:pPr>
                      <a:r>
                        <a:rPr lang="en-US" sz="1600" dirty="0">
                          <a:effectLst/>
                        </a:rPr>
                        <a:t>10.9%</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16"/>
                  </a:ext>
                </a:extLst>
              </a:tr>
              <a:tr h="252511">
                <a:tc>
                  <a:txBody>
                    <a:bodyPr/>
                    <a:lstStyle/>
                    <a:p>
                      <a:pPr marL="0" marR="0">
                        <a:lnSpc>
                          <a:spcPts val="1200"/>
                        </a:lnSpc>
                        <a:spcBef>
                          <a:spcPts val="0"/>
                        </a:spcBef>
                        <a:spcAft>
                          <a:spcPts val="0"/>
                        </a:spcAft>
                      </a:pPr>
                      <a:r>
                        <a:rPr lang="en-US" sz="1600" dirty="0">
                          <a:effectLst/>
                        </a:rPr>
                        <a:t>     Stroke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ts val="1200"/>
                        </a:lnSpc>
                        <a:spcBef>
                          <a:spcPts val="0"/>
                        </a:spcBef>
                        <a:spcAft>
                          <a:spcPts val="0"/>
                        </a:spcAft>
                      </a:pPr>
                      <a:r>
                        <a:rPr lang="en-US" sz="1600" dirty="0">
                          <a:effectLst/>
                        </a:rPr>
                        <a:t>8.7%</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17"/>
                  </a:ext>
                </a:extLst>
              </a:tr>
              <a:tr h="252511">
                <a:tc>
                  <a:txBody>
                    <a:bodyPr/>
                    <a:lstStyle/>
                    <a:p>
                      <a:pPr marL="0" marR="0">
                        <a:lnSpc>
                          <a:spcPts val="1200"/>
                        </a:lnSpc>
                        <a:spcBef>
                          <a:spcPts val="0"/>
                        </a:spcBef>
                        <a:spcAft>
                          <a:spcPts val="0"/>
                        </a:spcAft>
                      </a:pPr>
                      <a:r>
                        <a:rPr lang="en-US" sz="1600" dirty="0">
                          <a:effectLst/>
                        </a:rPr>
                        <a:t>     Congestive heart failure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ts val="1200"/>
                        </a:lnSpc>
                        <a:spcBef>
                          <a:spcPts val="0"/>
                        </a:spcBef>
                        <a:spcAft>
                          <a:spcPts val="0"/>
                        </a:spcAft>
                      </a:pPr>
                      <a:r>
                        <a:rPr lang="en-US" sz="1600" dirty="0">
                          <a:effectLst/>
                        </a:rPr>
                        <a:t>5.6%</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18"/>
                  </a:ext>
                </a:extLst>
              </a:tr>
              <a:tr h="501495">
                <a:tc>
                  <a:txBody>
                    <a:bodyPr/>
                    <a:lstStyle/>
                    <a:p>
                      <a:pPr marL="0" marR="0">
                        <a:lnSpc>
                          <a:spcPts val="1200"/>
                        </a:lnSpc>
                        <a:spcBef>
                          <a:spcPts val="0"/>
                        </a:spcBef>
                        <a:spcAft>
                          <a:spcPts val="0"/>
                        </a:spcAft>
                      </a:pPr>
                      <a:r>
                        <a:rPr lang="en-US" sz="1600" dirty="0">
                          <a:effectLst/>
                        </a:rPr>
                        <a:t>     Heart attack, angina, by-pass, or angioplasty</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ts val="1200"/>
                        </a:lnSpc>
                        <a:spcBef>
                          <a:spcPts val="0"/>
                        </a:spcBef>
                        <a:spcAft>
                          <a:spcPts val="0"/>
                        </a:spcAft>
                      </a:pPr>
                      <a:r>
                        <a:rPr lang="en-US" sz="1600" dirty="0">
                          <a:effectLst/>
                        </a:rPr>
                        <a:t>5.6%</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19"/>
                  </a:ext>
                </a:extLst>
              </a:tr>
              <a:tr h="252511">
                <a:tc>
                  <a:txBody>
                    <a:bodyPr/>
                    <a:lstStyle/>
                    <a:p>
                      <a:pPr marL="0" marR="0">
                        <a:lnSpc>
                          <a:spcPts val="1200"/>
                        </a:lnSpc>
                        <a:spcBef>
                          <a:spcPts val="0"/>
                        </a:spcBef>
                        <a:spcAft>
                          <a:spcPts val="0"/>
                        </a:spcAft>
                      </a:pPr>
                      <a:r>
                        <a:rPr lang="en-US" sz="1600" dirty="0">
                          <a:effectLst/>
                        </a:rPr>
                        <a:t>     Kidney disease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ts val="1200"/>
                        </a:lnSpc>
                        <a:spcBef>
                          <a:spcPts val="0"/>
                        </a:spcBef>
                        <a:spcAft>
                          <a:spcPts val="0"/>
                        </a:spcAft>
                      </a:pPr>
                      <a:r>
                        <a:rPr lang="en-US" sz="1600" dirty="0">
                          <a:effectLst/>
                        </a:rPr>
                        <a:t>4.7%</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20"/>
                  </a:ext>
                </a:extLst>
              </a:tr>
            </a:tbl>
          </a:graphicData>
        </a:graphic>
      </p:graphicFrame>
      <p:sp>
        <p:nvSpPr>
          <p:cNvPr id="3" name="Rectangle 1"/>
          <p:cNvSpPr>
            <a:spLocks noChangeArrowheads="1"/>
          </p:cNvSpPr>
          <p:nvPr/>
        </p:nvSpPr>
        <p:spPr bwMode="auto">
          <a:xfrm>
            <a:off x="1319408" y="240596"/>
            <a:ext cx="1564955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Table 1. Participant Demographics and Cardiac Related Health Issues, N=146</a:t>
            </a:r>
            <a:endParaRPr kumimoji="0" lang="en-US" altLang="en-US" sz="20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*Self-report of a diagnosis with specific health issue(s) </a:t>
            </a:r>
            <a:endParaRPr kumimoji="0" lang="en-US" altLang="en-US" sz="20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0857547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867748" y="252033"/>
          <a:ext cx="10142375" cy="6891528"/>
        </p:xfrm>
        <a:graphic>
          <a:graphicData uri="http://schemas.openxmlformats.org/drawingml/2006/table">
            <a:tbl>
              <a:tblPr firstRow="1" firstCol="1" bandRow="1">
                <a:tableStyleId>{5C22544A-7EE6-4342-B048-85BDC9FD1C3A}</a:tableStyleId>
              </a:tblPr>
              <a:tblGrid>
                <a:gridCol w="3855779">
                  <a:extLst>
                    <a:ext uri="{9D8B030D-6E8A-4147-A177-3AD203B41FA5}">
                      <a16:colId xmlns:a16="http://schemas.microsoft.com/office/drawing/2014/main" val="20000"/>
                    </a:ext>
                  </a:extLst>
                </a:gridCol>
                <a:gridCol w="2048964">
                  <a:extLst>
                    <a:ext uri="{9D8B030D-6E8A-4147-A177-3AD203B41FA5}">
                      <a16:colId xmlns:a16="http://schemas.microsoft.com/office/drawing/2014/main" val="20001"/>
                    </a:ext>
                  </a:extLst>
                </a:gridCol>
                <a:gridCol w="2118816">
                  <a:extLst>
                    <a:ext uri="{9D8B030D-6E8A-4147-A177-3AD203B41FA5}">
                      <a16:colId xmlns:a16="http://schemas.microsoft.com/office/drawing/2014/main" val="20002"/>
                    </a:ext>
                  </a:extLst>
                </a:gridCol>
                <a:gridCol w="2118816">
                  <a:extLst>
                    <a:ext uri="{9D8B030D-6E8A-4147-A177-3AD203B41FA5}">
                      <a16:colId xmlns:a16="http://schemas.microsoft.com/office/drawing/2014/main" val="20003"/>
                    </a:ext>
                  </a:extLst>
                </a:gridCol>
              </a:tblGrid>
              <a:tr h="381973">
                <a:tc>
                  <a:txBody>
                    <a:bodyPr/>
                    <a:lstStyle/>
                    <a:p>
                      <a:pPr marL="0" marR="0">
                        <a:lnSpc>
                          <a:spcPct val="115000"/>
                        </a:lnSpc>
                        <a:spcBef>
                          <a:spcPts val="0"/>
                        </a:spcBef>
                        <a:spcAft>
                          <a:spcPts val="0"/>
                        </a:spcAft>
                      </a:pPr>
                      <a:r>
                        <a:rPr lang="en-US" sz="1400" dirty="0">
                          <a:effectLst/>
                        </a:rPr>
                        <a:t>Readiness to Change </a:t>
                      </a:r>
                      <a:br>
                        <a:rPr lang="en-US" sz="1400" dirty="0">
                          <a:effectLst/>
                        </a:rPr>
                      </a:br>
                      <a:r>
                        <a:rPr lang="en-US" sz="1400" dirty="0">
                          <a:effectLst/>
                        </a:rPr>
                        <a:t>(Indicate how ready you are to…)</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6121" marR="46121" marT="0" marB="0"/>
                </a:tc>
                <a:tc>
                  <a:txBody>
                    <a:bodyPr/>
                    <a:lstStyle/>
                    <a:p>
                      <a:pPr marL="0" marR="0" algn="ctr">
                        <a:lnSpc>
                          <a:spcPct val="115000"/>
                        </a:lnSpc>
                        <a:spcBef>
                          <a:spcPts val="0"/>
                        </a:spcBef>
                        <a:spcAft>
                          <a:spcPts val="0"/>
                        </a:spcAft>
                      </a:pPr>
                      <a:r>
                        <a:rPr lang="en-US" sz="1400">
                          <a:effectLst/>
                        </a:rPr>
                        <a:t/>
                      </a:r>
                      <a:br>
                        <a:rPr lang="en-US" sz="1400">
                          <a:effectLst/>
                        </a:rPr>
                      </a:br>
                      <a:r>
                        <a:rPr lang="en-US" sz="1400">
                          <a:effectLst/>
                        </a:rPr>
                        <a:t>Baseline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6121" marR="46121" marT="0" marB="0"/>
                </a:tc>
                <a:tc>
                  <a:txBody>
                    <a:bodyPr/>
                    <a:lstStyle/>
                    <a:p>
                      <a:pPr marL="0" marR="0" algn="ctr">
                        <a:lnSpc>
                          <a:spcPct val="115000"/>
                        </a:lnSpc>
                        <a:spcBef>
                          <a:spcPts val="0"/>
                        </a:spcBef>
                        <a:spcAft>
                          <a:spcPts val="0"/>
                        </a:spcAft>
                      </a:pPr>
                      <a:r>
                        <a:rPr lang="en-US" sz="1400">
                          <a:effectLst/>
                        </a:rPr>
                        <a:t> </a:t>
                      </a:r>
                    </a:p>
                    <a:p>
                      <a:pPr marL="0" marR="0" algn="ctr">
                        <a:lnSpc>
                          <a:spcPct val="115000"/>
                        </a:lnSpc>
                        <a:spcBef>
                          <a:spcPts val="0"/>
                        </a:spcBef>
                        <a:spcAft>
                          <a:spcPts val="0"/>
                        </a:spcAft>
                      </a:pPr>
                      <a:r>
                        <a:rPr lang="en-US" sz="1400">
                          <a:effectLst/>
                        </a:rPr>
                        <a:t>16-week Follow-up</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6121" marR="46121" marT="0" marB="0"/>
                </a:tc>
                <a:tc>
                  <a:txBody>
                    <a:bodyPr/>
                    <a:lstStyle/>
                    <a:p>
                      <a:pPr marL="0" marR="0" algn="ctr">
                        <a:lnSpc>
                          <a:spcPct val="115000"/>
                        </a:lnSpc>
                        <a:spcBef>
                          <a:spcPts val="0"/>
                        </a:spcBef>
                        <a:spcAft>
                          <a:spcPts val="0"/>
                        </a:spcAft>
                      </a:pPr>
                      <a:r>
                        <a:rPr lang="en-US" sz="1400">
                          <a:effectLst/>
                        </a:rPr>
                        <a:t> </a:t>
                      </a:r>
                    </a:p>
                    <a:p>
                      <a:pPr marL="0" marR="0" algn="ctr">
                        <a:lnSpc>
                          <a:spcPct val="115000"/>
                        </a:lnSpc>
                        <a:spcBef>
                          <a:spcPts val="0"/>
                        </a:spcBef>
                        <a:spcAft>
                          <a:spcPts val="0"/>
                        </a:spcAft>
                      </a:pPr>
                      <a:r>
                        <a:rPr lang="en-US" sz="1400">
                          <a:effectLst/>
                        </a:rPr>
                        <a:t>P-value*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6121" marR="46121" marT="0" marB="0"/>
                </a:tc>
                <a:extLst>
                  <a:ext uri="{0D108BD9-81ED-4DB2-BD59-A6C34878D82A}">
                    <a16:rowId xmlns:a16="http://schemas.microsoft.com/office/drawing/2014/main" val="10000"/>
                  </a:ext>
                </a:extLst>
              </a:tr>
              <a:tr h="1145915">
                <a:tc>
                  <a:txBody>
                    <a:bodyPr/>
                    <a:lstStyle/>
                    <a:p>
                      <a:pPr marL="0" marR="0">
                        <a:lnSpc>
                          <a:spcPct val="100000"/>
                        </a:lnSpc>
                        <a:spcBef>
                          <a:spcPts val="0"/>
                        </a:spcBef>
                        <a:spcAft>
                          <a:spcPts val="0"/>
                        </a:spcAft>
                      </a:pPr>
                      <a:r>
                        <a:rPr lang="en-US" sz="1400" dirty="0">
                          <a:effectLst/>
                        </a:rPr>
                        <a:t>not smoke or use tobacco</a:t>
                      </a:r>
                    </a:p>
                    <a:p>
                      <a:pPr marL="0" marR="0">
                        <a:lnSpc>
                          <a:spcPct val="100000"/>
                        </a:lnSpc>
                        <a:spcBef>
                          <a:spcPts val="0"/>
                        </a:spcBef>
                        <a:spcAft>
                          <a:spcPts val="0"/>
                        </a:spcAft>
                      </a:pPr>
                      <a:r>
                        <a:rPr lang="en-US" sz="1400" dirty="0">
                          <a:effectLst/>
                        </a:rPr>
                        <a:t>     I haven’t thought about changing</a:t>
                      </a:r>
                    </a:p>
                    <a:p>
                      <a:pPr marL="0" marR="0">
                        <a:lnSpc>
                          <a:spcPct val="100000"/>
                        </a:lnSpc>
                        <a:spcBef>
                          <a:spcPts val="0"/>
                        </a:spcBef>
                        <a:spcAft>
                          <a:spcPts val="0"/>
                        </a:spcAft>
                      </a:pPr>
                      <a:r>
                        <a:rPr lang="en-US" sz="1400" dirty="0">
                          <a:effectLst/>
                        </a:rPr>
                        <a:t>     I plan to change (in next 6 months)</a:t>
                      </a:r>
                    </a:p>
                    <a:p>
                      <a:pPr marL="0" marR="0">
                        <a:lnSpc>
                          <a:spcPct val="100000"/>
                        </a:lnSpc>
                        <a:spcBef>
                          <a:spcPts val="0"/>
                        </a:spcBef>
                        <a:spcAft>
                          <a:spcPts val="0"/>
                        </a:spcAft>
                      </a:pPr>
                      <a:r>
                        <a:rPr lang="en-US" sz="1400" dirty="0">
                          <a:effectLst/>
                        </a:rPr>
                        <a:t>     I plan to change this month</a:t>
                      </a:r>
                    </a:p>
                    <a:p>
                      <a:pPr marL="0" marR="0">
                        <a:lnSpc>
                          <a:spcPct val="100000"/>
                        </a:lnSpc>
                        <a:spcBef>
                          <a:spcPts val="0"/>
                        </a:spcBef>
                        <a:spcAft>
                          <a:spcPts val="0"/>
                        </a:spcAft>
                      </a:pPr>
                      <a:r>
                        <a:rPr lang="en-US" sz="1400" dirty="0">
                          <a:effectLst/>
                        </a:rPr>
                        <a:t>     I recently started doing this</a:t>
                      </a:r>
                    </a:p>
                    <a:p>
                      <a:pPr marL="0" marR="0">
                        <a:lnSpc>
                          <a:spcPct val="100000"/>
                        </a:lnSpc>
                        <a:spcBef>
                          <a:spcPts val="0"/>
                        </a:spcBef>
                        <a:spcAft>
                          <a:spcPts val="0"/>
                        </a:spcAft>
                      </a:pPr>
                      <a:r>
                        <a:rPr lang="en-US" sz="1400" dirty="0">
                          <a:effectLst/>
                        </a:rPr>
                        <a:t>     I do this regularly (within past 6 months)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6121" marR="46121" marT="0" marB="0"/>
                </a:tc>
                <a:tc>
                  <a:txBody>
                    <a:bodyPr/>
                    <a:lstStyle/>
                    <a:p>
                      <a:pPr marL="0" marR="0" algn="ctr">
                        <a:lnSpc>
                          <a:spcPct val="100000"/>
                        </a:lnSpc>
                        <a:spcBef>
                          <a:spcPts val="0"/>
                        </a:spcBef>
                        <a:spcAft>
                          <a:spcPts val="0"/>
                        </a:spcAft>
                      </a:pPr>
                      <a:r>
                        <a:rPr lang="en-US" sz="1400">
                          <a:effectLst/>
                        </a:rPr>
                        <a:t>n = 106</a:t>
                      </a:r>
                    </a:p>
                    <a:p>
                      <a:pPr marL="0" marR="0" algn="ctr">
                        <a:lnSpc>
                          <a:spcPct val="100000"/>
                        </a:lnSpc>
                        <a:spcBef>
                          <a:spcPts val="0"/>
                        </a:spcBef>
                        <a:spcAft>
                          <a:spcPts val="0"/>
                        </a:spcAft>
                      </a:pPr>
                      <a:r>
                        <a:rPr lang="en-US" sz="1400">
                          <a:effectLst/>
                        </a:rPr>
                        <a:t>8 (7.5%)</a:t>
                      </a:r>
                    </a:p>
                    <a:p>
                      <a:pPr marL="0" marR="0" algn="ctr">
                        <a:lnSpc>
                          <a:spcPct val="100000"/>
                        </a:lnSpc>
                        <a:spcBef>
                          <a:spcPts val="0"/>
                        </a:spcBef>
                        <a:spcAft>
                          <a:spcPts val="0"/>
                        </a:spcAft>
                      </a:pPr>
                      <a:r>
                        <a:rPr lang="en-US" sz="1400">
                          <a:effectLst/>
                        </a:rPr>
                        <a:t>2 (1.9%)</a:t>
                      </a:r>
                    </a:p>
                    <a:p>
                      <a:pPr marL="0" marR="0" algn="ctr">
                        <a:lnSpc>
                          <a:spcPct val="100000"/>
                        </a:lnSpc>
                        <a:spcBef>
                          <a:spcPts val="0"/>
                        </a:spcBef>
                        <a:spcAft>
                          <a:spcPts val="0"/>
                        </a:spcAft>
                      </a:pPr>
                      <a:r>
                        <a:rPr lang="en-US" sz="1400">
                          <a:effectLst/>
                        </a:rPr>
                        <a:t>3 (2.8%)</a:t>
                      </a:r>
                    </a:p>
                    <a:p>
                      <a:pPr marL="0" marR="0" algn="ctr">
                        <a:lnSpc>
                          <a:spcPct val="100000"/>
                        </a:lnSpc>
                        <a:spcBef>
                          <a:spcPts val="0"/>
                        </a:spcBef>
                        <a:spcAft>
                          <a:spcPts val="0"/>
                        </a:spcAft>
                      </a:pPr>
                      <a:r>
                        <a:rPr lang="en-US" sz="1400">
                          <a:effectLst/>
                        </a:rPr>
                        <a:t>0 (0.0%)</a:t>
                      </a:r>
                    </a:p>
                    <a:p>
                      <a:pPr marL="0" marR="0" algn="ctr">
                        <a:lnSpc>
                          <a:spcPct val="100000"/>
                        </a:lnSpc>
                        <a:spcBef>
                          <a:spcPts val="0"/>
                        </a:spcBef>
                        <a:spcAft>
                          <a:spcPts val="0"/>
                        </a:spcAft>
                      </a:pPr>
                      <a:r>
                        <a:rPr lang="en-US" sz="1400">
                          <a:effectLst/>
                        </a:rPr>
                        <a:t>93 (87.7%)</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6121" marR="46121" marT="0" marB="0"/>
                </a:tc>
                <a:tc>
                  <a:txBody>
                    <a:bodyPr/>
                    <a:lstStyle/>
                    <a:p>
                      <a:pPr marL="0" marR="0" algn="ctr">
                        <a:lnSpc>
                          <a:spcPct val="100000"/>
                        </a:lnSpc>
                        <a:spcBef>
                          <a:spcPts val="0"/>
                        </a:spcBef>
                        <a:spcAft>
                          <a:spcPts val="0"/>
                        </a:spcAft>
                      </a:pPr>
                      <a:r>
                        <a:rPr lang="en-US" sz="1400">
                          <a:effectLst/>
                        </a:rPr>
                        <a:t>n =107</a:t>
                      </a:r>
                      <a:br>
                        <a:rPr lang="en-US" sz="1400">
                          <a:effectLst/>
                        </a:rPr>
                      </a:br>
                      <a:r>
                        <a:rPr lang="en-US" sz="1400">
                          <a:effectLst/>
                        </a:rPr>
                        <a:t>4 (3.7%)</a:t>
                      </a:r>
                    </a:p>
                    <a:p>
                      <a:pPr marL="0" marR="0" algn="ctr">
                        <a:lnSpc>
                          <a:spcPct val="100000"/>
                        </a:lnSpc>
                        <a:spcBef>
                          <a:spcPts val="0"/>
                        </a:spcBef>
                        <a:spcAft>
                          <a:spcPts val="0"/>
                        </a:spcAft>
                      </a:pPr>
                      <a:r>
                        <a:rPr lang="en-US" sz="1400">
                          <a:effectLst/>
                        </a:rPr>
                        <a:t>1 (0.9%)</a:t>
                      </a:r>
                    </a:p>
                    <a:p>
                      <a:pPr marL="0" marR="0" algn="ctr">
                        <a:lnSpc>
                          <a:spcPct val="100000"/>
                        </a:lnSpc>
                        <a:spcBef>
                          <a:spcPts val="0"/>
                        </a:spcBef>
                        <a:spcAft>
                          <a:spcPts val="0"/>
                        </a:spcAft>
                      </a:pPr>
                      <a:r>
                        <a:rPr lang="en-US" sz="1400">
                          <a:effectLst/>
                        </a:rPr>
                        <a:t>3 (2.8%)</a:t>
                      </a:r>
                    </a:p>
                    <a:p>
                      <a:pPr marL="0" marR="0" algn="ctr">
                        <a:lnSpc>
                          <a:spcPct val="100000"/>
                        </a:lnSpc>
                        <a:spcBef>
                          <a:spcPts val="0"/>
                        </a:spcBef>
                        <a:spcAft>
                          <a:spcPts val="0"/>
                        </a:spcAft>
                      </a:pPr>
                      <a:r>
                        <a:rPr lang="en-US" sz="1400">
                          <a:effectLst/>
                        </a:rPr>
                        <a:t>0 (0.0%)</a:t>
                      </a:r>
                    </a:p>
                    <a:p>
                      <a:pPr marL="0" marR="0" algn="ctr">
                        <a:lnSpc>
                          <a:spcPct val="100000"/>
                        </a:lnSpc>
                        <a:spcBef>
                          <a:spcPts val="0"/>
                        </a:spcBef>
                        <a:spcAft>
                          <a:spcPts val="0"/>
                        </a:spcAft>
                      </a:pPr>
                      <a:r>
                        <a:rPr lang="en-US" sz="1400">
                          <a:effectLst/>
                        </a:rPr>
                        <a:t>99 (92.5%)</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6121" marR="46121" marT="0" marB="0"/>
                </a:tc>
                <a:tc>
                  <a:txBody>
                    <a:bodyPr/>
                    <a:lstStyle/>
                    <a:p>
                      <a:pPr marL="0" marR="0" algn="ctr">
                        <a:lnSpc>
                          <a:spcPct val="100000"/>
                        </a:lnSpc>
                        <a:spcBef>
                          <a:spcPts val="0"/>
                        </a:spcBef>
                        <a:spcAft>
                          <a:spcPts val="0"/>
                        </a:spcAft>
                      </a:pPr>
                      <a:r>
                        <a:rPr lang="en-US" sz="1400">
                          <a:effectLst/>
                        </a:rPr>
                        <a:t>0.289</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6121" marR="46121" marT="0" marB="0"/>
                </a:tc>
                <a:extLst>
                  <a:ext uri="{0D108BD9-81ED-4DB2-BD59-A6C34878D82A}">
                    <a16:rowId xmlns:a16="http://schemas.microsoft.com/office/drawing/2014/main" val="10001"/>
                  </a:ext>
                </a:extLst>
              </a:tr>
              <a:tr h="1145915">
                <a:tc>
                  <a:txBody>
                    <a:bodyPr/>
                    <a:lstStyle/>
                    <a:p>
                      <a:pPr marL="0" marR="0">
                        <a:lnSpc>
                          <a:spcPct val="100000"/>
                        </a:lnSpc>
                        <a:spcBef>
                          <a:spcPts val="0"/>
                        </a:spcBef>
                        <a:spcAft>
                          <a:spcPts val="0"/>
                        </a:spcAft>
                      </a:pPr>
                      <a:r>
                        <a:rPr lang="en-US" sz="1400" dirty="0">
                          <a:effectLst/>
                        </a:rPr>
                        <a:t>be physically active</a:t>
                      </a:r>
                      <a:br>
                        <a:rPr lang="en-US" sz="1400" dirty="0">
                          <a:effectLst/>
                        </a:rPr>
                      </a:br>
                      <a:r>
                        <a:rPr lang="en-US" sz="1400" dirty="0">
                          <a:effectLst/>
                        </a:rPr>
                        <a:t>     I haven’t thought about changing</a:t>
                      </a:r>
                    </a:p>
                    <a:p>
                      <a:pPr marL="0" marR="0">
                        <a:lnSpc>
                          <a:spcPct val="100000"/>
                        </a:lnSpc>
                        <a:spcBef>
                          <a:spcPts val="0"/>
                        </a:spcBef>
                        <a:spcAft>
                          <a:spcPts val="0"/>
                        </a:spcAft>
                      </a:pPr>
                      <a:r>
                        <a:rPr lang="en-US" sz="1400" dirty="0">
                          <a:effectLst/>
                        </a:rPr>
                        <a:t>     I plan to change (in next 6 months)</a:t>
                      </a:r>
                    </a:p>
                    <a:p>
                      <a:pPr marL="0" marR="0">
                        <a:lnSpc>
                          <a:spcPct val="100000"/>
                        </a:lnSpc>
                        <a:spcBef>
                          <a:spcPts val="0"/>
                        </a:spcBef>
                        <a:spcAft>
                          <a:spcPts val="0"/>
                        </a:spcAft>
                      </a:pPr>
                      <a:r>
                        <a:rPr lang="en-US" sz="1400" dirty="0">
                          <a:effectLst/>
                        </a:rPr>
                        <a:t>     I plan to change this month</a:t>
                      </a:r>
                    </a:p>
                    <a:p>
                      <a:pPr marL="0" marR="0">
                        <a:lnSpc>
                          <a:spcPct val="100000"/>
                        </a:lnSpc>
                        <a:spcBef>
                          <a:spcPts val="0"/>
                        </a:spcBef>
                        <a:spcAft>
                          <a:spcPts val="0"/>
                        </a:spcAft>
                      </a:pPr>
                      <a:r>
                        <a:rPr lang="en-US" sz="1400" dirty="0">
                          <a:effectLst/>
                        </a:rPr>
                        <a:t>     I recently started doing this</a:t>
                      </a:r>
                    </a:p>
                    <a:p>
                      <a:pPr marL="0" marR="0">
                        <a:lnSpc>
                          <a:spcPct val="100000"/>
                        </a:lnSpc>
                        <a:spcBef>
                          <a:spcPts val="0"/>
                        </a:spcBef>
                        <a:spcAft>
                          <a:spcPts val="0"/>
                        </a:spcAft>
                      </a:pPr>
                      <a:r>
                        <a:rPr lang="en-US" sz="1400" dirty="0">
                          <a:effectLst/>
                        </a:rPr>
                        <a:t>     I do this regularly (within past 6 months)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6121" marR="46121" marT="0" marB="0"/>
                </a:tc>
                <a:tc>
                  <a:txBody>
                    <a:bodyPr/>
                    <a:lstStyle/>
                    <a:p>
                      <a:pPr marL="0" marR="0" algn="ctr">
                        <a:lnSpc>
                          <a:spcPct val="100000"/>
                        </a:lnSpc>
                        <a:spcBef>
                          <a:spcPts val="0"/>
                        </a:spcBef>
                        <a:spcAft>
                          <a:spcPts val="0"/>
                        </a:spcAft>
                      </a:pPr>
                      <a:r>
                        <a:rPr lang="en-US" sz="1400">
                          <a:effectLst/>
                        </a:rPr>
                        <a:t>n = 140 </a:t>
                      </a:r>
                    </a:p>
                    <a:p>
                      <a:pPr marL="0" marR="0" algn="ctr">
                        <a:lnSpc>
                          <a:spcPct val="100000"/>
                        </a:lnSpc>
                        <a:spcBef>
                          <a:spcPts val="0"/>
                        </a:spcBef>
                        <a:spcAft>
                          <a:spcPts val="0"/>
                        </a:spcAft>
                      </a:pPr>
                      <a:r>
                        <a:rPr lang="en-US" sz="1400">
                          <a:effectLst/>
                        </a:rPr>
                        <a:t>11 (7.9%)</a:t>
                      </a:r>
                    </a:p>
                    <a:p>
                      <a:pPr marL="0" marR="0" algn="ctr">
                        <a:lnSpc>
                          <a:spcPct val="100000"/>
                        </a:lnSpc>
                        <a:spcBef>
                          <a:spcPts val="0"/>
                        </a:spcBef>
                        <a:spcAft>
                          <a:spcPts val="0"/>
                        </a:spcAft>
                      </a:pPr>
                      <a:r>
                        <a:rPr lang="en-US" sz="1400">
                          <a:effectLst/>
                        </a:rPr>
                        <a:t>13 (8 .3%)</a:t>
                      </a:r>
                    </a:p>
                    <a:p>
                      <a:pPr marL="0" marR="0" algn="ctr">
                        <a:lnSpc>
                          <a:spcPct val="100000"/>
                        </a:lnSpc>
                        <a:spcBef>
                          <a:spcPts val="0"/>
                        </a:spcBef>
                        <a:spcAft>
                          <a:spcPts val="0"/>
                        </a:spcAft>
                      </a:pPr>
                      <a:r>
                        <a:rPr lang="en-US" sz="1400">
                          <a:effectLst/>
                        </a:rPr>
                        <a:t>25 (17.9%)</a:t>
                      </a:r>
                    </a:p>
                    <a:p>
                      <a:pPr marL="0" marR="0" algn="ctr">
                        <a:lnSpc>
                          <a:spcPct val="100000"/>
                        </a:lnSpc>
                        <a:spcBef>
                          <a:spcPts val="0"/>
                        </a:spcBef>
                        <a:spcAft>
                          <a:spcPts val="0"/>
                        </a:spcAft>
                      </a:pPr>
                      <a:r>
                        <a:rPr lang="en-US" sz="1400">
                          <a:effectLst/>
                        </a:rPr>
                        <a:t>28 (20.0%)</a:t>
                      </a:r>
                    </a:p>
                    <a:p>
                      <a:pPr marL="0" marR="0" algn="ctr">
                        <a:lnSpc>
                          <a:spcPct val="100000"/>
                        </a:lnSpc>
                        <a:spcBef>
                          <a:spcPts val="0"/>
                        </a:spcBef>
                        <a:spcAft>
                          <a:spcPts val="0"/>
                        </a:spcAft>
                      </a:pPr>
                      <a:r>
                        <a:rPr lang="en-US" sz="1400">
                          <a:effectLst/>
                        </a:rPr>
                        <a:t>63 (45.0%)</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6121" marR="46121" marT="0" marB="0"/>
                </a:tc>
                <a:tc>
                  <a:txBody>
                    <a:bodyPr/>
                    <a:lstStyle/>
                    <a:p>
                      <a:pPr marL="0" marR="0" algn="ctr">
                        <a:lnSpc>
                          <a:spcPct val="100000"/>
                        </a:lnSpc>
                        <a:spcBef>
                          <a:spcPts val="0"/>
                        </a:spcBef>
                        <a:spcAft>
                          <a:spcPts val="0"/>
                        </a:spcAft>
                      </a:pPr>
                      <a:r>
                        <a:rPr lang="en-US" sz="1400">
                          <a:effectLst/>
                        </a:rPr>
                        <a:t>n = 136</a:t>
                      </a:r>
                    </a:p>
                    <a:p>
                      <a:pPr marL="0" marR="0" algn="ctr">
                        <a:lnSpc>
                          <a:spcPct val="100000"/>
                        </a:lnSpc>
                        <a:spcBef>
                          <a:spcPts val="0"/>
                        </a:spcBef>
                        <a:spcAft>
                          <a:spcPts val="0"/>
                        </a:spcAft>
                      </a:pPr>
                      <a:r>
                        <a:rPr lang="en-US" sz="1400">
                          <a:effectLst/>
                        </a:rPr>
                        <a:t>4 (2.9%)</a:t>
                      </a:r>
                    </a:p>
                    <a:p>
                      <a:pPr marL="0" marR="0" algn="ctr">
                        <a:lnSpc>
                          <a:spcPct val="100000"/>
                        </a:lnSpc>
                        <a:spcBef>
                          <a:spcPts val="0"/>
                        </a:spcBef>
                        <a:spcAft>
                          <a:spcPts val="0"/>
                        </a:spcAft>
                      </a:pPr>
                      <a:r>
                        <a:rPr lang="en-US" sz="1400">
                          <a:effectLst/>
                        </a:rPr>
                        <a:t>10 (7.4%)</a:t>
                      </a:r>
                    </a:p>
                    <a:p>
                      <a:pPr marL="0" marR="0" algn="ctr">
                        <a:lnSpc>
                          <a:spcPct val="100000"/>
                        </a:lnSpc>
                        <a:spcBef>
                          <a:spcPts val="0"/>
                        </a:spcBef>
                        <a:spcAft>
                          <a:spcPts val="0"/>
                        </a:spcAft>
                      </a:pPr>
                      <a:r>
                        <a:rPr lang="en-US" sz="1400">
                          <a:effectLst/>
                        </a:rPr>
                        <a:t>8 (5.9%)</a:t>
                      </a:r>
                    </a:p>
                    <a:p>
                      <a:pPr marL="0" marR="0" algn="ctr">
                        <a:lnSpc>
                          <a:spcPct val="100000"/>
                        </a:lnSpc>
                        <a:spcBef>
                          <a:spcPts val="0"/>
                        </a:spcBef>
                        <a:spcAft>
                          <a:spcPts val="0"/>
                        </a:spcAft>
                      </a:pPr>
                      <a:r>
                        <a:rPr lang="en-US" sz="1400">
                          <a:effectLst/>
                        </a:rPr>
                        <a:t>43 (31.6%)</a:t>
                      </a:r>
                    </a:p>
                    <a:p>
                      <a:pPr marL="0" marR="0" algn="ctr">
                        <a:lnSpc>
                          <a:spcPct val="100000"/>
                        </a:lnSpc>
                        <a:spcBef>
                          <a:spcPts val="0"/>
                        </a:spcBef>
                        <a:spcAft>
                          <a:spcPts val="0"/>
                        </a:spcAft>
                      </a:pPr>
                      <a:r>
                        <a:rPr lang="en-US" sz="1400">
                          <a:effectLst/>
                        </a:rPr>
                        <a:t>71 (52.2%)</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6121" marR="46121" marT="0" marB="0"/>
                </a:tc>
                <a:tc>
                  <a:txBody>
                    <a:bodyPr/>
                    <a:lstStyle/>
                    <a:p>
                      <a:pPr marL="0" marR="0" algn="ctr">
                        <a:lnSpc>
                          <a:spcPct val="100000"/>
                        </a:lnSpc>
                        <a:spcBef>
                          <a:spcPts val="0"/>
                        </a:spcBef>
                        <a:spcAft>
                          <a:spcPts val="0"/>
                        </a:spcAft>
                      </a:pPr>
                      <a:r>
                        <a:rPr lang="en-US" sz="1400">
                          <a:effectLst/>
                        </a:rPr>
                        <a:t>&lt; .001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6121" marR="46121" marT="0" marB="0"/>
                </a:tc>
                <a:extLst>
                  <a:ext uri="{0D108BD9-81ED-4DB2-BD59-A6C34878D82A}">
                    <a16:rowId xmlns:a16="http://schemas.microsoft.com/office/drawing/2014/main" val="10002"/>
                  </a:ext>
                </a:extLst>
              </a:tr>
              <a:tr h="1145915">
                <a:tc>
                  <a:txBody>
                    <a:bodyPr/>
                    <a:lstStyle/>
                    <a:p>
                      <a:pPr marL="0" marR="0">
                        <a:lnSpc>
                          <a:spcPct val="100000"/>
                        </a:lnSpc>
                        <a:spcBef>
                          <a:spcPts val="0"/>
                        </a:spcBef>
                        <a:spcAft>
                          <a:spcPts val="0"/>
                        </a:spcAft>
                      </a:pPr>
                      <a:r>
                        <a:rPr lang="en-US" sz="1400" dirty="0">
                          <a:effectLst/>
                        </a:rPr>
                        <a:t>practice good eating habits</a:t>
                      </a:r>
                    </a:p>
                    <a:p>
                      <a:pPr marL="0" marR="0">
                        <a:lnSpc>
                          <a:spcPct val="100000"/>
                        </a:lnSpc>
                        <a:spcBef>
                          <a:spcPts val="0"/>
                        </a:spcBef>
                        <a:spcAft>
                          <a:spcPts val="0"/>
                        </a:spcAft>
                      </a:pPr>
                      <a:r>
                        <a:rPr lang="en-US" sz="1400" dirty="0">
                          <a:effectLst/>
                        </a:rPr>
                        <a:t>     I haven’t thought about changing</a:t>
                      </a:r>
                    </a:p>
                    <a:p>
                      <a:pPr marL="0" marR="0">
                        <a:lnSpc>
                          <a:spcPct val="100000"/>
                        </a:lnSpc>
                        <a:spcBef>
                          <a:spcPts val="0"/>
                        </a:spcBef>
                        <a:spcAft>
                          <a:spcPts val="0"/>
                        </a:spcAft>
                      </a:pPr>
                      <a:r>
                        <a:rPr lang="en-US" sz="1400" dirty="0">
                          <a:effectLst/>
                        </a:rPr>
                        <a:t>     I plan to change (in next 6 months)</a:t>
                      </a:r>
                    </a:p>
                    <a:p>
                      <a:pPr marL="0" marR="0">
                        <a:lnSpc>
                          <a:spcPct val="100000"/>
                        </a:lnSpc>
                        <a:spcBef>
                          <a:spcPts val="0"/>
                        </a:spcBef>
                        <a:spcAft>
                          <a:spcPts val="0"/>
                        </a:spcAft>
                      </a:pPr>
                      <a:r>
                        <a:rPr lang="en-US" sz="1400" dirty="0">
                          <a:effectLst/>
                        </a:rPr>
                        <a:t>     I plan to change this month</a:t>
                      </a:r>
                    </a:p>
                    <a:p>
                      <a:pPr marL="0" marR="0">
                        <a:lnSpc>
                          <a:spcPct val="100000"/>
                        </a:lnSpc>
                        <a:spcBef>
                          <a:spcPts val="0"/>
                        </a:spcBef>
                        <a:spcAft>
                          <a:spcPts val="0"/>
                        </a:spcAft>
                      </a:pPr>
                      <a:r>
                        <a:rPr lang="en-US" sz="1400" dirty="0">
                          <a:effectLst/>
                        </a:rPr>
                        <a:t>     I recently started doing this</a:t>
                      </a:r>
                    </a:p>
                    <a:p>
                      <a:pPr marL="0" marR="0">
                        <a:lnSpc>
                          <a:spcPct val="100000"/>
                        </a:lnSpc>
                        <a:spcBef>
                          <a:spcPts val="0"/>
                        </a:spcBef>
                        <a:spcAft>
                          <a:spcPts val="0"/>
                        </a:spcAft>
                      </a:pPr>
                      <a:r>
                        <a:rPr lang="en-US" sz="1400" dirty="0">
                          <a:effectLst/>
                        </a:rPr>
                        <a:t>     I do this regularly (within past 6 months)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6121" marR="46121" marT="0" marB="0"/>
                </a:tc>
                <a:tc>
                  <a:txBody>
                    <a:bodyPr/>
                    <a:lstStyle/>
                    <a:p>
                      <a:pPr marL="0" marR="0" algn="ctr">
                        <a:lnSpc>
                          <a:spcPct val="100000"/>
                        </a:lnSpc>
                        <a:spcBef>
                          <a:spcPts val="0"/>
                        </a:spcBef>
                        <a:spcAft>
                          <a:spcPts val="0"/>
                        </a:spcAft>
                      </a:pPr>
                      <a:r>
                        <a:rPr lang="en-US" sz="1400">
                          <a:effectLst/>
                        </a:rPr>
                        <a:t>n = 139</a:t>
                      </a:r>
                    </a:p>
                    <a:p>
                      <a:pPr marL="0" marR="0" algn="ctr">
                        <a:lnSpc>
                          <a:spcPct val="100000"/>
                        </a:lnSpc>
                        <a:spcBef>
                          <a:spcPts val="0"/>
                        </a:spcBef>
                        <a:spcAft>
                          <a:spcPts val="0"/>
                        </a:spcAft>
                      </a:pPr>
                      <a:r>
                        <a:rPr lang="en-US" sz="1400">
                          <a:effectLst/>
                        </a:rPr>
                        <a:t>2 (1.4%)</a:t>
                      </a:r>
                    </a:p>
                    <a:p>
                      <a:pPr marL="0" marR="0" algn="ctr">
                        <a:lnSpc>
                          <a:spcPct val="100000"/>
                        </a:lnSpc>
                        <a:spcBef>
                          <a:spcPts val="0"/>
                        </a:spcBef>
                        <a:spcAft>
                          <a:spcPts val="0"/>
                        </a:spcAft>
                      </a:pPr>
                      <a:r>
                        <a:rPr lang="en-US" sz="1400">
                          <a:effectLst/>
                        </a:rPr>
                        <a:t>13 (9.4%)</a:t>
                      </a:r>
                    </a:p>
                    <a:p>
                      <a:pPr marL="0" marR="0" algn="ctr">
                        <a:lnSpc>
                          <a:spcPct val="100000"/>
                        </a:lnSpc>
                        <a:spcBef>
                          <a:spcPts val="0"/>
                        </a:spcBef>
                        <a:spcAft>
                          <a:spcPts val="0"/>
                        </a:spcAft>
                      </a:pPr>
                      <a:r>
                        <a:rPr lang="en-US" sz="1400">
                          <a:effectLst/>
                        </a:rPr>
                        <a:t>28 (20.1%)</a:t>
                      </a:r>
                    </a:p>
                    <a:p>
                      <a:pPr marL="0" marR="0" algn="ctr">
                        <a:lnSpc>
                          <a:spcPct val="100000"/>
                        </a:lnSpc>
                        <a:spcBef>
                          <a:spcPts val="0"/>
                        </a:spcBef>
                        <a:spcAft>
                          <a:spcPts val="0"/>
                        </a:spcAft>
                      </a:pPr>
                      <a:r>
                        <a:rPr lang="en-US" sz="1400">
                          <a:effectLst/>
                        </a:rPr>
                        <a:t>38 (27.3%)</a:t>
                      </a:r>
                    </a:p>
                    <a:p>
                      <a:pPr marL="0" marR="0" algn="ctr">
                        <a:lnSpc>
                          <a:spcPct val="100000"/>
                        </a:lnSpc>
                        <a:spcBef>
                          <a:spcPts val="0"/>
                        </a:spcBef>
                        <a:spcAft>
                          <a:spcPts val="0"/>
                        </a:spcAft>
                      </a:pPr>
                      <a:r>
                        <a:rPr lang="en-US" sz="1400">
                          <a:effectLst/>
                        </a:rPr>
                        <a:t>58 (41.7%)</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6121" marR="46121" marT="0" marB="0"/>
                </a:tc>
                <a:tc>
                  <a:txBody>
                    <a:bodyPr/>
                    <a:lstStyle/>
                    <a:p>
                      <a:pPr marL="0" marR="0" algn="ctr">
                        <a:lnSpc>
                          <a:spcPct val="100000"/>
                        </a:lnSpc>
                        <a:spcBef>
                          <a:spcPts val="0"/>
                        </a:spcBef>
                        <a:spcAft>
                          <a:spcPts val="0"/>
                        </a:spcAft>
                      </a:pPr>
                      <a:r>
                        <a:rPr lang="en-US" sz="1400">
                          <a:effectLst/>
                        </a:rPr>
                        <a:t>n = 135</a:t>
                      </a:r>
                    </a:p>
                    <a:p>
                      <a:pPr marL="0" marR="0" algn="ctr">
                        <a:lnSpc>
                          <a:spcPct val="100000"/>
                        </a:lnSpc>
                        <a:spcBef>
                          <a:spcPts val="0"/>
                        </a:spcBef>
                        <a:spcAft>
                          <a:spcPts val="0"/>
                        </a:spcAft>
                      </a:pPr>
                      <a:r>
                        <a:rPr lang="en-US" sz="1400">
                          <a:effectLst/>
                        </a:rPr>
                        <a:t>2 (1.5%)</a:t>
                      </a:r>
                    </a:p>
                    <a:p>
                      <a:pPr marL="0" marR="0" algn="ctr">
                        <a:lnSpc>
                          <a:spcPct val="100000"/>
                        </a:lnSpc>
                        <a:spcBef>
                          <a:spcPts val="0"/>
                        </a:spcBef>
                        <a:spcAft>
                          <a:spcPts val="0"/>
                        </a:spcAft>
                      </a:pPr>
                      <a:r>
                        <a:rPr lang="en-US" sz="1400">
                          <a:effectLst/>
                        </a:rPr>
                        <a:t>5 (3.7%)</a:t>
                      </a:r>
                    </a:p>
                    <a:p>
                      <a:pPr marL="0" marR="0" algn="ctr">
                        <a:lnSpc>
                          <a:spcPct val="100000"/>
                        </a:lnSpc>
                        <a:spcBef>
                          <a:spcPts val="0"/>
                        </a:spcBef>
                        <a:spcAft>
                          <a:spcPts val="0"/>
                        </a:spcAft>
                      </a:pPr>
                      <a:r>
                        <a:rPr lang="en-US" sz="1400">
                          <a:effectLst/>
                        </a:rPr>
                        <a:t>4 (3.0%)</a:t>
                      </a:r>
                    </a:p>
                    <a:p>
                      <a:pPr marL="0" marR="0" algn="ctr">
                        <a:lnSpc>
                          <a:spcPct val="100000"/>
                        </a:lnSpc>
                        <a:spcBef>
                          <a:spcPts val="0"/>
                        </a:spcBef>
                        <a:spcAft>
                          <a:spcPts val="0"/>
                        </a:spcAft>
                      </a:pPr>
                      <a:r>
                        <a:rPr lang="en-US" sz="1400">
                          <a:effectLst/>
                        </a:rPr>
                        <a:t>49 (36.3%)</a:t>
                      </a:r>
                      <a:br>
                        <a:rPr lang="en-US" sz="1400">
                          <a:effectLst/>
                        </a:rPr>
                      </a:br>
                      <a:r>
                        <a:rPr lang="en-US" sz="1400">
                          <a:effectLst/>
                        </a:rPr>
                        <a:t>75 (55.6%)</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6121" marR="46121" marT="0" marB="0"/>
                </a:tc>
                <a:tc>
                  <a:txBody>
                    <a:bodyPr/>
                    <a:lstStyle/>
                    <a:p>
                      <a:pPr marL="0" marR="0" algn="ctr">
                        <a:lnSpc>
                          <a:spcPct val="100000"/>
                        </a:lnSpc>
                        <a:spcBef>
                          <a:spcPts val="0"/>
                        </a:spcBef>
                        <a:spcAft>
                          <a:spcPts val="0"/>
                        </a:spcAft>
                      </a:pPr>
                      <a:r>
                        <a:rPr lang="en-US" sz="1400" dirty="0">
                          <a:effectLst/>
                        </a:rPr>
                        <a:t>&lt; .001</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6121" marR="46121" marT="0" marB="0"/>
                </a:tc>
                <a:extLst>
                  <a:ext uri="{0D108BD9-81ED-4DB2-BD59-A6C34878D82A}">
                    <a16:rowId xmlns:a16="http://schemas.microsoft.com/office/drawing/2014/main" val="10003"/>
                  </a:ext>
                </a:extLst>
              </a:tr>
              <a:tr h="1145915">
                <a:tc>
                  <a:txBody>
                    <a:bodyPr/>
                    <a:lstStyle/>
                    <a:p>
                      <a:pPr marL="0" marR="0">
                        <a:lnSpc>
                          <a:spcPct val="100000"/>
                        </a:lnSpc>
                        <a:spcBef>
                          <a:spcPts val="0"/>
                        </a:spcBef>
                        <a:spcAft>
                          <a:spcPts val="0"/>
                        </a:spcAft>
                      </a:pPr>
                      <a:r>
                        <a:rPr lang="en-US" sz="1400" dirty="0">
                          <a:effectLst/>
                        </a:rPr>
                        <a:t>lose weight or maintain a healthy weight</a:t>
                      </a:r>
                    </a:p>
                    <a:p>
                      <a:pPr marL="0" marR="0">
                        <a:lnSpc>
                          <a:spcPct val="100000"/>
                        </a:lnSpc>
                        <a:spcBef>
                          <a:spcPts val="0"/>
                        </a:spcBef>
                        <a:spcAft>
                          <a:spcPts val="0"/>
                        </a:spcAft>
                      </a:pPr>
                      <a:r>
                        <a:rPr lang="en-US" sz="1400" dirty="0">
                          <a:effectLst/>
                        </a:rPr>
                        <a:t>     I haven’t thought about changing</a:t>
                      </a:r>
                    </a:p>
                    <a:p>
                      <a:pPr marL="0" marR="0">
                        <a:lnSpc>
                          <a:spcPct val="100000"/>
                        </a:lnSpc>
                        <a:spcBef>
                          <a:spcPts val="0"/>
                        </a:spcBef>
                        <a:spcAft>
                          <a:spcPts val="0"/>
                        </a:spcAft>
                      </a:pPr>
                      <a:r>
                        <a:rPr lang="en-US" sz="1400" dirty="0">
                          <a:effectLst/>
                        </a:rPr>
                        <a:t>     I plan to change (in next 6 months)</a:t>
                      </a:r>
                    </a:p>
                    <a:p>
                      <a:pPr marL="0" marR="0">
                        <a:lnSpc>
                          <a:spcPct val="100000"/>
                        </a:lnSpc>
                        <a:spcBef>
                          <a:spcPts val="0"/>
                        </a:spcBef>
                        <a:spcAft>
                          <a:spcPts val="0"/>
                        </a:spcAft>
                      </a:pPr>
                      <a:r>
                        <a:rPr lang="en-US" sz="1400" dirty="0">
                          <a:effectLst/>
                        </a:rPr>
                        <a:t>     I plan to change this month</a:t>
                      </a:r>
                    </a:p>
                    <a:p>
                      <a:pPr marL="0" marR="0">
                        <a:lnSpc>
                          <a:spcPct val="100000"/>
                        </a:lnSpc>
                        <a:spcBef>
                          <a:spcPts val="0"/>
                        </a:spcBef>
                        <a:spcAft>
                          <a:spcPts val="0"/>
                        </a:spcAft>
                      </a:pPr>
                      <a:r>
                        <a:rPr lang="en-US" sz="1400" dirty="0">
                          <a:effectLst/>
                        </a:rPr>
                        <a:t>     I recently started doing this</a:t>
                      </a:r>
                    </a:p>
                    <a:p>
                      <a:pPr marL="0" marR="0">
                        <a:lnSpc>
                          <a:spcPct val="100000"/>
                        </a:lnSpc>
                        <a:spcBef>
                          <a:spcPts val="0"/>
                        </a:spcBef>
                        <a:spcAft>
                          <a:spcPts val="0"/>
                        </a:spcAft>
                      </a:pPr>
                      <a:r>
                        <a:rPr lang="en-US" sz="1400" dirty="0">
                          <a:effectLst/>
                        </a:rPr>
                        <a:t>     I do this regularly (within past 6 months)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6121" marR="46121" marT="0" marB="0"/>
                </a:tc>
                <a:tc>
                  <a:txBody>
                    <a:bodyPr/>
                    <a:lstStyle/>
                    <a:p>
                      <a:pPr marL="0" marR="0" algn="ctr">
                        <a:lnSpc>
                          <a:spcPct val="100000"/>
                        </a:lnSpc>
                        <a:spcBef>
                          <a:spcPts val="0"/>
                        </a:spcBef>
                        <a:spcAft>
                          <a:spcPts val="0"/>
                        </a:spcAft>
                      </a:pPr>
                      <a:r>
                        <a:rPr lang="en-US" sz="1400" dirty="0">
                          <a:effectLst/>
                        </a:rPr>
                        <a:t>n =138</a:t>
                      </a:r>
                    </a:p>
                    <a:p>
                      <a:pPr marL="0" marR="0" algn="ctr">
                        <a:lnSpc>
                          <a:spcPct val="100000"/>
                        </a:lnSpc>
                        <a:spcBef>
                          <a:spcPts val="0"/>
                        </a:spcBef>
                        <a:spcAft>
                          <a:spcPts val="0"/>
                        </a:spcAft>
                      </a:pPr>
                      <a:r>
                        <a:rPr lang="en-US" sz="1400" dirty="0">
                          <a:effectLst/>
                        </a:rPr>
                        <a:t>4 (2.9%)</a:t>
                      </a:r>
                    </a:p>
                    <a:p>
                      <a:pPr marL="0" marR="0" algn="ctr">
                        <a:lnSpc>
                          <a:spcPct val="100000"/>
                        </a:lnSpc>
                        <a:spcBef>
                          <a:spcPts val="0"/>
                        </a:spcBef>
                        <a:spcAft>
                          <a:spcPts val="0"/>
                        </a:spcAft>
                      </a:pPr>
                      <a:r>
                        <a:rPr lang="en-US" sz="1400" dirty="0">
                          <a:effectLst/>
                        </a:rPr>
                        <a:t>22 (15.9%)</a:t>
                      </a:r>
                    </a:p>
                    <a:p>
                      <a:pPr marL="0" marR="0" algn="ctr">
                        <a:lnSpc>
                          <a:spcPct val="100000"/>
                        </a:lnSpc>
                        <a:spcBef>
                          <a:spcPts val="0"/>
                        </a:spcBef>
                        <a:spcAft>
                          <a:spcPts val="0"/>
                        </a:spcAft>
                      </a:pPr>
                      <a:r>
                        <a:rPr lang="en-US" sz="1400" dirty="0">
                          <a:effectLst/>
                        </a:rPr>
                        <a:t>31 (22.5%)</a:t>
                      </a:r>
                    </a:p>
                    <a:p>
                      <a:pPr marL="0" marR="0" algn="ctr">
                        <a:lnSpc>
                          <a:spcPct val="100000"/>
                        </a:lnSpc>
                        <a:spcBef>
                          <a:spcPts val="0"/>
                        </a:spcBef>
                        <a:spcAft>
                          <a:spcPts val="0"/>
                        </a:spcAft>
                      </a:pPr>
                      <a:r>
                        <a:rPr lang="en-US" sz="1400" dirty="0">
                          <a:effectLst/>
                        </a:rPr>
                        <a:t>37 (26.8%)</a:t>
                      </a:r>
                    </a:p>
                    <a:p>
                      <a:pPr marL="0" marR="0" algn="ctr">
                        <a:lnSpc>
                          <a:spcPct val="100000"/>
                        </a:lnSpc>
                        <a:spcBef>
                          <a:spcPts val="0"/>
                        </a:spcBef>
                        <a:spcAft>
                          <a:spcPts val="0"/>
                        </a:spcAft>
                      </a:pPr>
                      <a:r>
                        <a:rPr lang="en-US" sz="1400" dirty="0">
                          <a:effectLst/>
                        </a:rPr>
                        <a:t>44 (31.9%)</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6121" marR="46121" marT="0" marB="0"/>
                </a:tc>
                <a:tc>
                  <a:txBody>
                    <a:bodyPr/>
                    <a:lstStyle/>
                    <a:p>
                      <a:pPr marL="0" marR="0" algn="ctr">
                        <a:lnSpc>
                          <a:spcPct val="100000"/>
                        </a:lnSpc>
                        <a:spcBef>
                          <a:spcPts val="0"/>
                        </a:spcBef>
                        <a:spcAft>
                          <a:spcPts val="0"/>
                        </a:spcAft>
                      </a:pPr>
                      <a:r>
                        <a:rPr lang="en-US" sz="1400">
                          <a:effectLst/>
                        </a:rPr>
                        <a:t>n = 131</a:t>
                      </a:r>
                    </a:p>
                    <a:p>
                      <a:pPr marL="0" marR="0" algn="ctr">
                        <a:lnSpc>
                          <a:spcPct val="100000"/>
                        </a:lnSpc>
                        <a:spcBef>
                          <a:spcPts val="0"/>
                        </a:spcBef>
                        <a:spcAft>
                          <a:spcPts val="0"/>
                        </a:spcAft>
                      </a:pPr>
                      <a:r>
                        <a:rPr lang="en-US" sz="1400">
                          <a:effectLst/>
                        </a:rPr>
                        <a:t>5 (3.8%)</a:t>
                      </a:r>
                    </a:p>
                    <a:p>
                      <a:pPr marL="0" marR="0" algn="ctr">
                        <a:lnSpc>
                          <a:spcPct val="100000"/>
                        </a:lnSpc>
                        <a:spcBef>
                          <a:spcPts val="0"/>
                        </a:spcBef>
                        <a:spcAft>
                          <a:spcPts val="0"/>
                        </a:spcAft>
                      </a:pPr>
                      <a:r>
                        <a:rPr lang="en-US" sz="1400">
                          <a:effectLst/>
                        </a:rPr>
                        <a:t>5 (3.8%)</a:t>
                      </a:r>
                    </a:p>
                    <a:p>
                      <a:pPr marL="0" marR="0" algn="ctr">
                        <a:lnSpc>
                          <a:spcPct val="100000"/>
                        </a:lnSpc>
                        <a:spcBef>
                          <a:spcPts val="0"/>
                        </a:spcBef>
                        <a:spcAft>
                          <a:spcPts val="0"/>
                        </a:spcAft>
                      </a:pPr>
                      <a:r>
                        <a:rPr lang="en-US" sz="1400">
                          <a:effectLst/>
                        </a:rPr>
                        <a:t>13 (9.9%)</a:t>
                      </a:r>
                    </a:p>
                    <a:p>
                      <a:pPr marL="0" marR="0" algn="ctr">
                        <a:lnSpc>
                          <a:spcPct val="100000"/>
                        </a:lnSpc>
                        <a:spcBef>
                          <a:spcPts val="0"/>
                        </a:spcBef>
                        <a:spcAft>
                          <a:spcPts val="0"/>
                        </a:spcAft>
                      </a:pPr>
                      <a:r>
                        <a:rPr lang="en-US" sz="1400">
                          <a:effectLst/>
                        </a:rPr>
                        <a:t>57 (43.5%)</a:t>
                      </a:r>
                    </a:p>
                    <a:p>
                      <a:pPr marL="0" marR="0" algn="ctr">
                        <a:lnSpc>
                          <a:spcPct val="100000"/>
                        </a:lnSpc>
                        <a:spcBef>
                          <a:spcPts val="0"/>
                        </a:spcBef>
                        <a:spcAft>
                          <a:spcPts val="0"/>
                        </a:spcAft>
                      </a:pPr>
                      <a:r>
                        <a:rPr lang="en-US" sz="1400">
                          <a:effectLst/>
                        </a:rPr>
                        <a:t>51 (38.9%)</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6121" marR="46121" marT="0" marB="0"/>
                </a:tc>
                <a:tc>
                  <a:txBody>
                    <a:bodyPr/>
                    <a:lstStyle/>
                    <a:p>
                      <a:pPr marL="0" marR="0" algn="ctr">
                        <a:lnSpc>
                          <a:spcPct val="100000"/>
                        </a:lnSpc>
                        <a:spcBef>
                          <a:spcPts val="0"/>
                        </a:spcBef>
                        <a:spcAft>
                          <a:spcPts val="0"/>
                        </a:spcAft>
                      </a:pPr>
                      <a:r>
                        <a:rPr lang="en-US" sz="1400">
                          <a:effectLst/>
                        </a:rPr>
                        <a:t>&lt; .001</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46121" marR="46121" marT="0" marB="0"/>
                </a:tc>
                <a:extLst>
                  <a:ext uri="{0D108BD9-81ED-4DB2-BD59-A6C34878D82A}">
                    <a16:rowId xmlns:a16="http://schemas.microsoft.com/office/drawing/2014/main" val="10004"/>
                  </a:ext>
                </a:extLst>
              </a:tr>
              <a:tr h="1145915">
                <a:tc>
                  <a:txBody>
                    <a:bodyPr/>
                    <a:lstStyle/>
                    <a:p>
                      <a:pPr marL="0" marR="0">
                        <a:lnSpc>
                          <a:spcPct val="100000"/>
                        </a:lnSpc>
                        <a:spcBef>
                          <a:spcPts val="0"/>
                        </a:spcBef>
                        <a:spcAft>
                          <a:spcPts val="0"/>
                        </a:spcAft>
                      </a:pPr>
                      <a:r>
                        <a:rPr lang="en-US" sz="1400" dirty="0">
                          <a:effectLst/>
                        </a:rPr>
                        <a:t>handle stress well</a:t>
                      </a:r>
                    </a:p>
                    <a:p>
                      <a:pPr marL="0" marR="0">
                        <a:lnSpc>
                          <a:spcPct val="100000"/>
                        </a:lnSpc>
                        <a:spcBef>
                          <a:spcPts val="0"/>
                        </a:spcBef>
                        <a:spcAft>
                          <a:spcPts val="0"/>
                        </a:spcAft>
                      </a:pPr>
                      <a:r>
                        <a:rPr lang="en-US" sz="1400" dirty="0">
                          <a:effectLst/>
                        </a:rPr>
                        <a:t>     I haven’t thought about changing</a:t>
                      </a:r>
                    </a:p>
                    <a:p>
                      <a:pPr marL="0" marR="0">
                        <a:lnSpc>
                          <a:spcPct val="100000"/>
                        </a:lnSpc>
                        <a:spcBef>
                          <a:spcPts val="0"/>
                        </a:spcBef>
                        <a:spcAft>
                          <a:spcPts val="0"/>
                        </a:spcAft>
                      </a:pPr>
                      <a:r>
                        <a:rPr lang="en-US" sz="1400" dirty="0">
                          <a:effectLst/>
                        </a:rPr>
                        <a:t>     I plan to change (in next 6 months)</a:t>
                      </a:r>
                    </a:p>
                    <a:p>
                      <a:pPr marL="0" marR="0">
                        <a:lnSpc>
                          <a:spcPct val="100000"/>
                        </a:lnSpc>
                        <a:spcBef>
                          <a:spcPts val="0"/>
                        </a:spcBef>
                        <a:spcAft>
                          <a:spcPts val="0"/>
                        </a:spcAft>
                      </a:pPr>
                      <a:r>
                        <a:rPr lang="en-US" sz="1400" dirty="0">
                          <a:effectLst/>
                        </a:rPr>
                        <a:t>     I plan to change this month</a:t>
                      </a:r>
                    </a:p>
                    <a:p>
                      <a:pPr marL="0" marR="0">
                        <a:lnSpc>
                          <a:spcPct val="100000"/>
                        </a:lnSpc>
                        <a:spcBef>
                          <a:spcPts val="0"/>
                        </a:spcBef>
                        <a:spcAft>
                          <a:spcPts val="0"/>
                        </a:spcAft>
                      </a:pPr>
                      <a:r>
                        <a:rPr lang="en-US" sz="1400" dirty="0">
                          <a:effectLst/>
                        </a:rPr>
                        <a:t>     I recently started doing this</a:t>
                      </a:r>
                    </a:p>
                    <a:p>
                      <a:pPr marL="0" marR="0">
                        <a:lnSpc>
                          <a:spcPct val="100000"/>
                        </a:lnSpc>
                        <a:spcBef>
                          <a:spcPts val="0"/>
                        </a:spcBef>
                        <a:spcAft>
                          <a:spcPts val="0"/>
                        </a:spcAft>
                      </a:pPr>
                      <a:r>
                        <a:rPr lang="en-US" sz="1400" dirty="0">
                          <a:effectLst/>
                        </a:rPr>
                        <a:t>     I do this regularly (within past 6 months)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6121" marR="46121" marT="0" marB="0"/>
                </a:tc>
                <a:tc>
                  <a:txBody>
                    <a:bodyPr/>
                    <a:lstStyle/>
                    <a:p>
                      <a:pPr marL="0" marR="0" algn="ctr">
                        <a:lnSpc>
                          <a:spcPct val="100000"/>
                        </a:lnSpc>
                        <a:spcBef>
                          <a:spcPts val="0"/>
                        </a:spcBef>
                        <a:spcAft>
                          <a:spcPts val="0"/>
                        </a:spcAft>
                      </a:pPr>
                      <a:r>
                        <a:rPr lang="en-US" sz="1400" dirty="0">
                          <a:effectLst/>
                        </a:rPr>
                        <a:t>n =135</a:t>
                      </a:r>
                    </a:p>
                    <a:p>
                      <a:pPr marL="0" marR="0" algn="ctr">
                        <a:lnSpc>
                          <a:spcPct val="100000"/>
                        </a:lnSpc>
                        <a:spcBef>
                          <a:spcPts val="0"/>
                        </a:spcBef>
                        <a:spcAft>
                          <a:spcPts val="0"/>
                        </a:spcAft>
                      </a:pPr>
                      <a:r>
                        <a:rPr lang="en-US" sz="1400" dirty="0">
                          <a:effectLst/>
                        </a:rPr>
                        <a:t>8 (5.9%)</a:t>
                      </a:r>
                    </a:p>
                    <a:p>
                      <a:pPr marL="0" marR="0" algn="ctr">
                        <a:lnSpc>
                          <a:spcPct val="100000"/>
                        </a:lnSpc>
                        <a:spcBef>
                          <a:spcPts val="0"/>
                        </a:spcBef>
                        <a:spcAft>
                          <a:spcPts val="0"/>
                        </a:spcAft>
                      </a:pPr>
                      <a:r>
                        <a:rPr lang="en-US" sz="1400" dirty="0">
                          <a:effectLst/>
                        </a:rPr>
                        <a:t>14 (10.4%)</a:t>
                      </a:r>
                    </a:p>
                    <a:p>
                      <a:pPr marL="0" marR="0" algn="ctr">
                        <a:lnSpc>
                          <a:spcPct val="100000"/>
                        </a:lnSpc>
                        <a:spcBef>
                          <a:spcPts val="0"/>
                        </a:spcBef>
                        <a:spcAft>
                          <a:spcPts val="0"/>
                        </a:spcAft>
                      </a:pPr>
                      <a:r>
                        <a:rPr lang="en-US" sz="1400" dirty="0">
                          <a:effectLst/>
                        </a:rPr>
                        <a:t>24 (17.8%)</a:t>
                      </a:r>
                    </a:p>
                    <a:p>
                      <a:pPr marL="0" marR="0" algn="ctr">
                        <a:lnSpc>
                          <a:spcPct val="100000"/>
                        </a:lnSpc>
                        <a:spcBef>
                          <a:spcPts val="0"/>
                        </a:spcBef>
                        <a:spcAft>
                          <a:spcPts val="0"/>
                        </a:spcAft>
                      </a:pPr>
                      <a:r>
                        <a:rPr lang="en-US" sz="1400" dirty="0">
                          <a:effectLst/>
                        </a:rPr>
                        <a:t>27 (20.0%)</a:t>
                      </a:r>
                    </a:p>
                    <a:p>
                      <a:pPr marL="0" marR="0" algn="ctr">
                        <a:lnSpc>
                          <a:spcPct val="100000"/>
                        </a:lnSpc>
                        <a:spcBef>
                          <a:spcPts val="0"/>
                        </a:spcBef>
                        <a:spcAft>
                          <a:spcPts val="0"/>
                        </a:spcAft>
                      </a:pPr>
                      <a:r>
                        <a:rPr lang="en-US" sz="1400" dirty="0">
                          <a:effectLst/>
                        </a:rPr>
                        <a:t>62 (45.9%)</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6121" marR="46121" marT="0" marB="0"/>
                </a:tc>
                <a:tc>
                  <a:txBody>
                    <a:bodyPr/>
                    <a:lstStyle/>
                    <a:p>
                      <a:pPr marL="0" marR="0" algn="ctr">
                        <a:lnSpc>
                          <a:spcPct val="100000"/>
                        </a:lnSpc>
                        <a:spcBef>
                          <a:spcPts val="0"/>
                        </a:spcBef>
                        <a:spcAft>
                          <a:spcPts val="0"/>
                        </a:spcAft>
                      </a:pPr>
                      <a:r>
                        <a:rPr lang="en-US" sz="1400" dirty="0">
                          <a:effectLst/>
                        </a:rPr>
                        <a:t>n =133</a:t>
                      </a:r>
                    </a:p>
                    <a:p>
                      <a:pPr marL="0" marR="0" algn="ctr">
                        <a:lnSpc>
                          <a:spcPct val="100000"/>
                        </a:lnSpc>
                        <a:spcBef>
                          <a:spcPts val="0"/>
                        </a:spcBef>
                        <a:spcAft>
                          <a:spcPts val="0"/>
                        </a:spcAft>
                      </a:pPr>
                      <a:r>
                        <a:rPr lang="en-US" sz="1400" dirty="0">
                          <a:effectLst/>
                        </a:rPr>
                        <a:t>7 (5.3%)</a:t>
                      </a:r>
                    </a:p>
                    <a:p>
                      <a:pPr marL="0" marR="0" algn="ctr">
                        <a:lnSpc>
                          <a:spcPct val="100000"/>
                        </a:lnSpc>
                        <a:spcBef>
                          <a:spcPts val="0"/>
                        </a:spcBef>
                        <a:spcAft>
                          <a:spcPts val="0"/>
                        </a:spcAft>
                      </a:pPr>
                      <a:r>
                        <a:rPr lang="en-US" sz="1400" dirty="0">
                          <a:effectLst/>
                        </a:rPr>
                        <a:t>5 (3.8%)</a:t>
                      </a:r>
                    </a:p>
                    <a:p>
                      <a:pPr marL="0" marR="0" algn="ctr">
                        <a:lnSpc>
                          <a:spcPct val="100000"/>
                        </a:lnSpc>
                        <a:spcBef>
                          <a:spcPts val="0"/>
                        </a:spcBef>
                        <a:spcAft>
                          <a:spcPts val="0"/>
                        </a:spcAft>
                      </a:pPr>
                      <a:r>
                        <a:rPr lang="en-US" sz="1400" dirty="0">
                          <a:effectLst/>
                        </a:rPr>
                        <a:t>10 (7.5%)</a:t>
                      </a:r>
                    </a:p>
                    <a:p>
                      <a:pPr marL="0" marR="0" algn="ctr">
                        <a:lnSpc>
                          <a:spcPct val="100000"/>
                        </a:lnSpc>
                        <a:spcBef>
                          <a:spcPts val="0"/>
                        </a:spcBef>
                        <a:spcAft>
                          <a:spcPts val="0"/>
                        </a:spcAft>
                      </a:pPr>
                      <a:r>
                        <a:rPr lang="en-US" sz="1400" dirty="0">
                          <a:effectLst/>
                        </a:rPr>
                        <a:t>35 (26.3%)</a:t>
                      </a:r>
                    </a:p>
                    <a:p>
                      <a:pPr marL="0" marR="0" algn="ctr">
                        <a:lnSpc>
                          <a:spcPct val="100000"/>
                        </a:lnSpc>
                        <a:spcBef>
                          <a:spcPts val="0"/>
                        </a:spcBef>
                        <a:spcAft>
                          <a:spcPts val="0"/>
                        </a:spcAft>
                      </a:pPr>
                      <a:r>
                        <a:rPr lang="en-US" sz="1400" dirty="0">
                          <a:effectLst/>
                        </a:rPr>
                        <a:t>76 (57.1%)</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6121" marR="46121" marT="0" marB="0"/>
                </a:tc>
                <a:tc>
                  <a:txBody>
                    <a:bodyPr/>
                    <a:lstStyle/>
                    <a:p>
                      <a:pPr marL="0" marR="0" algn="ctr">
                        <a:lnSpc>
                          <a:spcPct val="100000"/>
                        </a:lnSpc>
                        <a:spcBef>
                          <a:spcPts val="0"/>
                        </a:spcBef>
                        <a:spcAft>
                          <a:spcPts val="0"/>
                        </a:spcAft>
                      </a:pPr>
                      <a:r>
                        <a:rPr lang="en-US" sz="1400" dirty="0">
                          <a:effectLst/>
                        </a:rPr>
                        <a:t>0.001</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6121" marR="46121" marT="0" marB="0"/>
                </a:tc>
                <a:extLst>
                  <a:ext uri="{0D108BD9-81ED-4DB2-BD59-A6C34878D82A}">
                    <a16:rowId xmlns:a16="http://schemas.microsoft.com/office/drawing/2014/main" val="10005"/>
                  </a:ext>
                </a:extLst>
              </a:tr>
            </a:tbl>
          </a:graphicData>
        </a:graphic>
      </p:graphicFrame>
      <p:sp>
        <p:nvSpPr>
          <p:cNvPr id="3" name="Rectangle 1"/>
          <p:cNvSpPr>
            <a:spLocks noChangeArrowheads="1"/>
          </p:cNvSpPr>
          <p:nvPr/>
        </p:nvSpPr>
        <p:spPr bwMode="auto">
          <a:xfrm>
            <a:off x="2459409" y="-86521"/>
            <a:ext cx="15798177"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Table 2. Changes in Pre-Post Readiness to Change and Self-Reported Behaviors</a:t>
            </a:r>
            <a:endParaRPr kumimoji="0" lang="en-US" altLang="en-US" sz="16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1433395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nvPr>
        </p:nvGraphicFramePr>
        <p:xfrm>
          <a:off x="800099" y="1489742"/>
          <a:ext cx="10515603" cy="4914900"/>
        </p:xfrm>
        <a:graphic>
          <a:graphicData uri="http://schemas.openxmlformats.org/drawingml/2006/table">
            <a:tbl>
              <a:tblPr firstRow="1" firstCol="1" bandRow="1">
                <a:tableStyleId>{5C22544A-7EE6-4342-B048-85BDC9FD1C3A}</a:tableStyleId>
              </a:tblPr>
              <a:tblGrid>
                <a:gridCol w="1502229">
                  <a:extLst>
                    <a:ext uri="{9D8B030D-6E8A-4147-A177-3AD203B41FA5}">
                      <a16:colId xmlns:a16="http://schemas.microsoft.com/office/drawing/2014/main" val="1355375419"/>
                    </a:ext>
                  </a:extLst>
                </a:gridCol>
                <a:gridCol w="1502229">
                  <a:extLst>
                    <a:ext uri="{9D8B030D-6E8A-4147-A177-3AD203B41FA5}">
                      <a16:colId xmlns:a16="http://schemas.microsoft.com/office/drawing/2014/main" val="269455217"/>
                    </a:ext>
                  </a:extLst>
                </a:gridCol>
                <a:gridCol w="1502229">
                  <a:extLst>
                    <a:ext uri="{9D8B030D-6E8A-4147-A177-3AD203B41FA5}">
                      <a16:colId xmlns:a16="http://schemas.microsoft.com/office/drawing/2014/main" val="3278742148"/>
                    </a:ext>
                  </a:extLst>
                </a:gridCol>
                <a:gridCol w="1502229">
                  <a:extLst>
                    <a:ext uri="{9D8B030D-6E8A-4147-A177-3AD203B41FA5}">
                      <a16:colId xmlns:a16="http://schemas.microsoft.com/office/drawing/2014/main" val="2810161158"/>
                    </a:ext>
                  </a:extLst>
                </a:gridCol>
                <a:gridCol w="1502229">
                  <a:extLst>
                    <a:ext uri="{9D8B030D-6E8A-4147-A177-3AD203B41FA5}">
                      <a16:colId xmlns:a16="http://schemas.microsoft.com/office/drawing/2014/main" val="1047338018"/>
                    </a:ext>
                  </a:extLst>
                </a:gridCol>
                <a:gridCol w="1502229">
                  <a:extLst>
                    <a:ext uri="{9D8B030D-6E8A-4147-A177-3AD203B41FA5}">
                      <a16:colId xmlns:a16="http://schemas.microsoft.com/office/drawing/2014/main" val="3980733680"/>
                    </a:ext>
                  </a:extLst>
                </a:gridCol>
                <a:gridCol w="1502229">
                  <a:extLst>
                    <a:ext uri="{9D8B030D-6E8A-4147-A177-3AD203B41FA5}">
                      <a16:colId xmlns:a16="http://schemas.microsoft.com/office/drawing/2014/main" val="2995389818"/>
                    </a:ext>
                  </a:extLst>
                </a:gridCol>
              </a:tblGrid>
              <a:tr h="210312">
                <a:tc>
                  <a:txBody>
                    <a:bodyPr/>
                    <a:lstStyle/>
                    <a:p>
                      <a:pPr marL="0" marR="0">
                        <a:lnSpc>
                          <a:spcPct val="115000"/>
                        </a:lnSpc>
                        <a:spcBef>
                          <a:spcPts val="0"/>
                        </a:spcBef>
                        <a:spcAft>
                          <a:spcPts val="0"/>
                        </a:spcAft>
                      </a:pPr>
                      <a:r>
                        <a:rPr lang="en-US" sz="12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2">
                  <a:txBody>
                    <a:bodyPr/>
                    <a:lstStyle/>
                    <a:p>
                      <a:pPr marL="0" marR="0" algn="ctr">
                        <a:lnSpc>
                          <a:spcPct val="115000"/>
                        </a:lnSpc>
                        <a:spcBef>
                          <a:spcPts val="0"/>
                        </a:spcBef>
                        <a:spcAft>
                          <a:spcPts val="0"/>
                        </a:spcAft>
                      </a:pPr>
                      <a:r>
                        <a:rPr lang="en-US" sz="1200" u="sng" dirty="0">
                          <a:effectLst/>
                        </a:rPr>
                        <a:t>Baseline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gridSpan="2">
                  <a:txBody>
                    <a:bodyPr/>
                    <a:lstStyle/>
                    <a:p>
                      <a:pPr marL="0" marR="0" algn="ctr">
                        <a:lnSpc>
                          <a:spcPct val="115000"/>
                        </a:lnSpc>
                        <a:spcBef>
                          <a:spcPts val="0"/>
                        </a:spcBef>
                        <a:spcAft>
                          <a:spcPts val="0"/>
                        </a:spcAft>
                      </a:pPr>
                      <a:r>
                        <a:rPr lang="en-US" sz="1200" u="sng">
                          <a:effectLst/>
                        </a:rPr>
                        <a:t>16-week Follow-up</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tc gridSpan="2">
                  <a:txBody>
                    <a:bodyPr/>
                    <a:lstStyle/>
                    <a:p>
                      <a:pPr marL="0" marR="0" algn="ctr">
                        <a:lnSpc>
                          <a:spcPct val="115000"/>
                        </a:lnSpc>
                        <a:spcBef>
                          <a:spcPts val="0"/>
                        </a:spcBef>
                        <a:spcAft>
                          <a:spcPts val="0"/>
                        </a:spcAft>
                      </a:pPr>
                      <a:r>
                        <a:rPr lang="en-US" sz="1200" u="sng">
                          <a:effectLst/>
                        </a:rPr>
                        <a:t>Significance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US"/>
                    </a:p>
                  </a:txBody>
                  <a:tcPr/>
                </a:tc>
                <a:extLst>
                  <a:ext uri="{0D108BD9-81ED-4DB2-BD59-A6C34878D82A}">
                    <a16:rowId xmlns:a16="http://schemas.microsoft.com/office/drawing/2014/main" val="4235877780"/>
                  </a:ext>
                </a:extLst>
              </a:tr>
              <a:tr h="210312">
                <a:tc>
                  <a:txBody>
                    <a:bodyPr/>
                    <a:lstStyle/>
                    <a:p>
                      <a:pPr marL="0" marR="0">
                        <a:lnSpc>
                          <a:spcPct val="115000"/>
                        </a:lnSpc>
                        <a:spcBef>
                          <a:spcPts val="0"/>
                        </a:spcBef>
                        <a:spcAft>
                          <a:spcPts val="0"/>
                        </a:spcAft>
                      </a:pPr>
                      <a:r>
                        <a:rPr lang="en-US" sz="1200" dirty="0">
                          <a:effectLst/>
                        </a:rPr>
                        <a:t>Measure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dirty="0">
                          <a:effectLst/>
                        </a:rPr>
                        <a:t>Mean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a:effectLst/>
                        </a:rPr>
                        <a:t>SD</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a:effectLst/>
                        </a:rPr>
                        <a:t>Mean</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a:effectLst/>
                        </a:rPr>
                        <a:t>SD</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600">
                          <a:effectLst/>
                        </a:rPr>
                        <a:t>Difference</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1800" b="1" dirty="0">
                          <a:effectLst/>
                        </a:rPr>
                        <a:t>P-value*</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97000491"/>
                  </a:ext>
                </a:extLst>
              </a:tr>
              <a:tr h="274320">
                <a:tc>
                  <a:txBody>
                    <a:bodyPr/>
                    <a:lstStyle/>
                    <a:p>
                      <a:pPr marL="0" marR="0">
                        <a:lnSpc>
                          <a:spcPct val="150000"/>
                        </a:lnSpc>
                        <a:spcBef>
                          <a:spcPts val="0"/>
                        </a:spcBef>
                        <a:spcAft>
                          <a:spcPts val="0"/>
                        </a:spcAft>
                      </a:pPr>
                      <a:r>
                        <a:rPr lang="en-US" sz="1200" dirty="0">
                          <a:effectLst/>
                        </a:rPr>
                        <a:t>Systolic BP (mm Hg)</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1600" dirty="0">
                          <a:effectLst/>
                        </a:rPr>
                        <a:t>146.31</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1600">
                          <a:effectLst/>
                        </a:rPr>
                        <a:t>18.027</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1600">
                          <a:effectLst/>
                        </a:rPr>
                        <a:t>140.53</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1600">
                          <a:effectLst/>
                        </a:rPr>
                        <a:t>19.245</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1600">
                          <a:effectLst/>
                        </a:rPr>
                        <a:t>-5.781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1800" b="1" dirty="0">
                          <a:effectLst/>
                        </a:rPr>
                        <a:t>0.001</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4915196"/>
                  </a:ext>
                </a:extLst>
              </a:tr>
              <a:tr h="548640">
                <a:tc>
                  <a:txBody>
                    <a:bodyPr/>
                    <a:lstStyle/>
                    <a:p>
                      <a:pPr marL="0" marR="0">
                        <a:lnSpc>
                          <a:spcPct val="150000"/>
                        </a:lnSpc>
                        <a:spcBef>
                          <a:spcPts val="0"/>
                        </a:spcBef>
                        <a:spcAft>
                          <a:spcPts val="0"/>
                        </a:spcAft>
                      </a:pPr>
                      <a:r>
                        <a:rPr lang="en-US" sz="1200" dirty="0">
                          <a:effectLst/>
                        </a:rPr>
                        <a:t>Diastolic BP (mm Hg)</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1600" dirty="0">
                          <a:effectLst/>
                        </a:rPr>
                        <a:t>77.65</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1600">
                          <a:effectLst/>
                        </a:rPr>
                        <a:t>10.25</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1600">
                          <a:effectLst/>
                        </a:rPr>
                        <a:t>76.53</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1600">
                          <a:effectLst/>
                        </a:rPr>
                        <a:t>9.186</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1600">
                          <a:effectLst/>
                        </a:rPr>
                        <a:t>-1.116</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1800" b="1" dirty="0">
                          <a:effectLst/>
                        </a:rPr>
                        <a:t>0.128</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81175"/>
                  </a:ext>
                </a:extLst>
              </a:tr>
              <a:tr h="274320">
                <a:tc>
                  <a:txBody>
                    <a:bodyPr/>
                    <a:lstStyle/>
                    <a:p>
                      <a:pPr marL="0" marR="0">
                        <a:lnSpc>
                          <a:spcPct val="150000"/>
                        </a:lnSpc>
                        <a:spcBef>
                          <a:spcPts val="0"/>
                        </a:spcBef>
                        <a:spcAft>
                          <a:spcPts val="0"/>
                        </a:spcAft>
                      </a:pPr>
                      <a:r>
                        <a:rPr lang="en-US" sz="1200" dirty="0">
                          <a:effectLst/>
                        </a:rPr>
                        <a:t>Weight (lbs.)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1600" dirty="0">
                          <a:effectLst/>
                        </a:rPr>
                        <a:t>184.24</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1600">
                          <a:effectLst/>
                        </a:rPr>
                        <a:t>42.328</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1600">
                          <a:effectLst/>
                        </a:rPr>
                        <a:t>181.77</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1600">
                          <a:effectLst/>
                        </a:rPr>
                        <a:t>41.349</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1600">
                          <a:effectLst/>
                        </a:rPr>
                        <a:t>-2.475</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1800" b="1" dirty="0">
                          <a:effectLst/>
                        </a:rPr>
                        <a:t>0.000</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28040047"/>
                  </a:ext>
                </a:extLst>
              </a:tr>
              <a:tr h="548640">
                <a:tc>
                  <a:txBody>
                    <a:bodyPr/>
                    <a:lstStyle/>
                    <a:p>
                      <a:pPr marL="0" marR="0">
                        <a:lnSpc>
                          <a:spcPct val="150000"/>
                        </a:lnSpc>
                        <a:spcBef>
                          <a:spcPts val="0"/>
                        </a:spcBef>
                        <a:spcAft>
                          <a:spcPts val="0"/>
                        </a:spcAft>
                      </a:pPr>
                      <a:r>
                        <a:rPr lang="en-US" sz="1200" dirty="0">
                          <a:effectLst/>
                        </a:rPr>
                        <a:t>Waist Circumference (in.)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1600" dirty="0">
                          <a:effectLst/>
                        </a:rPr>
                        <a:t>41.62</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1600">
                          <a:effectLst/>
                        </a:rPr>
                        <a:t>37.042</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1600">
                          <a:effectLst/>
                        </a:rPr>
                        <a:t>38.32</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1600">
                          <a:effectLst/>
                        </a:rPr>
                        <a:t>5.698</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1600">
                          <a:effectLst/>
                        </a:rPr>
                        <a:t>-3.401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1800" b="1" dirty="0">
                          <a:effectLst/>
                        </a:rPr>
                        <a:t>0.253</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60439062"/>
                  </a:ext>
                </a:extLst>
              </a:tr>
              <a:tr h="548640">
                <a:tc>
                  <a:txBody>
                    <a:bodyPr/>
                    <a:lstStyle/>
                    <a:p>
                      <a:pPr marL="0" marR="0">
                        <a:lnSpc>
                          <a:spcPct val="150000"/>
                        </a:lnSpc>
                        <a:spcBef>
                          <a:spcPts val="0"/>
                        </a:spcBef>
                        <a:spcAft>
                          <a:spcPts val="0"/>
                        </a:spcAft>
                      </a:pPr>
                      <a:r>
                        <a:rPr lang="en-US" sz="1200" dirty="0">
                          <a:effectLst/>
                        </a:rPr>
                        <a:t>Total Cholesterol (mg/dl)</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1600" dirty="0">
                          <a:effectLst/>
                        </a:rPr>
                        <a:t>185.76</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1600">
                          <a:effectLst/>
                        </a:rPr>
                        <a:t>44.261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1600">
                          <a:effectLst/>
                        </a:rPr>
                        <a:t>183.28</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1600">
                          <a:effectLst/>
                        </a:rPr>
                        <a:t>42.738</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1600">
                          <a:effectLst/>
                        </a:rPr>
                        <a:t>-2.477</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1800" b="1" dirty="0">
                          <a:effectLst/>
                        </a:rPr>
                        <a:t>0.309</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93383533"/>
                  </a:ext>
                </a:extLst>
              </a:tr>
              <a:tr h="548640">
                <a:tc>
                  <a:txBody>
                    <a:bodyPr/>
                    <a:lstStyle/>
                    <a:p>
                      <a:pPr marL="0" marR="0">
                        <a:lnSpc>
                          <a:spcPct val="150000"/>
                        </a:lnSpc>
                        <a:spcBef>
                          <a:spcPts val="0"/>
                        </a:spcBef>
                        <a:spcAft>
                          <a:spcPts val="0"/>
                        </a:spcAft>
                      </a:pPr>
                      <a:r>
                        <a:rPr lang="en-US" sz="1200" dirty="0">
                          <a:effectLst/>
                        </a:rPr>
                        <a:t>HDL Cholesterol (mg/dl)</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1600" dirty="0">
                          <a:effectLst/>
                        </a:rPr>
                        <a:t>53.74</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1600">
                          <a:effectLst/>
                        </a:rPr>
                        <a:t>15.286</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1600">
                          <a:effectLst/>
                        </a:rPr>
                        <a:t>53.37</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1600">
                          <a:effectLst/>
                        </a:rPr>
                        <a:t>14.724</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1600">
                          <a:effectLst/>
                        </a:rPr>
                        <a:t>-0.370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1800" b="1" dirty="0">
                          <a:effectLst/>
                        </a:rPr>
                        <a:t>0.523</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67698469"/>
                  </a:ext>
                </a:extLst>
              </a:tr>
              <a:tr h="548640">
                <a:tc>
                  <a:txBody>
                    <a:bodyPr/>
                    <a:lstStyle/>
                    <a:p>
                      <a:pPr marL="0" marR="0">
                        <a:lnSpc>
                          <a:spcPct val="150000"/>
                        </a:lnSpc>
                        <a:spcBef>
                          <a:spcPts val="0"/>
                        </a:spcBef>
                        <a:spcAft>
                          <a:spcPts val="0"/>
                        </a:spcAft>
                      </a:pPr>
                      <a:r>
                        <a:rPr lang="en-US" sz="1200" dirty="0">
                          <a:effectLst/>
                        </a:rPr>
                        <a:t>LDL Cholesterol (mg/dl)</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1600" dirty="0">
                          <a:effectLst/>
                        </a:rPr>
                        <a:t>105.74</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1600">
                          <a:effectLst/>
                        </a:rPr>
                        <a:t>35.845</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1600">
                          <a:effectLst/>
                        </a:rPr>
                        <a:t>104.60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1600">
                          <a:effectLst/>
                        </a:rPr>
                        <a:t>37.063</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1600">
                          <a:effectLst/>
                        </a:rPr>
                        <a:t>-1.144</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1800" b="1" dirty="0">
                          <a:effectLst/>
                        </a:rPr>
                        <a:t>0.467</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05605577"/>
                  </a:ext>
                </a:extLst>
              </a:tr>
              <a:tr h="274320">
                <a:tc>
                  <a:txBody>
                    <a:bodyPr/>
                    <a:lstStyle/>
                    <a:p>
                      <a:pPr marL="0" marR="0">
                        <a:lnSpc>
                          <a:spcPct val="150000"/>
                        </a:lnSpc>
                        <a:spcBef>
                          <a:spcPts val="0"/>
                        </a:spcBef>
                        <a:spcAft>
                          <a:spcPts val="0"/>
                        </a:spcAft>
                      </a:pPr>
                      <a:r>
                        <a:rPr lang="en-US" sz="1200" dirty="0">
                          <a:effectLst/>
                        </a:rPr>
                        <a:t>Triglycerides (mg/dl)</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1600" dirty="0">
                          <a:effectLst/>
                        </a:rPr>
                        <a:t>137.73</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1600" dirty="0">
                          <a:effectLst/>
                        </a:rPr>
                        <a:t>75.775</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1600">
                          <a:effectLst/>
                        </a:rPr>
                        <a:t>126.55</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1600">
                          <a:effectLst/>
                        </a:rPr>
                        <a:t>65.216</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1600">
                          <a:effectLst/>
                        </a:rPr>
                        <a:t>-11.171</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1800" b="1" dirty="0">
                          <a:effectLst/>
                        </a:rPr>
                        <a:t>0.016</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66843746"/>
                  </a:ext>
                </a:extLst>
              </a:tr>
              <a:tr h="274320">
                <a:tc>
                  <a:txBody>
                    <a:bodyPr/>
                    <a:lstStyle/>
                    <a:p>
                      <a:pPr marL="0" marR="0">
                        <a:lnSpc>
                          <a:spcPct val="150000"/>
                        </a:lnSpc>
                        <a:spcBef>
                          <a:spcPts val="0"/>
                        </a:spcBef>
                        <a:spcAft>
                          <a:spcPts val="0"/>
                        </a:spcAft>
                      </a:pPr>
                      <a:r>
                        <a:rPr lang="en-US" sz="1200" dirty="0">
                          <a:effectLst/>
                        </a:rPr>
                        <a:t>Glucose (mg/dl)</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1600">
                          <a:effectLst/>
                        </a:rPr>
                        <a:t>110.20</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1600" dirty="0">
                          <a:effectLst/>
                        </a:rPr>
                        <a:t>34.739</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1600" dirty="0">
                          <a:effectLst/>
                        </a:rPr>
                        <a:t>105.10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1600" dirty="0">
                          <a:effectLst/>
                        </a:rPr>
                        <a:t>32.430</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1600" dirty="0">
                          <a:effectLst/>
                        </a:rPr>
                        <a:t>-5.096</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pPr>
                      <a:r>
                        <a:rPr lang="en-US" sz="1800" b="1" dirty="0">
                          <a:effectLst/>
                        </a:rPr>
                        <a:t>0.004</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03704421"/>
                  </a:ext>
                </a:extLst>
              </a:tr>
            </a:tbl>
          </a:graphicData>
        </a:graphic>
      </p:graphicFrame>
      <p:sp>
        <p:nvSpPr>
          <p:cNvPr id="5" name="Rectangle 2"/>
          <p:cNvSpPr>
            <a:spLocks noChangeArrowheads="1"/>
          </p:cNvSpPr>
          <p:nvPr/>
        </p:nvSpPr>
        <p:spPr bwMode="auto">
          <a:xfrm>
            <a:off x="1181100" y="717520"/>
            <a:ext cx="535524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Table 3. Changes in Pre-Post Clinical Measures</a:t>
            </a:r>
            <a:endParaRPr kumimoji="0" lang="en-US" altLang="en-US" sz="20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Rectangle 5"/>
          <p:cNvSpPr/>
          <p:nvPr/>
        </p:nvSpPr>
        <p:spPr>
          <a:xfrm>
            <a:off x="1282702" y="6309062"/>
            <a:ext cx="10033000" cy="369332"/>
          </a:xfrm>
          <a:prstGeom prst="rect">
            <a:avLst/>
          </a:prstGeom>
        </p:spPr>
        <p:txBody>
          <a:bodyPr wrap="square">
            <a:spAutoFit/>
          </a:bodyPr>
          <a:lstStyle/>
          <a:p>
            <a:pPr lvl="0" eaLnBrk="0" fontAlgn="base" hangingPunct="0">
              <a:spcBef>
                <a:spcPct val="0"/>
              </a:spcBef>
              <a:spcAft>
                <a:spcPct val="0"/>
              </a:spcAft>
            </a:pPr>
            <a:r>
              <a:rPr lang="en-US" altLang="en-US" dirty="0">
                <a:latin typeface="Times New Roman" panose="02020603050405020304" pitchFamily="18" charset="0"/>
                <a:ea typeface="Calibri" panose="020F0502020204030204" pitchFamily="34" charset="0"/>
                <a:cs typeface="Times New Roman" panose="02020603050405020304" pitchFamily="18" charset="0"/>
              </a:rPr>
              <a:t>*Student’s t-test. </a:t>
            </a:r>
            <a:r>
              <a:rPr lang="en-US" altLang="en-US" dirty="0" err="1">
                <a:latin typeface="Times New Roman" panose="02020603050405020304" pitchFamily="18" charset="0"/>
                <a:ea typeface="Calibri" panose="020F0502020204030204" pitchFamily="34" charset="0"/>
                <a:cs typeface="Times New Roman" panose="02020603050405020304" pitchFamily="18" charset="0"/>
              </a:rPr>
              <a:t>Bonferroni</a:t>
            </a:r>
            <a:r>
              <a:rPr lang="en-US" altLang="en-US" dirty="0">
                <a:latin typeface="Times New Roman" panose="02020603050405020304" pitchFamily="18" charset="0"/>
                <a:ea typeface="Calibri" panose="020F0502020204030204" pitchFamily="34" charset="0"/>
                <a:cs typeface="Times New Roman" panose="02020603050405020304" pitchFamily="18" charset="0"/>
              </a:rPr>
              <a:t>-corrected alpha level for multiple comparisons: 0.05/9=0.0055</a:t>
            </a:r>
            <a:r>
              <a:rPr lang="en-US" altLang="en-US" dirty="0"/>
              <a:t> </a:t>
            </a:r>
            <a:endParaRPr lang="en-US" altLang="en-US" dirty="0">
              <a:latin typeface="Arial" panose="020B0604020202020204" pitchFamily="34" charset="0"/>
            </a:endParaRPr>
          </a:p>
        </p:txBody>
      </p:sp>
    </p:spTree>
    <p:extLst>
      <p:ext uri="{BB962C8B-B14F-4D97-AF65-F5344CB8AC3E}">
        <p14:creationId xmlns:p14="http://schemas.microsoft.com/office/powerpoint/2010/main" val="6072326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96900" y="-228600"/>
            <a:ext cx="9677400" cy="7258050"/>
          </a:xfrm>
          <a:prstGeom prst="rect">
            <a:avLst/>
          </a:prstGeom>
        </p:spPr>
      </p:pic>
    </p:spTree>
    <p:extLst>
      <p:ext uri="{BB962C8B-B14F-4D97-AF65-F5344CB8AC3E}">
        <p14:creationId xmlns:p14="http://schemas.microsoft.com/office/powerpoint/2010/main" val="36313802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Expanded HCHC project (n=185)</a:t>
            </a:r>
            <a:endParaRPr lang="en-US" dirty="0"/>
          </a:p>
        </p:txBody>
      </p:sp>
      <p:sp>
        <p:nvSpPr>
          <p:cNvPr id="3" name="Content Placeholder 2"/>
          <p:cNvSpPr>
            <a:spLocks noGrp="1"/>
          </p:cNvSpPr>
          <p:nvPr>
            <p:ph idx="1"/>
          </p:nvPr>
        </p:nvSpPr>
        <p:spPr/>
        <p:txBody>
          <a:bodyPr/>
          <a:lstStyle/>
          <a:p>
            <a:pPr marL="0" indent="0">
              <a:buNone/>
            </a:pPr>
            <a:r>
              <a:rPr lang="en-US" dirty="0"/>
              <a:t>In EHCHC project, compared with control group participants, a higher proportion of treatment group participants moved from the cognitive to behavioral stages of motivational readiness for being physically active (</a:t>
            </a:r>
            <a:r>
              <a:rPr lang="en-US" i="1" dirty="0"/>
              <a:t>P </a:t>
            </a:r>
            <a:r>
              <a:rPr lang="en-US" dirty="0"/>
              <a:t>&lt; .001), practicing healthy eating habits (</a:t>
            </a:r>
            <a:r>
              <a:rPr lang="en-US" i="1" dirty="0"/>
              <a:t>P </a:t>
            </a:r>
            <a:r>
              <a:rPr lang="en-US" dirty="0"/>
              <a:t>= .001), handling stress well (</a:t>
            </a:r>
            <a:r>
              <a:rPr lang="en-US" i="1" dirty="0"/>
              <a:t>P </a:t>
            </a:r>
            <a:r>
              <a:rPr lang="en-US" dirty="0"/>
              <a:t>= .001), and living an overall healthy lifestyle (</a:t>
            </a:r>
            <a:r>
              <a:rPr lang="en-US" i="1" dirty="0"/>
              <a:t>P </a:t>
            </a:r>
            <a:r>
              <a:rPr lang="en-US" dirty="0"/>
              <a:t>= .003). </a:t>
            </a:r>
          </a:p>
          <a:p>
            <a:pPr marL="0" indent="0">
              <a:buNone/>
            </a:pPr>
            <a:r>
              <a:rPr lang="en-US" dirty="0"/>
              <a:t>They also demonstrated a greater average increase in perceived competence for self-management, </a:t>
            </a:r>
            <a:r>
              <a:rPr lang="en-US" i="1" dirty="0"/>
              <a:t>F</a:t>
            </a:r>
            <a:r>
              <a:rPr lang="en-US" dirty="0"/>
              <a:t>(1.134) = 4.957, </a:t>
            </a:r>
            <a:r>
              <a:rPr lang="en-US" i="1" dirty="0"/>
              <a:t>P </a:t>
            </a:r>
            <a:r>
              <a:rPr lang="en-US" dirty="0"/>
              <a:t>= .028, η2 = .036, and a greater increase in mean hypertension-related knowledge, </a:t>
            </a:r>
            <a:r>
              <a:rPr lang="en-US" i="1" dirty="0"/>
              <a:t>F</a:t>
            </a:r>
            <a:r>
              <a:rPr lang="en-US" dirty="0"/>
              <a:t>(1.160) = 16.571, </a:t>
            </a:r>
            <a:r>
              <a:rPr lang="en-US" i="1" dirty="0"/>
              <a:t>P </a:t>
            </a:r>
            <a:r>
              <a:rPr lang="en-US" dirty="0"/>
              <a:t>&lt; .0005, η2 = .094. </a:t>
            </a:r>
          </a:p>
          <a:p>
            <a:endParaRPr lang="en-US" dirty="0"/>
          </a:p>
        </p:txBody>
      </p:sp>
    </p:spTree>
    <p:extLst>
      <p:ext uri="{BB962C8B-B14F-4D97-AF65-F5344CB8AC3E}">
        <p14:creationId xmlns:p14="http://schemas.microsoft.com/office/powerpoint/2010/main" val="10356886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57200" y="825500"/>
            <a:ext cx="10890607" cy="4876800"/>
          </a:xfrm>
          <a:prstGeom prst="rect">
            <a:avLst/>
          </a:prstGeom>
        </p:spPr>
      </p:pic>
    </p:spTree>
    <p:extLst>
      <p:ext uri="{BB962C8B-B14F-4D97-AF65-F5344CB8AC3E}">
        <p14:creationId xmlns:p14="http://schemas.microsoft.com/office/powerpoint/2010/main" val="8353380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5841" y="143069"/>
            <a:ext cx="10131425" cy="1456267"/>
          </a:xfrm>
        </p:spPr>
        <p:txBody>
          <a:bodyPr/>
          <a:lstStyle/>
          <a:p>
            <a:r>
              <a:rPr lang="en-US" dirty="0"/>
              <a:t>C</a:t>
            </a:r>
            <a:r>
              <a:rPr lang="en-US" dirty="0" smtClean="0"/>
              <a:t>onclusions</a:t>
            </a:r>
            <a:endParaRPr lang="en-US" dirty="0"/>
          </a:p>
        </p:txBody>
      </p:sp>
      <p:sp>
        <p:nvSpPr>
          <p:cNvPr id="3" name="Content Placeholder 2"/>
          <p:cNvSpPr>
            <a:spLocks noGrp="1"/>
          </p:cNvSpPr>
          <p:nvPr>
            <p:ph idx="1"/>
          </p:nvPr>
        </p:nvSpPr>
        <p:spPr>
          <a:xfrm>
            <a:off x="685801" y="1315616"/>
            <a:ext cx="10131425" cy="5159829"/>
          </a:xfrm>
        </p:spPr>
        <p:txBody>
          <a:bodyPr>
            <a:normAutofit/>
          </a:bodyPr>
          <a:lstStyle/>
          <a:p>
            <a:pPr>
              <a:spcBef>
                <a:spcPct val="0"/>
              </a:spcBef>
              <a:buNone/>
              <a:defRPr/>
            </a:pPr>
            <a:r>
              <a:rPr lang="en-US" altLang="en-US" sz="2400" dirty="0" smtClean="0">
                <a:cs typeface="Arial" charset="0"/>
              </a:rPr>
              <a:t>Small </a:t>
            </a:r>
            <a:r>
              <a:rPr lang="en-US" altLang="en-US" sz="2400" dirty="0">
                <a:cs typeface="Arial" charset="0"/>
              </a:rPr>
              <a:t>changes in blood pressure of 2 to 3 </a:t>
            </a:r>
            <a:r>
              <a:rPr lang="en-US" altLang="en-US" sz="2400" dirty="0" smtClean="0">
                <a:cs typeface="Arial" charset="0"/>
              </a:rPr>
              <a:t>mmHg</a:t>
            </a:r>
          </a:p>
          <a:p>
            <a:pPr>
              <a:spcBef>
                <a:spcPct val="0"/>
              </a:spcBef>
              <a:buNone/>
              <a:defRPr/>
            </a:pPr>
            <a:r>
              <a:rPr lang="en-US" altLang="en-US" sz="2400" dirty="0" smtClean="0">
                <a:cs typeface="Arial" charset="0"/>
              </a:rPr>
              <a:t>25 </a:t>
            </a:r>
            <a:r>
              <a:rPr lang="en-US" altLang="en-US" sz="2400" dirty="0">
                <a:cs typeface="Arial" charset="0"/>
              </a:rPr>
              <a:t>percent to 50 percent decrease in the incidence of hypertension </a:t>
            </a:r>
            <a:endParaRPr lang="en-US" altLang="en-US" sz="2400" dirty="0" smtClean="0">
              <a:cs typeface="Arial" charset="0"/>
            </a:endParaRPr>
          </a:p>
          <a:p>
            <a:pPr>
              <a:spcBef>
                <a:spcPct val="0"/>
              </a:spcBef>
              <a:buNone/>
              <a:defRPr/>
            </a:pPr>
            <a:r>
              <a:rPr lang="en-US" altLang="en-US" sz="2400" dirty="0" smtClean="0">
                <a:cs typeface="Arial" charset="0"/>
              </a:rPr>
              <a:t>annual </a:t>
            </a:r>
            <a:r>
              <a:rPr lang="en-US" altLang="en-US" sz="2400" dirty="0">
                <a:cs typeface="Arial" charset="0"/>
              </a:rPr>
              <a:t>reduction of stroke, coronary heart disease and all-cause mortality by 6 percent, 4 percent and 3 percent, respectively </a:t>
            </a:r>
            <a:endParaRPr lang="en-US" altLang="en-US" sz="2400" dirty="0" smtClean="0">
              <a:cs typeface="Arial" charset="0"/>
            </a:endParaRPr>
          </a:p>
          <a:p>
            <a:pPr>
              <a:spcBef>
                <a:spcPct val="0"/>
              </a:spcBef>
              <a:buNone/>
              <a:defRPr/>
            </a:pPr>
            <a:r>
              <a:rPr lang="en-US" altLang="en-US" sz="2400" dirty="0">
                <a:cs typeface="Arial" charset="0"/>
              </a:rPr>
              <a:t>	</a:t>
            </a:r>
            <a:r>
              <a:rPr lang="en-US" altLang="en-US" sz="2400" dirty="0" smtClean="0">
                <a:cs typeface="Arial" charset="0"/>
              </a:rPr>
              <a:t>	(Halm </a:t>
            </a:r>
            <a:r>
              <a:rPr lang="en-US" altLang="en-US" sz="2400" dirty="0">
                <a:cs typeface="Arial" charset="0"/>
              </a:rPr>
              <a:t>&amp; </a:t>
            </a:r>
            <a:r>
              <a:rPr lang="en-US" altLang="en-US" sz="2400" dirty="0" err="1">
                <a:cs typeface="Arial" charset="0"/>
              </a:rPr>
              <a:t>Amoako</a:t>
            </a:r>
            <a:r>
              <a:rPr lang="en-US" altLang="en-US" sz="2400" dirty="0">
                <a:cs typeface="Arial" charset="0"/>
              </a:rPr>
              <a:t>, </a:t>
            </a:r>
            <a:r>
              <a:rPr lang="en-US" altLang="en-US" sz="2400" dirty="0" smtClean="0">
                <a:cs typeface="Arial" charset="0"/>
              </a:rPr>
              <a:t>2008, NHANES data). </a:t>
            </a:r>
          </a:p>
          <a:p>
            <a:pPr>
              <a:spcBef>
                <a:spcPct val="0"/>
              </a:spcBef>
              <a:buNone/>
              <a:defRPr/>
            </a:pPr>
            <a:endParaRPr lang="en-US" altLang="en-US" sz="2400" dirty="0" smtClean="0">
              <a:cs typeface="Arial" charset="0"/>
            </a:endParaRPr>
          </a:p>
          <a:p>
            <a:pPr>
              <a:spcBef>
                <a:spcPct val="0"/>
              </a:spcBef>
              <a:buNone/>
              <a:defRPr/>
            </a:pPr>
            <a:r>
              <a:rPr lang="en-US" altLang="en-US" sz="2400" dirty="0" smtClean="0">
                <a:cs typeface="Arial" charset="0"/>
              </a:rPr>
              <a:t>Our </a:t>
            </a:r>
            <a:r>
              <a:rPr lang="en-US" altLang="en-US" sz="2400" dirty="0">
                <a:cs typeface="Arial" charset="0"/>
              </a:rPr>
              <a:t>project has demonstrated the ability to reduce mean systolic blood pressure by 5 mmHg (p=0.001) and to reduce mean weight by 2.475 </a:t>
            </a:r>
            <a:r>
              <a:rPr lang="en-US" altLang="en-US" sz="2400" dirty="0" err="1">
                <a:cs typeface="Arial" charset="0"/>
              </a:rPr>
              <a:t>lb</a:t>
            </a:r>
            <a:r>
              <a:rPr lang="en-US" altLang="en-US" sz="2400" dirty="0">
                <a:cs typeface="Arial" charset="0"/>
              </a:rPr>
              <a:t> (p&lt;0.001) indicating the potential to reduce stroke, coronary heart disease and all-cause mortality among program participants. </a:t>
            </a:r>
            <a:endParaRPr lang="en-US" altLang="en-US" sz="2400" dirty="0" smtClean="0">
              <a:cs typeface="Arial" charset="0"/>
            </a:endParaRPr>
          </a:p>
          <a:p>
            <a:pPr marL="0" indent="0">
              <a:buNone/>
            </a:pPr>
            <a:endParaRPr lang="en-US" sz="2400" dirty="0" smtClean="0"/>
          </a:p>
          <a:p>
            <a:pPr marL="0" indent="0">
              <a:buNone/>
            </a:pPr>
            <a:r>
              <a:rPr lang="en-US" sz="2400" dirty="0" smtClean="0"/>
              <a:t>Although </a:t>
            </a:r>
            <a:r>
              <a:rPr lang="en-US" sz="2400" dirty="0"/>
              <a:t>40.4% of our analytic sample met </a:t>
            </a:r>
            <a:r>
              <a:rPr lang="en-US" sz="2400" dirty="0" smtClean="0"/>
              <a:t>the Healthy </a:t>
            </a:r>
            <a:r>
              <a:rPr lang="en-US" sz="2400" dirty="0"/>
              <a:t>People 2020 definition of controlled </a:t>
            </a:r>
            <a:r>
              <a:rPr lang="en-US" sz="2400" dirty="0" smtClean="0"/>
              <a:t>hypertension at </a:t>
            </a:r>
            <a:r>
              <a:rPr lang="en-US" sz="2400" dirty="0"/>
              <a:t>baseline, the proportion of HCHC </a:t>
            </a:r>
            <a:r>
              <a:rPr lang="en-US" sz="2400" dirty="0" smtClean="0"/>
              <a:t>participants meeting </a:t>
            </a:r>
            <a:r>
              <a:rPr lang="en-US" sz="2400" dirty="0"/>
              <a:t>this definition at 16 weeks </a:t>
            </a:r>
            <a:r>
              <a:rPr lang="en-US" sz="2400" dirty="0" smtClean="0"/>
              <a:t>post intervention increased </a:t>
            </a:r>
            <a:r>
              <a:rPr lang="en-US" sz="2400" dirty="0"/>
              <a:t>to 51.0%.</a:t>
            </a:r>
            <a:endParaRPr lang="en-US" altLang="en-US" sz="2400" dirty="0" smtClean="0">
              <a:cs typeface="Arial" charset="0"/>
            </a:endParaRPr>
          </a:p>
          <a:p>
            <a:pPr>
              <a:spcBef>
                <a:spcPct val="0"/>
              </a:spcBef>
              <a:buNone/>
              <a:defRPr/>
            </a:pPr>
            <a:endParaRPr lang="en-US" altLang="en-US" dirty="0" smtClean="0">
              <a:cs typeface="Arial" charset="0"/>
            </a:endParaRPr>
          </a:p>
          <a:p>
            <a:endParaRPr lang="en-US" dirty="0"/>
          </a:p>
        </p:txBody>
      </p:sp>
      <p:sp>
        <p:nvSpPr>
          <p:cNvPr id="4" name="Right Arrow 3"/>
          <p:cNvSpPr/>
          <p:nvPr/>
        </p:nvSpPr>
        <p:spPr>
          <a:xfrm>
            <a:off x="7048500" y="1315616"/>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Arrow 4"/>
          <p:cNvSpPr/>
          <p:nvPr/>
        </p:nvSpPr>
        <p:spPr>
          <a:xfrm>
            <a:off x="9279634" y="1599336"/>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283112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 </a:t>
            </a:r>
            <a:r>
              <a:rPr lang="en-US" dirty="0" err="1" smtClean="0"/>
              <a:t>con’t</a:t>
            </a:r>
            <a:endParaRPr lang="en-US" dirty="0"/>
          </a:p>
        </p:txBody>
      </p:sp>
      <p:sp>
        <p:nvSpPr>
          <p:cNvPr id="3" name="Content Placeholder 2"/>
          <p:cNvSpPr>
            <a:spLocks noGrp="1"/>
          </p:cNvSpPr>
          <p:nvPr>
            <p:ph idx="1"/>
          </p:nvPr>
        </p:nvSpPr>
        <p:spPr/>
        <p:txBody>
          <a:bodyPr>
            <a:normAutofit/>
          </a:bodyPr>
          <a:lstStyle/>
          <a:p>
            <a:r>
              <a:rPr lang="en-US" dirty="0"/>
              <a:t>A US national probability sample survey, the Medical Expenditure Panel Survey, found that in 2001 the mean incremental annual per capita direct cost for a hypertensive individual was $1131 with prescription medicines, inpatient visits, and outpatient visits accounting for more than 90% of expenditures. </a:t>
            </a:r>
            <a:endParaRPr lang="en-US" dirty="0" smtClean="0"/>
          </a:p>
          <a:p>
            <a:r>
              <a:rPr lang="en-US" dirty="0" smtClean="0"/>
              <a:t>The </a:t>
            </a:r>
            <a:r>
              <a:rPr lang="en-US" dirty="0"/>
              <a:t>cost of providing </a:t>
            </a:r>
            <a:r>
              <a:rPr lang="en-US" dirty="0" smtClean="0"/>
              <a:t>HCHC to </a:t>
            </a:r>
            <a:r>
              <a:rPr lang="en-US" dirty="0"/>
              <a:t>an individual is $180 for materials and supplies. The yearly salary of $</a:t>
            </a:r>
            <a:r>
              <a:rPr lang="en-US" dirty="0" smtClean="0"/>
              <a:t>40,000 </a:t>
            </a:r>
            <a:r>
              <a:rPr lang="en-US" dirty="0"/>
              <a:t>for a full-time program coordinator to recruit, train, and direct 5 volunteer community Health Coaches who can serve 200 individuals each year adds $200 to individual costs for a total of $380 per person. </a:t>
            </a:r>
          </a:p>
        </p:txBody>
      </p:sp>
    </p:spTree>
    <p:extLst>
      <p:ext uri="{BB962C8B-B14F-4D97-AF65-F5344CB8AC3E}">
        <p14:creationId xmlns:p14="http://schemas.microsoft.com/office/powerpoint/2010/main" val="22850630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 </a:t>
            </a:r>
            <a:r>
              <a:rPr lang="en-US" dirty="0" err="1" smtClean="0"/>
              <a:t>con’t</a:t>
            </a:r>
            <a:endParaRPr lang="en-US" dirty="0"/>
          </a:p>
        </p:txBody>
      </p:sp>
      <p:sp>
        <p:nvSpPr>
          <p:cNvPr id="3" name="Content Placeholder 2"/>
          <p:cNvSpPr>
            <a:spLocks noGrp="1"/>
          </p:cNvSpPr>
          <p:nvPr>
            <p:ph idx="1"/>
          </p:nvPr>
        </p:nvSpPr>
        <p:spPr>
          <a:xfrm>
            <a:off x="838200" y="1587500"/>
            <a:ext cx="10515600" cy="4589463"/>
          </a:xfrm>
        </p:spPr>
        <p:txBody>
          <a:bodyPr>
            <a:normAutofit/>
          </a:bodyPr>
          <a:lstStyle/>
          <a:p>
            <a:pPr marL="0" indent="0">
              <a:buNone/>
            </a:pPr>
            <a:r>
              <a:rPr lang="en-US" altLang="en-US" sz="2800" dirty="0" smtClean="0">
                <a:cs typeface="Arial" charset="0"/>
              </a:rPr>
              <a:t>HCHC also </a:t>
            </a:r>
            <a:r>
              <a:rPr lang="en-US" altLang="en-US" sz="2800" dirty="0">
                <a:cs typeface="Arial" charset="0"/>
              </a:rPr>
              <a:t>benefits the volunteer Health Coaches, most of whom are </a:t>
            </a:r>
            <a:r>
              <a:rPr lang="en-US" altLang="en-US" sz="2800" dirty="0" smtClean="0">
                <a:cs typeface="Arial" charset="0"/>
              </a:rPr>
              <a:t>retirees.  Retirees </a:t>
            </a:r>
            <a:r>
              <a:rPr lang="en-US" altLang="en-US" sz="2800" dirty="0">
                <a:cs typeface="Arial" charset="0"/>
              </a:rPr>
              <a:t>are often seeking civic engagement, volunteer opportunities, and meaningful work throughout their later </a:t>
            </a:r>
            <a:r>
              <a:rPr lang="en-US" altLang="en-US" sz="2800" dirty="0" smtClean="0">
                <a:cs typeface="Arial" charset="0"/>
              </a:rPr>
              <a:t>years.</a:t>
            </a:r>
          </a:p>
          <a:p>
            <a:pPr marL="0" indent="0">
              <a:buNone/>
            </a:pPr>
            <a:endParaRPr lang="en-US" dirty="0" smtClean="0"/>
          </a:p>
          <a:p>
            <a:pPr marL="0" indent="0">
              <a:buNone/>
            </a:pPr>
            <a:r>
              <a:rPr lang="en-US" dirty="0" smtClean="0"/>
              <a:t>Enduring </a:t>
            </a:r>
            <a:r>
              <a:rPr lang="en-US" dirty="0"/>
              <a:t>lifestyle changes necessary for chronic disease self-management require that psychosocial determinants of health behavior are instilled, which is typically beyond standard medical practice. We recommend peer-led, community-based programs as a complement to clinical care and support the increasing health system interest in promoting population health beyond clinical walls.</a:t>
            </a:r>
          </a:p>
          <a:p>
            <a:pPr marL="0" indent="0">
              <a:buNone/>
            </a:pPr>
            <a:endParaRPr lang="en-US" altLang="en-US" dirty="0">
              <a:cs typeface="Arial" charset="0"/>
            </a:endParaRPr>
          </a:p>
          <a:p>
            <a:endParaRPr lang="en-US" dirty="0"/>
          </a:p>
        </p:txBody>
      </p:sp>
    </p:spTree>
    <p:extLst>
      <p:ext uri="{BB962C8B-B14F-4D97-AF65-F5344CB8AC3E}">
        <p14:creationId xmlns:p14="http://schemas.microsoft.com/office/powerpoint/2010/main" val="10906061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NIH Stage Model applied to </a:t>
            </a:r>
            <a:br>
              <a:rPr lang="en-US" dirty="0" smtClean="0"/>
            </a:br>
            <a:r>
              <a:rPr lang="en-US" dirty="0" smtClean="0"/>
              <a:t>Health Coaches for Hypertension Control </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Stage 0 – Basic Science</a:t>
            </a:r>
          </a:p>
          <a:p>
            <a:r>
              <a:rPr lang="en-US" dirty="0" smtClean="0"/>
              <a:t>What are the high-risk populations for hypertension? (distribution of health outcomes in a population) Oconee County, prevalence, behavioral risk factors (BRFSS)</a:t>
            </a:r>
          </a:p>
          <a:p>
            <a:r>
              <a:rPr lang="en-US" dirty="0" smtClean="0"/>
              <a:t>What are the determinants of hypertension? (lifestyle)</a:t>
            </a:r>
          </a:p>
          <a:p>
            <a:r>
              <a:rPr lang="en-US" dirty="0" smtClean="0"/>
              <a:t>Why do people engage in behaviors linked with hypertension?</a:t>
            </a:r>
          </a:p>
          <a:p>
            <a:r>
              <a:rPr lang="en-US" dirty="0" smtClean="0"/>
              <a:t>What strategies have proven effective in changing lifestyle?</a:t>
            </a:r>
          </a:p>
          <a:p>
            <a:pPr lvl="1"/>
            <a:r>
              <a:rPr lang="en-US" dirty="0" smtClean="0"/>
              <a:t>Applicable frameworks – Chronic Care Model, HP 2010 goals</a:t>
            </a:r>
          </a:p>
          <a:p>
            <a:pPr lvl="1"/>
            <a:r>
              <a:rPr lang="en-US" dirty="0" smtClean="0"/>
              <a:t>Applicable behavior change theories – SCT, </a:t>
            </a:r>
            <a:r>
              <a:rPr lang="en-US" dirty="0" err="1" smtClean="0"/>
              <a:t>Transtheoretical</a:t>
            </a:r>
            <a:r>
              <a:rPr lang="en-US" dirty="0" smtClean="0"/>
              <a:t> Model (SOC)</a:t>
            </a:r>
          </a:p>
          <a:p>
            <a:pPr lvl="1"/>
            <a:r>
              <a:rPr lang="en-US" dirty="0" smtClean="0"/>
              <a:t>Lay Health Advisors, Community Health Workers/ Health Coaches (peer to peer)</a:t>
            </a:r>
          </a:p>
          <a:p>
            <a:pPr lvl="1"/>
            <a:r>
              <a:rPr lang="en-US" dirty="0" smtClean="0"/>
              <a:t>Health Literacy strategies</a:t>
            </a:r>
          </a:p>
        </p:txBody>
      </p:sp>
    </p:spTree>
    <p:extLst>
      <p:ext uri="{BB962C8B-B14F-4D97-AF65-F5344CB8AC3E}">
        <p14:creationId xmlns:p14="http://schemas.microsoft.com/office/powerpoint/2010/main" val="124905205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Stage II, Stage III, Stage IV, Stage V</a:t>
            </a:r>
            <a:endParaRPr lang="en-US" dirty="0"/>
          </a:p>
        </p:txBody>
      </p:sp>
      <p:sp>
        <p:nvSpPr>
          <p:cNvPr id="3" name="Content Placeholder 2"/>
          <p:cNvSpPr>
            <a:spLocks noGrp="1"/>
          </p:cNvSpPr>
          <p:nvPr>
            <p:ph idx="1"/>
          </p:nvPr>
        </p:nvSpPr>
        <p:spPr/>
        <p:txBody>
          <a:bodyPr/>
          <a:lstStyle/>
          <a:p>
            <a:pPr marL="0" indent="0">
              <a:buNone/>
            </a:pPr>
            <a:r>
              <a:rPr lang="en-US" dirty="0" smtClean="0"/>
              <a:t>Stage II –Stage III. Efficacy -- effectiveness</a:t>
            </a:r>
          </a:p>
          <a:p>
            <a:r>
              <a:rPr lang="en-US" dirty="0" smtClean="0"/>
              <a:t>implementation in Oconee County  (n=330)  </a:t>
            </a:r>
          </a:p>
          <a:p>
            <a:pPr lvl="1"/>
            <a:r>
              <a:rPr lang="en-US" dirty="0" smtClean="0"/>
              <a:t>close oversight of program activities, </a:t>
            </a:r>
          </a:p>
          <a:p>
            <a:pPr lvl="1"/>
            <a:r>
              <a:rPr lang="en-US" dirty="0" smtClean="0"/>
              <a:t>process, impact, and outcome evaluation</a:t>
            </a:r>
          </a:p>
          <a:p>
            <a:pPr marL="457200" lvl="1" indent="0">
              <a:buNone/>
            </a:pPr>
            <a:endParaRPr lang="en-US" dirty="0" smtClean="0"/>
          </a:p>
          <a:p>
            <a:pPr marL="0" indent="0">
              <a:buNone/>
            </a:pPr>
            <a:r>
              <a:rPr lang="en-US" dirty="0" smtClean="0"/>
              <a:t>Stage IV – implementation using only Health Coach manuals and participants notebooks to maintain fidelity</a:t>
            </a:r>
          </a:p>
          <a:p>
            <a:pPr marL="457200" lvl="1" indent="0">
              <a:buNone/>
            </a:pPr>
            <a:endParaRPr lang="en-US" dirty="0"/>
          </a:p>
          <a:p>
            <a:pPr marL="0" indent="0">
              <a:buNone/>
            </a:pPr>
            <a:r>
              <a:rPr lang="en-US" dirty="0" smtClean="0"/>
              <a:t>Stage V - Dissemination through </a:t>
            </a:r>
            <a:r>
              <a:rPr lang="en-US" smtClean="0"/>
              <a:t>CU Extension</a:t>
            </a:r>
            <a:endParaRPr lang="en-US" dirty="0" smtClean="0"/>
          </a:p>
          <a:p>
            <a:pPr marL="457200" lvl="1" indent="0">
              <a:buNone/>
            </a:pPr>
            <a:endParaRPr lang="en-US" dirty="0" smtClean="0"/>
          </a:p>
          <a:p>
            <a:pPr lvl="1"/>
            <a:endParaRPr lang="en-US" dirty="0"/>
          </a:p>
          <a:p>
            <a:pPr lvl="1"/>
            <a:endParaRPr lang="en-US" dirty="0"/>
          </a:p>
        </p:txBody>
      </p:sp>
    </p:spTree>
    <p:extLst>
      <p:ext uri="{BB962C8B-B14F-4D97-AF65-F5344CB8AC3E}">
        <p14:creationId xmlns:p14="http://schemas.microsoft.com/office/powerpoint/2010/main" val="7298076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Publications</a:t>
            </a:r>
            <a:endParaRPr lang="en-US" dirty="0"/>
          </a:p>
        </p:txBody>
      </p:sp>
      <p:sp>
        <p:nvSpPr>
          <p:cNvPr id="3" name="Content Placeholder 2"/>
          <p:cNvSpPr>
            <a:spLocks noGrp="1"/>
          </p:cNvSpPr>
          <p:nvPr>
            <p:ph idx="1"/>
          </p:nvPr>
        </p:nvSpPr>
        <p:spPr>
          <a:xfrm>
            <a:off x="838200" y="1270000"/>
            <a:ext cx="10515600" cy="5653315"/>
          </a:xfrm>
        </p:spPr>
        <p:txBody>
          <a:bodyPr>
            <a:normAutofit/>
          </a:bodyPr>
          <a:lstStyle/>
          <a:p>
            <a:pPr marL="0" lvl="0" indent="0">
              <a:buNone/>
            </a:pPr>
            <a:endParaRPr lang="en-US" sz="2600" b="1" dirty="0" smtClean="0"/>
          </a:p>
          <a:p>
            <a:r>
              <a:rPr lang="en-US" b="1" dirty="0"/>
              <a:t>Dy</a:t>
            </a:r>
            <a:r>
              <a:rPr lang="en-US" dirty="0"/>
              <a:t>e </a:t>
            </a:r>
            <a:r>
              <a:rPr lang="en-US" dirty="0" smtClean="0"/>
              <a:t>CJ, </a:t>
            </a:r>
            <a:r>
              <a:rPr lang="en-US" dirty="0"/>
              <a:t>Williams J, Evatt JH. “Activating Patients for Sustained Chronic Disease Self-Management: Thinking Beyond Clinical Outcomes”. </a:t>
            </a:r>
            <a:r>
              <a:rPr lang="en-US" b="1" u="sng" dirty="0"/>
              <a:t>Journal of Primary Care and Community Health</a:t>
            </a:r>
            <a:r>
              <a:rPr lang="en-US" dirty="0"/>
              <a:t>. 2016. DOI:10.1177/2150131915626562. </a:t>
            </a:r>
          </a:p>
          <a:p>
            <a:r>
              <a:rPr lang="en-US" b="1" dirty="0"/>
              <a:t>Dye, CJ, </a:t>
            </a:r>
            <a:r>
              <a:rPr lang="en-US" dirty="0"/>
              <a:t>Williams JE, Evatt JH</a:t>
            </a:r>
            <a:r>
              <a:rPr lang="en-US" b="1" dirty="0"/>
              <a:t>. “</a:t>
            </a:r>
            <a:r>
              <a:rPr lang="en-US" dirty="0"/>
              <a:t>Improving Hypertension Self-Management with Community Health Coaches”. </a:t>
            </a:r>
            <a:r>
              <a:rPr lang="en-US" b="1" u="sng" dirty="0"/>
              <a:t>Health Promotion Practice</a:t>
            </a:r>
            <a:r>
              <a:rPr lang="en-US" dirty="0"/>
              <a:t>. DOI:10.1177/1524839914533797. 2014.</a:t>
            </a:r>
          </a:p>
          <a:p>
            <a:pPr lvl="0"/>
            <a:r>
              <a:rPr lang="en-US" sz="2600" b="1" dirty="0" smtClean="0"/>
              <a:t>Dye </a:t>
            </a:r>
            <a:r>
              <a:rPr lang="en-US" sz="2600" b="1" dirty="0"/>
              <a:t>CJ, Williams, JE, Kemper KA, McGuire F.  </a:t>
            </a:r>
            <a:r>
              <a:rPr lang="en-US" sz="2600" dirty="0"/>
              <a:t>" Impacting Mediators of Change for Physical Activity among Elderly Food Stamp Recipients”.  </a:t>
            </a:r>
            <a:r>
              <a:rPr lang="en-US" sz="2600" b="1" u="sng" dirty="0"/>
              <a:t>Educational Gerontology.  </a:t>
            </a:r>
            <a:r>
              <a:rPr lang="en-US" sz="2600" dirty="0"/>
              <a:t>38:788-798, 2012.</a:t>
            </a:r>
          </a:p>
          <a:p>
            <a:pPr lvl="0"/>
            <a:r>
              <a:rPr lang="en-US" sz="2600" b="1" dirty="0"/>
              <a:t>Dye CJ</a:t>
            </a:r>
            <a:r>
              <a:rPr lang="en-US" sz="2600" dirty="0"/>
              <a:t>, Willoughby F, Battisto D.  “Advice from Rural Elders: What it Takes to Age in Place.”  </a:t>
            </a:r>
            <a:r>
              <a:rPr lang="en-US" sz="2600" b="1" u="sng" dirty="0"/>
              <a:t>Educational Gerontology</a:t>
            </a:r>
            <a:r>
              <a:rPr lang="en-US" sz="2600" dirty="0"/>
              <a:t>.  37: 1-20, 2011.</a:t>
            </a:r>
          </a:p>
          <a:p>
            <a:endParaRPr lang="en-US" dirty="0"/>
          </a:p>
        </p:txBody>
      </p:sp>
    </p:spTree>
    <p:extLst>
      <p:ext uri="{BB962C8B-B14F-4D97-AF65-F5344CB8AC3E}">
        <p14:creationId xmlns:p14="http://schemas.microsoft.com/office/powerpoint/2010/main" val="2745309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8"/>
          <p:cNvSpPr>
            <a:spLocks noChangeArrowheads="1"/>
          </p:cNvSpPr>
          <p:nvPr/>
        </p:nvSpPr>
        <p:spPr bwMode="auto">
          <a:xfrm>
            <a:off x="1905000" y="228600"/>
            <a:ext cx="8305800" cy="6477000"/>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latin typeface="Calibri" panose="020F0502020204030204" pitchFamily="34" charset="0"/>
            </a:endParaRPr>
          </a:p>
        </p:txBody>
      </p:sp>
      <p:sp>
        <p:nvSpPr>
          <p:cNvPr id="11267" name="Rectangle 7"/>
          <p:cNvSpPr>
            <a:spLocks noChangeArrowheads="1"/>
          </p:cNvSpPr>
          <p:nvPr/>
        </p:nvSpPr>
        <p:spPr bwMode="auto">
          <a:xfrm>
            <a:off x="1905000" y="152400"/>
            <a:ext cx="8305800" cy="76200"/>
          </a:xfrm>
          <a:prstGeom prst="rect">
            <a:avLst/>
          </a:prstGeom>
          <a:solidFill>
            <a:srgbClr val="FF6600"/>
          </a:solidFill>
          <a:ln w="9525">
            <a:solidFill>
              <a:schemeClr val="tx1"/>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latin typeface="Calibri" panose="020F0502020204030204" pitchFamily="34" charset="0"/>
            </a:endParaRPr>
          </a:p>
        </p:txBody>
      </p:sp>
      <p:sp>
        <p:nvSpPr>
          <p:cNvPr id="11" name="Title 4"/>
          <p:cNvSpPr txBox="1">
            <a:spLocks/>
          </p:cNvSpPr>
          <p:nvPr/>
        </p:nvSpPr>
        <p:spPr>
          <a:xfrm>
            <a:off x="2400300" y="152400"/>
            <a:ext cx="6858000" cy="762000"/>
          </a:xfrm>
          <a:prstGeom prst="rect">
            <a:avLst/>
          </a:prstGeom>
        </p:spPr>
        <p:txBody>
          <a:bodyPr anchor="b">
            <a:normAutofit fontScale="77500" lnSpcReduction="20000"/>
          </a:bodyPr>
          <a:lstStyle/>
          <a:p>
            <a:pPr algn="ctr">
              <a:defRPr/>
            </a:pPr>
            <a:r>
              <a:rPr lang="en-US" sz="4000" b="1" dirty="0">
                <a:effectLst>
                  <a:outerShdw blurRad="53975" dist="22860" dir="5400000" algn="tl" rotWithShape="0">
                    <a:srgbClr val="000000">
                      <a:alpha val="55000"/>
                    </a:srgbClr>
                  </a:outerShdw>
                </a:effectLst>
                <a:latin typeface="+mj-lt"/>
                <a:ea typeface="+mj-ea"/>
                <a:cs typeface="+mj-cs"/>
              </a:rPr>
              <a:t>Health Coaches for Hypertension Control</a:t>
            </a:r>
            <a:endParaRPr lang="en-US" sz="4000" b="1" u="sng" dirty="0">
              <a:effectLst>
                <a:outerShdw blurRad="53975" dist="22860" dir="5400000" algn="tl" rotWithShape="0">
                  <a:srgbClr val="000000">
                    <a:alpha val="55000"/>
                  </a:srgbClr>
                </a:outerShdw>
              </a:effectLst>
              <a:latin typeface="+mj-lt"/>
              <a:ea typeface="+mj-ea"/>
              <a:cs typeface="+mj-cs"/>
            </a:endParaRPr>
          </a:p>
        </p:txBody>
      </p:sp>
      <p:cxnSp>
        <p:nvCxnSpPr>
          <p:cNvPr id="14" name="Straight Connector 13"/>
          <p:cNvCxnSpPr/>
          <p:nvPr/>
        </p:nvCxnSpPr>
        <p:spPr>
          <a:xfrm rot="10800000">
            <a:off x="1905000" y="990600"/>
            <a:ext cx="8305800" cy="158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rot="10800000">
            <a:off x="1905000" y="1066800"/>
            <a:ext cx="8305800" cy="158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11272" name="Picture 49" descr="hchc_bp_monitoring.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1143001"/>
            <a:ext cx="3657600" cy="549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3" name="Picture 48" descr="hc_dec2009.JPG"/>
          <p:cNvPicPr>
            <a:picLocks noChangeAspect="1"/>
          </p:cNvPicPr>
          <p:nvPr/>
        </p:nvPicPr>
        <p:blipFill>
          <a:blip r:embed="rId4">
            <a:extLst>
              <a:ext uri="{28A0092B-C50C-407E-A947-70E740481C1C}">
                <a14:useLocalDpi xmlns:a14="http://schemas.microsoft.com/office/drawing/2010/main" val="0"/>
              </a:ext>
            </a:extLst>
          </a:blip>
          <a:srcRect t="21111" b="34444"/>
          <a:stretch>
            <a:fillRect/>
          </a:stretch>
        </p:blipFill>
        <p:spPr bwMode="auto">
          <a:xfrm>
            <a:off x="4419600" y="4724400"/>
            <a:ext cx="571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4" name="TextBox 50"/>
          <p:cNvSpPr txBox="1">
            <a:spLocks noChangeArrowheads="1"/>
          </p:cNvSpPr>
          <p:nvPr/>
        </p:nvSpPr>
        <p:spPr bwMode="auto">
          <a:xfrm>
            <a:off x="5943600" y="1219200"/>
            <a:ext cx="4191000"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dirty="0">
                <a:latin typeface="Calibri" panose="020F0502020204030204" pitchFamily="34" charset="0"/>
              </a:rPr>
              <a:t>The HCHC program </a:t>
            </a:r>
            <a:r>
              <a:rPr lang="en-US" altLang="en-US" sz="2800" dirty="0" smtClean="0">
                <a:latin typeface="Calibri" panose="020F0502020204030204" pitchFamily="34" charset="0"/>
              </a:rPr>
              <a:t>used </a:t>
            </a:r>
            <a:r>
              <a:rPr lang="en-US" altLang="en-US" sz="2800" dirty="0">
                <a:latin typeface="Calibri" panose="020F0502020204030204" pitchFamily="34" charset="0"/>
              </a:rPr>
              <a:t>trained, volunteer community health workers called “Health Coaches” to teach and support older adults with hypertension in chronic disease self management.</a:t>
            </a:r>
          </a:p>
          <a:p>
            <a:pPr eaLnBrk="1" hangingPunct="1"/>
            <a:endParaRPr lang="en-US" altLang="en-US" dirty="0">
              <a:latin typeface="Calibri" panose="020F0502020204030204" pitchFamily="34" charset="0"/>
            </a:endParaRPr>
          </a:p>
        </p:txBody>
      </p:sp>
    </p:spTree>
    <p:extLst>
      <p:ext uri="{BB962C8B-B14F-4D97-AF65-F5344CB8AC3E}">
        <p14:creationId xmlns:p14="http://schemas.microsoft.com/office/powerpoint/2010/main" val="3921332504"/>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4503" y="124408"/>
            <a:ext cx="10131425" cy="1456267"/>
          </a:xfrm>
        </p:spPr>
        <p:txBody>
          <a:bodyPr/>
          <a:lstStyle/>
          <a:p>
            <a:r>
              <a:rPr lang="en-US" dirty="0"/>
              <a:t>B</a:t>
            </a:r>
            <a:r>
              <a:rPr lang="en-US" dirty="0" smtClean="0"/>
              <a:t>ackground</a:t>
            </a:r>
            <a:endParaRPr lang="en-US" dirty="0"/>
          </a:p>
        </p:txBody>
      </p:sp>
      <p:sp>
        <p:nvSpPr>
          <p:cNvPr id="3" name="Content Placeholder 2"/>
          <p:cNvSpPr>
            <a:spLocks noGrp="1"/>
          </p:cNvSpPr>
          <p:nvPr>
            <p:ph idx="1"/>
          </p:nvPr>
        </p:nvSpPr>
        <p:spPr>
          <a:xfrm>
            <a:off x="685801" y="1257301"/>
            <a:ext cx="10131425" cy="5507394"/>
          </a:xfrm>
        </p:spPr>
        <p:txBody>
          <a:bodyPr>
            <a:normAutofit/>
          </a:bodyPr>
          <a:lstStyle/>
          <a:p>
            <a:pPr>
              <a:spcBef>
                <a:spcPct val="0"/>
              </a:spcBef>
              <a:buNone/>
            </a:pPr>
            <a:r>
              <a:rPr lang="en-US" altLang="en-US" sz="2400" dirty="0"/>
              <a:t>Compared to those living in urban areas, rural residents </a:t>
            </a:r>
            <a:r>
              <a:rPr lang="en-US" altLang="en-US" sz="2400" dirty="0" smtClean="0"/>
              <a:t>are:</a:t>
            </a:r>
          </a:p>
          <a:p>
            <a:pPr>
              <a:spcBef>
                <a:spcPct val="0"/>
              </a:spcBef>
              <a:buNone/>
            </a:pPr>
            <a:r>
              <a:rPr lang="en-US" altLang="en-US" sz="2400" dirty="0"/>
              <a:t>	</a:t>
            </a:r>
            <a:r>
              <a:rPr lang="en-US" altLang="en-US" sz="2400" dirty="0" smtClean="0"/>
              <a:t> </a:t>
            </a:r>
            <a:r>
              <a:rPr lang="en-US" altLang="en-US" sz="2400" dirty="0"/>
              <a:t>more likely to have chronic conditions, </a:t>
            </a:r>
            <a:r>
              <a:rPr lang="en-US" altLang="en-US" sz="2400" dirty="0" smtClean="0"/>
              <a:t>are </a:t>
            </a:r>
            <a:r>
              <a:rPr lang="en-US" altLang="en-US" sz="2400" dirty="0"/>
              <a:t>less educated and are poorer. </a:t>
            </a:r>
            <a:endParaRPr lang="en-US" altLang="en-US" sz="2400" dirty="0" smtClean="0"/>
          </a:p>
          <a:p>
            <a:pPr>
              <a:spcBef>
                <a:spcPct val="0"/>
              </a:spcBef>
              <a:buNone/>
            </a:pPr>
            <a:endParaRPr lang="en-US" altLang="en-US" sz="2400" dirty="0"/>
          </a:p>
          <a:p>
            <a:pPr>
              <a:spcBef>
                <a:spcPct val="0"/>
              </a:spcBef>
              <a:buNone/>
            </a:pPr>
            <a:r>
              <a:rPr lang="en-US" altLang="en-US" sz="2400" dirty="0" smtClean="0"/>
              <a:t>Both </a:t>
            </a:r>
            <a:r>
              <a:rPr lang="en-US" altLang="en-US" sz="2400" dirty="0"/>
              <a:t>hypertension (HTN) and ischemic heart disease are higher in rural counties than urban areas. Lack of awareness of having HTN and lack of knowledge of how to control HTN after diagnosis places individuals at great risk. </a:t>
            </a:r>
          </a:p>
          <a:p>
            <a:pPr>
              <a:spcBef>
                <a:spcPct val="0"/>
              </a:spcBef>
              <a:buNone/>
            </a:pPr>
            <a:endParaRPr lang="en-US" altLang="en-US" sz="2400" dirty="0"/>
          </a:p>
          <a:p>
            <a:pPr>
              <a:spcBef>
                <a:spcPct val="0"/>
              </a:spcBef>
              <a:buNone/>
            </a:pPr>
            <a:r>
              <a:rPr lang="en-US" altLang="en-US" sz="2400" dirty="0"/>
              <a:t>The American Heart Association lists lack of physical activity, poor diet (especially one high in salt), overweight and obesity as major risk factors for hypertension. </a:t>
            </a:r>
            <a:endParaRPr lang="en-US" altLang="en-US" sz="2400" dirty="0" smtClean="0"/>
          </a:p>
          <a:p>
            <a:pPr>
              <a:spcBef>
                <a:spcPct val="0"/>
              </a:spcBef>
              <a:buNone/>
            </a:pPr>
            <a:endParaRPr lang="en-US" altLang="en-US" sz="2400" dirty="0"/>
          </a:p>
          <a:p>
            <a:pPr>
              <a:spcBef>
                <a:spcPct val="0"/>
              </a:spcBef>
              <a:buNone/>
            </a:pPr>
            <a:r>
              <a:rPr lang="en-US" altLang="en-US" sz="2400" dirty="0" smtClean="0"/>
              <a:t>The </a:t>
            </a:r>
            <a:r>
              <a:rPr lang="en-US" altLang="en-US" sz="2400" dirty="0"/>
              <a:t>county of interest (Oconee County, South Carolina) has high rates of all hypertension risk factors. </a:t>
            </a:r>
            <a:r>
              <a:rPr lang="en-US" altLang="en-US" sz="2400" b="1" dirty="0"/>
              <a:t>In South Carolina, hypertension prevalence is 33.2% which is higher than the national rate of 28.7%; incredibly, </a:t>
            </a:r>
            <a:r>
              <a:rPr lang="en-US" altLang="en-US" sz="2400" b="1" dirty="0" smtClean="0"/>
              <a:t>2010 rates </a:t>
            </a:r>
            <a:r>
              <a:rPr lang="en-US" altLang="en-US" sz="2400" b="1" dirty="0"/>
              <a:t>in Oconee county </a:t>
            </a:r>
            <a:r>
              <a:rPr lang="en-US" altLang="en-US" sz="2400" b="1" dirty="0" smtClean="0"/>
              <a:t>are </a:t>
            </a:r>
            <a:r>
              <a:rPr lang="en-US" altLang="en-US" sz="2400" b="1" dirty="0"/>
              <a:t>even higher than the state’s at </a:t>
            </a:r>
            <a:r>
              <a:rPr lang="en-US" altLang="en-US" sz="2400" b="1" dirty="0" smtClean="0"/>
              <a:t>41.7% .</a:t>
            </a:r>
            <a:r>
              <a:rPr lang="en-US" altLang="en-US" sz="2400" dirty="0"/>
              <a:t> </a:t>
            </a:r>
            <a:endParaRPr lang="en-US" dirty="0"/>
          </a:p>
        </p:txBody>
      </p:sp>
    </p:spTree>
    <p:extLst>
      <p:ext uri="{BB962C8B-B14F-4D97-AF65-F5344CB8AC3E}">
        <p14:creationId xmlns:p14="http://schemas.microsoft.com/office/powerpoint/2010/main" val="12616162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ChangeArrowheads="1"/>
          </p:cNvSpPr>
          <p:nvPr/>
        </p:nvSpPr>
        <p:spPr bwMode="auto">
          <a:xfrm>
            <a:off x="3048000" y="4770438"/>
            <a:ext cx="678180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latin typeface="Verdana" panose="020B0604030504040204" pitchFamily="34" charset="0"/>
            </a:endParaRPr>
          </a:p>
          <a:p>
            <a:endParaRPr lang="en-US" altLang="en-US">
              <a:latin typeface="Verdana" panose="020B0604030504040204" pitchFamily="34" charset="0"/>
            </a:endParaRPr>
          </a:p>
          <a:p>
            <a:endParaRPr lang="en-US" altLang="en-US">
              <a:latin typeface="Verdana" panose="020B0604030504040204" pitchFamily="34" charset="0"/>
            </a:endParaRPr>
          </a:p>
          <a:p>
            <a:endParaRPr lang="en-US" altLang="en-US">
              <a:latin typeface="Verdana" panose="020B0604030504040204" pitchFamily="34" charset="0"/>
            </a:endParaRPr>
          </a:p>
          <a:p>
            <a:endParaRPr lang="en-US" altLang="en-US">
              <a:latin typeface="Calibri" panose="020F0502020204030204" pitchFamily="34" charset="0"/>
            </a:endParaRPr>
          </a:p>
        </p:txBody>
      </p:sp>
      <p:sp>
        <p:nvSpPr>
          <p:cNvPr id="4099" name="Rectangle 8"/>
          <p:cNvSpPr>
            <a:spLocks noChangeArrowheads="1"/>
          </p:cNvSpPr>
          <p:nvPr/>
        </p:nvSpPr>
        <p:spPr bwMode="auto">
          <a:xfrm>
            <a:off x="1905000" y="228600"/>
            <a:ext cx="8305800" cy="6477000"/>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latin typeface="Calibri" panose="020F0502020204030204" pitchFamily="34" charset="0"/>
            </a:endParaRPr>
          </a:p>
        </p:txBody>
      </p:sp>
      <p:sp>
        <p:nvSpPr>
          <p:cNvPr id="4100" name="Rectangle 7"/>
          <p:cNvSpPr>
            <a:spLocks noChangeArrowheads="1"/>
          </p:cNvSpPr>
          <p:nvPr/>
        </p:nvSpPr>
        <p:spPr bwMode="auto">
          <a:xfrm>
            <a:off x="1905000" y="152400"/>
            <a:ext cx="8305800" cy="76200"/>
          </a:xfrm>
          <a:prstGeom prst="rect">
            <a:avLst/>
          </a:prstGeom>
          <a:solidFill>
            <a:srgbClr val="FF6600"/>
          </a:solidFill>
          <a:ln w="9525">
            <a:solidFill>
              <a:schemeClr val="tx1"/>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latin typeface="Calibri" panose="020F0502020204030204" pitchFamily="34" charset="0"/>
            </a:endParaRPr>
          </a:p>
        </p:txBody>
      </p:sp>
      <p:sp>
        <p:nvSpPr>
          <p:cNvPr id="11" name="Title 4"/>
          <p:cNvSpPr txBox="1">
            <a:spLocks/>
          </p:cNvSpPr>
          <p:nvPr/>
        </p:nvSpPr>
        <p:spPr>
          <a:xfrm>
            <a:off x="1981200" y="152400"/>
            <a:ext cx="8229600" cy="762000"/>
          </a:xfrm>
          <a:prstGeom prst="rect">
            <a:avLst/>
          </a:prstGeom>
        </p:spPr>
        <p:txBody>
          <a:bodyPr anchor="b">
            <a:normAutofit/>
          </a:bodyPr>
          <a:lstStyle/>
          <a:p>
            <a:pPr algn="ctr">
              <a:defRPr/>
            </a:pPr>
            <a:r>
              <a:rPr lang="en-US" sz="2800" b="1" dirty="0">
                <a:effectLst>
                  <a:outerShdw blurRad="53975" dist="22860" dir="5400000" algn="tl" rotWithShape="0">
                    <a:srgbClr val="000000">
                      <a:alpha val="55000"/>
                    </a:srgbClr>
                  </a:outerShdw>
                </a:effectLst>
                <a:latin typeface="+mj-lt"/>
                <a:ea typeface="+mj-ea"/>
                <a:cs typeface="+mj-cs"/>
              </a:rPr>
              <a:t>Hypertension in Oconee Co. </a:t>
            </a:r>
            <a:r>
              <a:rPr lang="en-US" sz="2800" b="1" dirty="0" smtClean="0">
                <a:effectLst>
                  <a:outerShdw blurRad="53975" dist="22860" dir="5400000" algn="tl" rotWithShape="0">
                    <a:srgbClr val="000000">
                      <a:alpha val="55000"/>
                    </a:srgbClr>
                  </a:outerShdw>
                </a:effectLst>
                <a:latin typeface="+mj-lt"/>
                <a:ea typeface="+mj-ea"/>
                <a:cs typeface="+mj-cs"/>
              </a:rPr>
              <a:t>compared </a:t>
            </a:r>
            <a:r>
              <a:rPr lang="en-US" sz="2800" b="1" dirty="0">
                <a:effectLst>
                  <a:outerShdw blurRad="53975" dist="22860" dir="5400000" algn="tl" rotWithShape="0">
                    <a:srgbClr val="000000">
                      <a:alpha val="55000"/>
                    </a:srgbClr>
                  </a:outerShdw>
                </a:effectLst>
                <a:latin typeface="+mj-lt"/>
                <a:ea typeface="+mj-ea"/>
                <a:cs typeface="+mj-cs"/>
              </a:rPr>
              <a:t>to SC</a:t>
            </a:r>
            <a:endParaRPr lang="en-US" sz="2800" b="1" u="sng" dirty="0">
              <a:effectLst>
                <a:outerShdw blurRad="53975" dist="22860" dir="5400000" algn="tl" rotWithShape="0">
                  <a:srgbClr val="000000">
                    <a:alpha val="55000"/>
                  </a:srgbClr>
                </a:outerShdw>
              </a:effectLst>
              <a:latin typeface="+mj-lt"/>
              <a:ea typeface="+mj-ea"/>
              <a:cs typeface="+mj-cs"/>
            </a:endParaRPr>
          </a:p>
        </p:txBody>
      </p:sp>
      <p:cxnSp>
        <p:nvCxnSpPr>
          <p:cNvPr id="14" name="Straight Connector 13"/>
          <p:cNvCxnSpPr/>
          <p:nvPr/>
        </p:nvCxnSpPr>
        <p:spPr>
          <a:xfrm rot="10800000">
            <a:off x="1905000" y="990600"/>
            <a:ext cx="8305800" cy="158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rot="10800000">
            <a:off x="1905000" y="1066800"/>
            <a:ext cx="8305800" cy="158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105" name="TextBox 11"/>
          <p:cNvSpPr txBox="1">
            <a:spLocks noChangeArrowheads="1"/>
          </p:cNvSpPr>
          <p:nvPr/>
        </p:nvSpPr>
        <p:spPr bwMode="auto">
          <a:xfrm>
            <a:off x="1905000" y="5715001"/>
            <a:ext cx="83058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dirty="0">
                <a:latin typeface="Calibri" panose="020F0502020204030204" pitchFamily="34" charset="0"/>
              </a:rPr>
              <a:t>Source: State of South Carolina, Department of Health and Environmental Control, Bureau of Community Health and Chronic Disease Prevention, County Chronic Disease Fact Sheet February 2010 http://www.scdhec.gov/hs/epidata/county_reports.htm</a:t>
            </a:r>
          </a:p>
        </p:txBody>
      </p:sp>
      <p:graphicFrame>
        <p:nvGraphicFramePr>
          <p:cNvPr id="18" name="Table 17"/>
          <p:cNvGraphicFramePr>
            <a:graphicFrameLocks noGrp="1"/>
          </p:cNvGraphicFramePr>
          <p:nvPr>
            <p:extLst/>
          </p:nvPr>
        </p:nvGraphicFramePr>
        <p:xfrm>
          <a:off x="1981200" y="1295400"/>
          <a:ext cx="7467600" cy="4114800"/>
        </p:xfrm>
        <a:graphic>
          <a:graphicData uri="http://schemas.openxmlformats.org/drawingml/2006/table">
            <a:tbl>
              <a:tblPr firstRow="1" bandRow="1">
                <a:tableStyleId>{17292A2E-F333-43FB-9621-5CBBE7FDCDCB}</a:tableStyleId>
              </a:tblPr>
              <a:tblGrid>
                <a:gridCol w="2489200">
                  <a:extLst>
                    <a:ext uri="{9D8B030D-6E8A-4147-A177-3AD203B41FA5}">
                      <a16:colId xmlns:a16="http://schemas.microsoft.com/office/drawing/2014/main" val="20000"/>
                    </a:ext>
                  </a:extLst>
                </a:gridCol>
                <a:gridCol w="2489200">
                  <a:extLst>
                    <a:ext uri="{9D8B030D-6E8A-4147-A177-3AD203B41FA5}">
                      <a16:colId xmlns:a16="http://schemas.microsoft.com/office/drawing/2014/main" val="20001"/>
                    </a:ext>
                  </a:extLst>
                </a:gridCol>
                <a:gridCol w="2489200">
                  <a:extLst>
                    <a:ext uri="{9D8B030D-6E8A-4147-A177-3AD203B41FA5}">
                      <a16:colId xmlns:a16="http://schemas.microsoft.com/office/drawing/2014/main" val="20002"/>
                    </a:ext>
                  </a:extLst>
                </a:gridCol>
              </a:tblGrid>
              <a:tr h="1203572">
                <a:tc>
                  <a:txBody>
                    <a:bodyPr/>
                    <a:lstStyle/>
                    <a:p>
                      <a:endParaRPr lang="en-US" sz="3200" dirty="0"/>
                    </a:p>
                  </a:txBody>
                  <a:tcPr/>
                </a:tc>
                <a:tc>
                  <a:txBody>
                    <a:bodyPr/>
                    <a:lstStyle/>
                    <a:p>
                      <a:pPr algn="ctr"/>
                      <a:r>
                        <a:rPr lang="en-US" sz="3200" dirty="0" smtClean="0"/>
                        <a:t>Oconee</a:t>
                      </a:r>
                      <a:r>
                        <a:rPr lang="en-US" sz="3200" baseline="0" dirty="0" smtClean="0"/>
                        <a:t> County</a:t>
                      </a:r>
                      <a:endParaRPr lang="en-US" sz="3200" dirty="0"/>
                    </a:p>
                  </a:txBody>
                  <a:tcPr anchor="ctr"/>
                </a:tc>
                <a:tc>
                  <a:txBody>
                    <a:bodyPr/>
                    <a:lstStyle/>
                    <a:p>
                      <a:pPr algn="ctr"/>
                      <a:r>
                        <a:rPr lang="en-US" sz="3200" dirty="0" smtClean="0"/>
                        <a:t>South Carolina</a:t>
                      </a:r>
                      <a:endParaRPr lang="en-US" sz="3200" dirty="0"/>
                    </a:p>
                  </a:txBody>
                  <a:tcPr anchor="ctr"/>
                </a:tc>
                <a:extLst>
                  <a:ext uri="{0D108BD9-81ED-4DB2-BD59-A6C34878D82A}">
                    <a16:rowId xmlns:a16="http://schemas.microsoft.com/office/drawing/2014/main" val="10000"/>
                  </a:ext>
                </a:extLst>
              </a:tr>
              <a:tr h="1203572">
                <a:tc>
                  <a:txBody>
                    <a:bodyPr/>
                    <a:lstStyle/>
                    <a:p>
                      <a:r>
                        <a:rPr lang="en-US" sz="2400" dirty="0" smtClean="0"/>
                        <a:t>Prevalence (%)</a:t>
                      </a:r>
                      <a:endParaRPr lang="en-US" sz="2400" dirty="0"/>
                    </a:p>
                  </a:txBody>
                  <a:tcPr anchor="ctr"/>
                </a:tc>
                <a:tc>
                  <a:txBody>
                    <a:bodyPr/>
                    <a:lstStyle/>
                    <a:p>
                      <a:pPr algn="ctr"/>
                      <a:r>
                        <a:rPr lang="en-US" sz="3200" smtClean="0"/>
                        <a:t>41.7</a:t>
                      </a:r>
                      <a:endParaRPr lang="en-US" sz="3200"/>
                    </a:p>
                  </a:txBody>
                  <a:tcPr anchor="ctr"/>
                </a:tc>
                <a:tc>
                  <a:txBody>
                    <a:bodyPr/>
                    <a:lstStyle/>
                    <a:p>
                      <a:pPr algn="ctr"/>
                      <a:r>
                        <a:rPr lang="en-US" sz="3200" dirty="0" smtClean="0"/>
                        <a:t>33.2</a:t>
                      </a:r>
                      <a:endParaRPr lang="en-US" sz="3200" dirty="0"/>
                    </a:p>
                  </a:txBody>
                  <a:tcPr anchor="ctr"/>
                </a:tc>
                <a:extLst>
                  <a:ext uri="{0D108BD9-81ED-4DB2-BD59-A6C34878D82A}">
                    <a16:rowId xmlns:a16="http://schemas.microsoft.com/office/drawing/2014/main" val="10001"/>
                  </a:ext>
                </a:extLst>
              </a:tr>
              <a:tr h="1707656">
                <a:tc>
                  <a:txBody>
                    <a:bodyPr/>
                    <a:lstStyle/>
                    <a:p>
                      <a:r>
                        <a:rPr lang="en-US" sz="2400" dirty="0" smtClean="0"/>
                        <a:t>Age-Adjusted death rate (per 100,000)*</a:t>
                      </a:r>
                      <a:endParaRPr lang="en-US" sz="2400" dirty="0"/>
                    </a:p>
                  </a:txBody>
                  <a:tcPr anchor="ctr"/>
                </a:tc>
                <a:tc>
                  <a:txBody>
                    <a:bodyPr/>
                    <a:lstStyle/>
                    <a:p>
                      <a:pPr algn="ctr"/>
                      <a:r>
                        <a:rPr lang="en-US" sz="3200" dirty="0" smtClean="0"/>
                        <a:t>58.5</a:t>
                      </a:r>
                      <a:endParaRPr lang="en-US" sz="3200" dirty="0"/>
                    </a:p>
                  </a:txBody>
                  <a:tcPr anchor="ctr"/>
                </a:tc>
                <a:tc>
                  <a:txBody>
                    <a:bodyPr/>
                    <a:lstStyle/>
                    <a:p>
                      <a:pPr algn="ctr"/>
                      <a:r>
                        <a:rPr lang="en-US" sz="3200" dirty="0" smtClean="0"/>
                        <a:t>53.3</a:t>
                      </a:r>
                      <a:endParaRPr lang="en-US" sz="3200" dirty="0"/>
                    </a:p>
                  </a:txBody>
                  <a:tcPr anchor="ctr"/>
                </a:tc>
                <a:extLst>
                  <a:ext uri="{0D108BD9-81ED-4DB2-BD59-A6C34878D82A}">
                    <a16:rowId xmlns:a16="http://schemas.microsoft.com/office/drawing/2014/main" val="10002"/>
                  </a:ext>
                </a:extLst>
              </a:tr>
            </a:tbl>
          </a:graphicData>
        </a:graphic>
      </p:graphicFrame>
      <p:sp>
        <p:nvSpPr>
          <p:cNvPr id="4122" name="TextBox 18"/>
          <p:cNvSpPr txBox="1">
            <a:spLocks noChangeArrowheads="1"/>
          </p:cNvSpPr>
          <p:nvPr/>
        </p:nvSpPr>
        <p:spPr bwMode="auto">
          <a:xfrm>
            <a:off x="2362200" y="5410200"/>
            <a:ext cx="5029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latin typeface="Calibri" panose="020F0502020204030204" pitchFamily="34" charset="0"/>
              </a:rPr>
              <a:t>*Mortality statistics are 2007.</a:t>
            </a:r>
          </a:p>
        </p:txBody>
      </p:sp>
    </p:spTree>
    <p:extLst>
      <p:ext uri="{BB962C8B-B14F-4D97-AF65-F5344CB8AC3E}">
        <p14:creationId xmlns:p14="http://schemas.microsoft.com/office/powerpoint/2010/main" val="663628604"/>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8"/>
          <p:cNvSpPr>
            <a:spLocks noChangeArrowheads="1"/>
          </p:cNvSpPr>
          <p:nvPr/>
        </p:nvSpPr>
        <p:spPr bwMode="auto">
          <a:xfrm>
            <a:off x="1905000" y="228600"/>
            <a:ext cx="8305800" cy="6477000"/>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latin typeface="Calibri" panose="020F0502020204030204" pitchFamily="34" charset="0"/>
            </a:endParaRPr>
          </a:p>
        </p:txBody>
      </p:sp>
      <p:sp>
        <p:nvSpPr>
          <p:cNvPr id="12291" name="Rectangle 7"/>
          <p:cNvSpPr>
            <a:spLocks noChangeArrowheads="1"/>
          </p:cNvSpPr>
          <p:nvPr/>
        </p:nvSpPr>
        <p:spPr bwMode="auto">
          <a:xfrm>
            <a:off x="1905000" y="152400"/>
            <a:ext cx="8305800" cy="76200"/>
          </a:xfrm>
          <a:prstGeom prst="rect">
            <a:avLst/>
          </a:prstGeom>
          <a:solidFill>
            <a:srgbClr val="FF6600"/>
          </a:solidFill>
          <a:ln w="9525">
            <a:solidFill>
              <a:schemeClr val="tx1"/>
            </a:solidFill>
            <a:round/>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endParaRPr lang="en-US" altLang="en-US">
              <a:latin typeface="Calibri" panose="020F0502020204030204" pitchFamily="34" charset="0"/>
            </a:endParaRPr>
          </a:p>
        </p:txBody>
      </p:sp>
      <p:sp>
        <p:nvSpPr>
          <p:cNvPr id="11" name="Title 4"/>
          <p:cNvSpPr txBox="1">
            <a:spLocks/>
          </p:cNvSpPr>
          <p:nvPr/>
        </p:nvSpPr>
        <p:spPr>
          <a:xfrm>
            <a:off x="3352800" y="152400"/>
            <a:ext cx="6858000" cy="762000"/>
          </a:xfrm>
          <a:prstGeom prst="rect">
            <a:avLst/>
          </a:prstGeom>
        </p:spPr>
        <p:txBody>
          <a:bodyPr anchor="b">
            <a:normAutofit/>
          </a:bodyPr>
          <a:lstStyle/>
          <a:p>
            <a:pPr algn="ctr">
              <a:defRPr/>
            </a:pPr>
            <a:r>
              <a:rPr lang="en-US" sz="4000" b="1" dirty="0">
                <a:latin typeface="+mj-lt"/>
                <a:ea typeface="+mj-ea"/>
                <a:cs typeface="+mj-cs"/>
              </a:rPr>
              <a:t>Project Partners</a:t>
            </a:r>
            <a:endParaRPr lang="en-US" sz="4000" b="1" u="sng" dirty="0">
              <a:latin typeface="+mj-lt"/>
              <a:ea typeface="+mj-ea"/>
              <a:cs typeface="+mj-cs"/>
            </a:endParaRPr>
          </a:p>
        </p:txBody>
      </p:sp>
      <p:cxnSp>
        <p:nvCxnSpPr>
          <p:cNvPr id="14" name="Straight Connector 13"/>
          <p:cNvCxnSpPr/>
          <p:nvPr/>
        </p:nvCxnSpPr>
        <p:spPr>
          <a:xfrm rot="10800000">
            <a:off x="1905000" y="990600"/>
            <a:ext cx="8305800" cy="158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rot="10800000">
            <a:off x="1905000" y="1066800"/>
            <a:ext cx="8305800" cy="158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12295" name="Picture 2" descr="0750-Sullivan Center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1" y="5943600"/>
            <a:ext cx="22002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6" name="Picture 12" descr="clemson_extension.T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315200" y="5943600"/>
            <a:ext cx="2743200"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7" name="Picture 15" descr="Oconee_Medical_Center.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467600" y="2990850"/>
            <a:ext cx="2609850"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8" name="Picture 19" descr="Oconee_Physician_Practices_LOGO.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981200" y="5313364"/>
            <a:ext cx="2590800" cy="131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9" name="Picture 3" descr="DHEC Black &amp; Gree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90800" y="4191000"/>
            <a:ext cx="160020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00" name="TextBox 20"/>
          <p:cNvSpPr txBox="1">
            <a:spLocks noChangeArrowheads="1"/>
          </p:cNvSpPr>
          <p:nvPr/>
        </p:nvSpPr>
        <p:spPr bwMode="auto">
          <a:xfrm>
            <a:off x="3886200" y="1295401"/>
            <a:ext cx="5638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b="1">
                <a:latin typeface="Calibri" panose="020F0502020204030204" pitchFamily="34" charset="0"/>
              </a:rPr>
              <a:t>Primary Partners and Roles</a:t>
            </a:r>
          </a:p>
        </p:txBody>
      </p:sp>
      <p:sp>
        <p:nvSpPr>
          <p:cNvPr id="12301" name="TextBox 21"/>
          <p:cNvSpPr txBox="1">
            <a:spLocks noChangeArrowheads="1"/>
          </p:cNvSpPr>
          <p:nvPr/>
        </p:nvSpPr>
        <p:spPr bwMode="auto">
          <a:xfrm>
            <a:off x="4495800" y="5334001"/>
            <a:ext cx="3962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800" b="1">
                <a:latin typeface="Calibri" panose="020F0502020204030204" pitchFamily="34" charset="0"/>
              </a:rPr>
              <a:t>Additional Partners</a:t>
            </a:r>
          </a:p>
        </p:txBody>
      </p:sp>
      <p:sp>
        <p:nvSpPr>
          <p:cNvPr id="12302" name="TextBox 22"/>
          <p:cNvSpPr txBox="1">
            <a:spLocks noChangeArrowheads="1"/>
          </p:cNvSpPr>
          <p:nvPr/>
        </p:nvSpPr>
        <p:spPr bwMode="auto">
          <a:xfrm>
            <a:off x="4800600" y="1905001"/>
            <a:ext cx="27432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latin typeface="Calibri" panose="020F0502020204030204" pitchFamily="34" charset="0"/>
              </a:rPr>
              <a:t>Develop, coordinate, implement, and refine the program</a:t>
            </a:r>
          </a:p>
        </p:txBody>
      </p:sp>
      <p:sp>
        <p:nvSpPr>
          <p:cNvPr id="12303" name="TextBox 23"/>
          <p:cNvSpPr txBox="1">
            <a:spLocks noChangeArrowheads="1"/>
          </p:cNvSpPr>
          <p:nvPr/>
        </p:nvSpPr>
        <p:spPr bwMode="auto">
          <a:xfrm>
            <a:off x="4800600" y="2895600"/>
            <a:ext cx="2667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latin typeface="Calibri" panose="020F0502020204030204" pitchFamily="34" charset="0"/>
              </a:rPr>
              <a:t>Provide clinical measurement services and meeting space for the project</a:t>
            </a:r>
          </a:p>
        </p:txBody>
      </p:sp>
      <p:cxnSp>
        <p:nvCxnSpPr>
          <p:cNvPr id="26" name="Straight Connector 25"/>
          <p:cNvCxnSpPr/>
          <p:nvPr/>
        </p:nvCxnSpPr>
        <p:spPr>
          <a:xfrm>
            <a:off x="2362200" y="5257800"/>
            <a:ext cx="7467600" cy="0"/>
          </a:xfrm>
          <a:prstGeom prst="line">
            <a:avLst/>
          </a:prstGeom>
        </p:spPr>
        <p:style>
          <a:lnRef idx="1">
            <a:schemeClr val="accent1"/>
          </a:lnRef>
          <a:fillRef idx="0">
            <a:schemeClr val="accent1"/>
          </a:fillRef>
          <a:effectRef idx="0">
            <a:schemeClr val="accent1"/>
          </a:effectRef>
          <a:fontRef idx="minor">
            <a:schemeClr val="tx1"/>
          </a:fontRef>
        </p:style>
      </p:cxnSp>
      <p:sp>
        <p:nvSpPr>
          <p:cNvPr id="12305" name="TextBox 27"/>
          <p:cNvSpPr txBox="1">
            <a:spLocks noChangeArrowheads="1"/>
          </p:cNvSpPr>
          <p:nvPr/>
        </p:nvSpPr>
        <p:spPr bwMode="auto">
          <a:xfrm>
            <a:off x="4800600" y="4114800"/>
            <a:ext cx="2667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a:latin typeface="Calibri" panose="020F0502020204030204" pitchFamily="34" charset="0"/>
              </a:rPr>
              <a:t>Assist in curriculum development, participant recruitment and future replication</a:t>
            </a:r>
          </a:p>
        </p:txBody>
      </p:sp>
      <p:pic>
        <p:nvPicPr>
          <p:cNvPr id="12306" name="Picture 8" descr="academicSymbolWdm_copur.jpg"/>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057401" y="385764"/>
            <a:ext cx="2479675" cy="52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7" name="Picture 8" descr="academicSymbolWdm_copur.jp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2133601" y="1828800"/>
            <a:ext cx="2098675"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04115124"/>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ManagementCommunicationPl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385" y="536607"/>
            <a:ext cx="7055713" cy="5362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0149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Data collection, literature review</a:t>
            </a:r>
            <a:endParaRPr lang="en-US" b="1" dirty="0"/>
          </a:p>
        </p:txBody>
      </p:sp>
      <p:sp>
        <p:nvSpPr>
          <p:cNvPr id="3" name="Content Placeholder 2"/>
          <p:cNvSpPr>
            <a:spLocks noGrp="1"/>
          </p:cNvSpPr>
          <p:nvPr>
            <p:ph idx="1"/>
          </p:nvPr>
        </p:nvSpPr>
        <p:spPr/>
        <p:txBody>
          <a:bodyPr>
            <a:normAutofit fontScale="85000" lnSpcReduction="10000"/>
          </a:bodyPr>
          <a:lstStyle/>
          <a:p>
            <a:r>
              <a:rPr lang="en-US" dirty="0" smtClean="0"/>
              <a:t>Needs Assessment</a:t>
            </a:r>
          </a:p>
          <a:p>
            <a:pPr lvl="1"/>
            <a:r>
              <a:rPr lang="en-US" dirty="0" smtClean="0"/>
              <a:t>Focus groups</a:t>
            </a:r>
          </a:p>
          <a:p>
            <a:pPr lvl="1"/>
            <a:r>
              <a:rPr lang="en-US" dirty="0" smtClean="0"/>
              <a:t>Discussion with agency leaders</a:t>
            </a:r>
          </a:p>
          <a:p>
            <a:pPr lvl="1"/>
            <a:r>
              <a:rPr lang="en-US" dirty="0" smtClean="0"/>
              <a:t>Review of strategic plans at national and state level</a:t>
            </a:r>
          </a:p>
          <a:p>
            <a:r>
              <a:rPr lang="en-US" dirty="0" smtClean="0"/>
              <a:t>Selection of behavior change strategies</a:t>
            </a:r>
          </a:p>
          <a:p>
            <a:r>
              <a:rPr lang="en-US" dirty="0"/>
              <a:t>I</a:t>
            </a:r>
            <a:r>
              <a:rPr lang="en-US" dirty="0" smtClean="0"/>
              <a:t>ncorporation of best practices</a:t>
            </a:r>
          </a:p>
          <a:p>
            <a:pPr lvl="1"/>
            <a:r>
              <a:rPr lang="en-US" dirty="0" smtClean="0"/>
              <a:t>CDC , “</a:t>
            </a:r>
            <a:r>
              <a:rPr lang="en-US" i="1" dirty="0" smtClean="0"/>
              <a:t>Community Health Worker’s Heart Disease and Stroke Prevention Sourcebook</a:t>
            </a:r>
            <a:r>
              <a:rPr lang="en-US" dirty="0" smtClean="0"/>
              <a:t>”, </a:t>
            </a:r>
          </a:p>
          <a:p>
            <a:pPr lvl="1"/>
            <a:r>
              <a:rPr lang="en-US" dirty="0" smtClean="0"/>
              <a:t>NIH “</a:t>
            </a:r>
            <a:r>
              <a:rPr lang="en-US" i="1" dirty="0" smtClean="0"/>
              <a:t>Your Heart, Your Life</a:t>
            </a:r>
            <a:r>
              <a:rPr lang="en-US" dirty="0" smtClean="0"/>
              <a:t>” </a:t>
            </a:r>
          </a:p>
          <a:p>
            <a:pPr lvl="1"/>
            <a:r>
              <a:rPr lang="en-US" dirty="0" smtClean="0"/>
              <a:t>USDA-funded program, Expanded Food and Nutrition Education Program (EFNEP) provided by Extension – protocols for recruiting and training lay educators, content used in HCHC supplemental modules</a:t>
            </a:r>
          </a:p>
          <a:p>
            <a:r>
              <a:rPr lang="en-US" dirty="0" smtClean="0"/>
              <a:t>Selection/development of measures – </a:t>
            </a:r>
            <a:r>
              <a:rPr lang="en-US" dirty="0" err="1" smtClean="0"/>
              <a:t>eg</a:t>
            </a:r>
            <a:r>
              <a:rPr lang="en-US" dirty="0" smtClean="0"/>
              <a:t>. HRA, self-efficacy, stage of change</a:t>
            </a:r>
          </a:p>
          <a:p>
            <a:endParaRPr lang="en-US" dirty="0"/>
          </a:p>
        </p:txBody>
      </p:sp>
    </p:spTree>
    <p:extLst>
      <p:ext uri="{BB962C8B-B14F-4D97-AF65-F5344CB8AC3E}">
        <p14:creationId xmlns:p14="http://schemas.microsoft.com/office/powerpoint/2010/main" val="27718295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“Best Practices”</a:t>
            </a:r>
            <a:endParaRPr lang="en-US" b="1" dirty="0"/>
          </a:p>
        </p:txBody>
      </p:sp>
      <p:sp>
        <p:nvSpPr>
          <p:cNvPr id="3" name="Content Placeholder 2"/>
          <p:cNvSpPr>
            <a:spLocks noGrp="1"/>
          </p:cNvSpPr>
          <p:nvPr>
            <p:ph idx="1"/>
          </p:nvPr>
        </p:nvSpPr>
        <p:spPr/>
        <p:txBody>
          <a:bodyPr/>
          <a:lstStyle/>
          <a:p>
            <a:pPr lvl="0"/>
            <a:r>
              <a:rPr lang="en-US" dirty="0"/>
              <a:t>Use of Health Risk Appraisal to increase perception of health risk of current health behaviors, to serve as basis for Individualized Action Plan, and to serve as baseline measure and outcome measure</a:t>
            </a:r>
          </a:p>
          <a:p>
            <a:pPr lvl="0"/>
            <a:r>
              <a:rPr lang="en-US" dirty="0"/>
              <a:t>Development of Individualized Action Plan</a:t>
            </a:r>
          </a:p>
          <a:p>
            <a:pPr lvl="0"/>
            <a:r>
              <a:rPr lang="en-US" dirty="0"/>
              <a:t>Peer-led educational classes</a:t>
            </a:r>
          </a:p>
          <a:p>
            <a:pPr lvl="0"/>
            <a:r>
              <a:rPr lang="en-US" dirty="0"/>
              <a:t>Telephone counseling</a:t>
            </a:r>
          </a:p>
          <a:p>
            <a:pPr lvl="0"/>
            <a:r>
              <a:rPr lang="en-US" dirty="0"/>
              <a:t>Group support</a:t>
            </a:r>
          </a:p>
          <a:p>
            <a:pPr lvl="0"/>
            <a:r>
              <a:rPr lang="en-US" dirty="0"/>
              <a:t>Use of Personal Health Diary</a:t>
            </a:r>
          </a:p>
          <a:p>
            <a:pPr lvl="0"/>
            <a:r>
              <a:rPr lang="en-US" dirty="0"/>
              <a:t>Civic </a:t>
            </a:r>
            <a:r>
              <a:rPr lang="en-US" dirty="0" smtClean="0"/>
              <a:t>Engagement benefits for Health Coaches</a:t>
            </a:r>
            <a:endParaRPr lang="en-US" dirty="0"/>
          </a:p>
          <a:p>
            <a:endParaRPr lang="en-US" dirty="0"/>
          </a:p>
        </p:txBody>
      </p:sp>
    </p:spTree>
    <p:extLst>
      <p:ext uri="{BB962C8B-B14F-4D97-AF65-F5344CB8AC3E}">
        <p14:creationId xmlns:p14="http://schemas.microsoft.com/office/powerpoint/2010/main" val="345856007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TotalTime>
  <Words>2499</Words>
  <Application>Microsoft Office PowerPoint</Application>
  <PresentationFormat>Widescreen</PresentationFormat>
  <Paragraphs>427</Paragraphs>
  <Slides>27</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MS PGothic</vt:lpstr>
      <vt:lpstr>Arial</vt:lpstr>
      <vt:lpstr>Calibri</vt:lpstr>
      <vt:lpstr>Calibri Light</vt:lpstr>
      <vt:lpstr>Tahoma</vt:lpstr>
      <vt:lpstr>Times New Roman</vt:lpstr>
      <vt:lpstr>Verdana</vt:lpstr>
      <vt:lpstr>ヒラギノ角ゴ Pro W3</vt:lpstr>
      <vt:lpstr>Office Theme</vt:lpstr>
      <vt:lpstr>Health Coaches for Hypertension Control</vt:lpstr>
      <vt:lpstr>PowerPoint Presentation</vt:lpstr>
      <vt:lpstr>PowerPoint Presentation</vt:lpstr>
      <vt:lpstr>Background</vt:lpstr>
      <vt:lpstr>PowerPoint Presentation</vt:lpstr>
      <vt:lpstr>PowerPoint Presentation</vt:lpstr>
      <vt:lpstr>PowerPoint Presentation</vt:lpstr>
      <vt:lpstr>Data collection, literature review</vt:lpstr>
      <vt:lpstr>“Best Practices”</vt:lpstr>
      <vt:lpstr>Challenges to lifestyle behavior changes in priority population </vt:lpstr>
      <vt:lpstr>Development of materials – training and class</vt:lpstr>
      <vt:lpstr>PowerPoint Presentation</vt:lpstr>
      <vt:lpstr>PowerPoint Presentation</vt:lpstr>
      <vt:lpstr>Evaluation – process, impact, outcome</vt:lpstr>
      <vt:lpstr>Two populations – two designs</vt:lpstr>
      <vt:lpstr>PowerPoint Presentation</vt:lpstr>
      <vt:lpstr>PowerPoint Presentation</vt:lpstr>
      <vt:lpstr>PowerPoint Presentation</vt:lpstr>
      <vt:lpstr>PowerPoint Presentation</vt:lpstr>
      <vt:lpstr>Expanded HCHC project (n=185)</vt:lpstr>
      <vt:lpstr>PowerPoint Presentation</vt:lpstr>
      <vt:lpstr>Conclusions</vt:lpstr>
      <vt:lpstr>Conclusions, con’t</vt:lpstr>
      <vt:lpstr>Conclusions, con’t</vt:lpstr>
      <vt:lpstr>NIH Stage Model applied to  Health Coaches for Hypertension Control </vt:lpstr>
      <vt:lpstr>Stage II, Stage III, Stage IV, Stage V</vt:lpstr>
      <vt:lpstr>Publications</vt:lpstr>
    </vt:vector>
  </TitlesOfParts>
  <Company>Clemson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 Coaches for Hypertension Control</dc:title>
  <dc:creator>Cheryl J Dye</dc:creator>
  <cp:lastModifiedBy>Lukens, Jennifer</cp:lastModifiedBy>
  <cp:revision>3</cp:revision>
  <dcterms:created xsi:type="dcterms:W3CDTF">2017-04-25T14:54:54Z</dcterms:created>
  <dcterms:modified xsi:type="dcterms:W3CDTF">2017-09-07T13:18:14Z</dcterms:modified>
</cp:coreProperties>
</file>