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32" r:id="rId2"/>
    <p:sldId id="425" r:id="rId3"/>
    <p:sldId id="434" r:id="rId4"/>
    <p:sldId id="426" r:id="rId5"/>
    <p:sldId id="386" r:id="rId6"/>
    <p:sldId id="437" r:id="rId7"/>
    <p:sldId id="439" r:id="rId8"/>
    <p:sldId id="438" r:id="rId9"/>
    <p:sldId id="391" r:id="rId10"/>
    <p:sldId id="402" r:id="rId11"/>
    <p:sldId id="440" r:id="rId12"/>
    <p:sldId id="429" r:id="rId13"/>
    <p:sldId id="405" r:id="rId14"/>
    <p:sldId id="469" r:id="rId15"/>
    <p:sldId id="441" r:id="rId16"/>
    <p:sldId id="435" r:id="rId17"/>
    <p:sldId id="443" r:id="rId18"/>
    <p:sldId id="427" r:id="rId19"/>
    <p:sldId id="444" r:id="rId20"/>
    <p:sldId id="446" r:id="rId21"/>
    <p:sldId id="447" r:id="rId22"/>
    <p:sldId id="448" r:id="rId23"/>
    <p:sldId id="451" r:id="rId24"/>
    <p:sldId id="472" r:id="rId25"/>
    <p:sldId id="406" r:id="rId26"/>
    <p:sldId id="452" r:id="rId27"/>
    <p:sldId id="462" r:id="rId28"/>
    <p:sldId id="470" r:id="rId29"/>
    <p:sldId id="453" r:id="rId30"/>
    <p:sldId id="467" r:id="rId31"/>
    <p:sldId id="455" r:id="rId32"/>
  </p:sldIdLst>
  <p:sldSz cx="9144000" cy="6858000" type="screen4x3"/>
  <p:notesSz cx="6858000" cy="9296400"/>
  <p:defaultTextStyle>
    <a:defPPr>
      <a:defRPr lang="en-US"/>
    </a:defPPr>
    <a:lvl1pPr algn="ctr" rtl="0" eaLnBrk="0" fontAlgn="base" hangingPunct="0">
      <a:spcBef>
        <a:spcPct val="0"/>
      </a:spcBef>
      <a:spcAft>
        <a:spcPct val="0"/>
      </a:spcAft>
      <a:defRPr sz="4400" kern="1200">
        <a:solidFill>
          <a:schemeClr val="tx2"/>
        </a:solidFill>
        <a:latin typeface="Garamond" pitchFamily="18" charset="0"/>
        <a:ea typeface="+mn-ea"/>
        <a:cs typeface="+mn-cs"/>
      </a:defRPr>
    </a:lvl1pPr>
    <a:lvl2pPr marL="457200" algn="ctr" rtl="0" eaLnBrk="0" fontAlgn="base" hangingPunct="0">
      <a:spcBef>
        <a:spcPct val="0"/>
      </a:spcBef>
      <a:spcAft>
        <a:spcPct val="0"/>
      </a:spcAft>
      <a:defRPr sz="4400" kern="1200">
        <a:solidFill>
          <a:schemeClr val="tx2"/>
        </a:solidFill>
        <a:latin typeface="Garamond" pitchFamily="18" charset="0"/>
        <a:ea typeface="+mn-ea"/>
        <a:cs typeface="+mn-cs"/>
      </a:defRPr>
    </a:lvl2pPr>
    <a:lvl3pPr marL="914400" algn="ctr" rtl="0" eaLnBrk="0" fontAlgn="base" hangingPunct="0">
      <a:spcBef>
        <a:spcPct val="0"/>
      </a:spcBef>
      <a:spcAft>
        <a:spcPct val="0"/>
      </a:spcAft>
      <a:defRPr sz="4400" kern="1200">
        <a:solidFill>
          <a:schemeClr val="tx2"/>
        </a:solidFill>
        <a:latin typeface="Garamond" pitchFamily="18" charset="0"/>
        <a:ea typeface="+mn-ea"/>
        <a:cs typeface="+mn-cs"/>
      </a:defRPr>
    </a:lvl3pPr>
    <a:lvl4pPr marL="1371600" algn="ctr" rtl="0" eaLnBrk="0" fontAlgn="base" hangingPunct="0">
      <a:spcBef>
        <a:spcPct val="0"/>
      </a:spcBef>
      <a:spcAft>
        <a:spcPct val="0"/>
      </a:spcAft>
      <a:defRPr sz="4400" kern="1200">
        <a:solidFill>
          <a:schemeClr val="tx2"/>
        </a:solidFill>
        <a:latin typeface="Garamond" pitchFamily="18" charset="0"/>
        <a:ea typeface="+mn-ea"/>
        <a:cs typeface="+mn-cs"/>
      </a:defRPr>
    </a:lvl4pPr>
    <a:lvl5pPr marL="1828800" algn="ctr" rtl="0" eaLnBrk="0" fontAlgn="base" hangingPunct="0">
      <a:spcBef>
        <a:spcPct val="0"/>
      </a:spcBef>
      <a:spcAft>
        <a:spcPct val="0"/>
      </a:spcAft>
      <a:defRPr sz="4400" kern="1200">
        <a:solidFill>
          <a:schemeClr val="tx2"/>
        </a:solidFill>
        <a:latin typeface="Garamond" pitchFamily="18" charset="0"/>
        <a:ea typeface="+mn-ea"/>
        <a:cs typeface="+mn-cs"/>
      </a:defRPr>
    </a:lvl5pPr>
    <a:lvl6pPr marL="2286000" algn="l" defTabSz="914400" rtl="0" eaLnBrk="1" latinLnBrk="0" hangingPunct="1">
      <a:defRPr sz="4400" kern="1200">
        <a:solidFill>
          <a:schemeClr val="tx2"/>
        </a:solidFill>
        <a:latin typeface="Garamond" pitchFamily="18" charset="0"/>
        <a:ea typeface="+mn-ea"/>
        <a:cs typeface="+mn-cs"/>
      </a:defRPr>
    </a:lvl6pPr>
    <a:lvl7pPr marL="2743200" algn="l" defTabSz="914400" rtl="0" eaLnBrk="1" latinLnBrk="0" hangingPunct="1">
      <a:defRPr sz="4400" kern="1200">
        <a:solidFill>
          <a:schemeClr val="tx2"/>
        </a:solidFill>
        <a:latin typeface="Garamond" pitchFamily="18" charset="0"/>
        <a:ea typeface="+mn-ea"/>
        <a:cs typeface="+mn-cs"/>
      </a:defRPr>
    </a:lvl7pPr>
    <a:lvl8pPr marL="3200400" algn="l" defTabSz="914400" rtl="0" eaLnBrk="1" latinLnBrk="0" hangingPunct="1">
      <a:defRPr sz="4400" kern="1200">
        <a:solidFill>
          <a:schemeClr val="tx2"/>
        </a:solidFill>
        <a:latin typeface="Garamond" pitchFamily="18" charset="0"/>
        <a:ea typeface="+mn-ea"/>
        <a:cs typeface="+mn-cs"/>
      </a:defRPr>
    </a:lvl8pPr>
    <a:lvl9pPr marL="3657600" algn="l" defTabSz="914400" rtl="0" eaLnBrk="1" latinLnBrk="0" hangingPunct="1">
      <a:defRPr sz="4400" kern="1200">
        <a:solidFill>
          <a:schemeClr val="tx2"/>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3">
          <p15:clr>
            <a:srgbClr val="A4A3A4"/>
          </p15:clr>
        </p15:guide>
      </p15:sldGuideLst>
    </p:ext>
    <p:ext uri="{2D200454-40CA-4A62-9FC3-DE9A4176ACB9}">
      <p15:notesGuideLst xmlns:p15="http://schemas.microsoft.com/office/powerpoint/2012/main">
        <p15:guide id="1" orient="horz" pos="290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e Sande" initials="" lastIdx="0" clrIdx="0"/>
  <p:cmAuthor id="1" name="Sande, Kristine" initials="SK" lastIdx="2" clrIdx="1"/>
  <p:cmAuthor id="2" name="David F Schuler (CENSUS/CLMSO FED)" initials="DFS(F" lastIdx="1" clrIdx="2">
    <p:extLst>
      <p:ext uri="{19B8F6BF-5375-455C-9EA6-DF929625EA0E}">
        <p15:presenceInfo xmlns:p15="http://schemas.microsoft.com/office/powerpoint/2012/main" userId="S-1-5-21-2418650581-3053253586-2785318765-189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151"/>
    <a:srgbClr val="FEEDBE"/>
    <a:srgbClr val="FDE49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386" autoAdjust="0"/>
  </p:normalViewPr>
  <p:slideViewPr>
    <p:cSldViewPr snapToGrid="0">
      <p:cViewPr varScale="1">
        <p:scale>
          <a:sx n="116" d="100"/>
          <a:sy n="116" d="100"/>
        </p:scale>
        <p:origin x="3557" y="67"/>
      </p:cViewPr>
      <p:guideLst>
        <p:guide orient="horz" pos="2160"/>
        <p:guide pos="285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snapToGrid="0">
      <p:cViewPr varScale="1">
        <p:scale>
          <a:sx n="91" d="100"/>
          <a:sy n="91" d="100"/>
        </p:scale>
        <p:origin x="-2934" y="-120"/>
      </p:cViewPr>
      <p:guideLst>
        <p:guide orient="horz" pos="290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endParaRPr lang="en-US" dirty="0"/>
          </a:p>
        </p:txBody>
      </p:sp>
      <p:sp>
        <p:nvSpPr>
          <p:cNvPr id="143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dirty="0"/>
          </a:p>
        </p:txBody>
      </p:sp>
      <p:sp>
        <p:nvSpPr>
          <p:cNvPr id="143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en-US" dirty="0"/>
          </a:p>
        </p:txBody>
      </p:sp>
      <p:sp>
        <p:nvSpPr>
          <p:cNvPr id="143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D88D53B4-BF7D-4881-A3D0-C52B0C00E9A1}" type="slidenum">
              <a:rPr lang="en-US"/>
              <a:pPr/>
              <a:t>‹#›</a:t>
            </a:fld>
            <a:endParaRPr lang="en-US" dirty="0"/>
          </a:p>
        </p:txBody>
      </p:sp>
    </p:spTree>
    <p:extLst>
      <p:ext uri="{BB962C8B-B14F-4D97-AF65-F5344CB8AC3E}">
        <p14:creationId xmlns:p14="http://schemas.microsoft.com/office/powerpoint/2010/main" val="77531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endParaRPr lang="en-US" dirty="0"/>
          </a:p>
        </p:txBody>
      </p:sp>
      <p:sp>
        <p:nvSpPr>
          <p:cNvPr id="72707" name="Rectangle 3"/>
          <p:cNvSpPr>
            <a:spLocks noGrp="1" noChangeArrowheads="1"/>
          </p:cNvSpPr>
          <p:nvPr>
            <p:ph type="dt" idx="1"/>
          </p:nvPr>
        </p:nvSpPr>
        <p:spPr bwMode="auto">
          <a:xfrm>
            <a:off x="3884613" y="0"/>
            <a:ext cx="2971800" cy="23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dirty="0"/>
          </a:p>
        </p:txBody>
      </p:sp>
      <p:sp>
        <p:nvSpPr>
          <p:cNvPr id="72708" name="Rectangle 4"/>
          <p:cNvSpPr>
            <a:spLocks noGrp="1" noRot="1" noChangeAspect="1" noChangeArrowheads="1" noTextEdit="1"/>
          </p:cNvSpPr>
          <p:nvPr>
            <p:ph type="sldImg" idx="2"/>
          </p:nvPr>
        </p:nvSpPr>
        <p:spPr bwMode="auto">
          <a:xfrm>
            <a:off x="1295400" y="247650"/>
            <a:ext cx="4267200" cy="3200400"/>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276225" y="3559175"/>
            <a:ext cx="6342063"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en-US" dirty="0"/>
          </a:p>
        </p:txBody>
      </p:sp>
      <p:sp>
        <p:nvSpPr>
          <p:cNvPr id="727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7C5F8FDD-520B-43F0-9B66-426874AB180B}" type="slidenum">
              <a:rPr lang="en-US"/>
              <a:pPr/>
              <a:t>‹#›</a:t>
            </a:fld>
            <a:endParaRPr lang="en-US" dirty="0"/>
          </a:p>
        </p:txBody>
      </p:sp>
    </p:spTree>
    <p:extLst>
      <p:ext uri="{BB962C8B-B14F-4D97-AF65-F5344CB8AC3E}">
        <p14:creationId xmlns:p14="http://schemas.microsoft.com/office/powerpoint/2010/main" val="2055050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F8FDD-520B-43F0-9B66-426874AB180B}" type="slidenum">
              <a:rPr lang="en-US" smtClean="0"/>
              <a:pPr/>
              <a:t>1</a:t>
            </a:fld>
            <a:endParaRPr lang="en-US" dirty="0"/>
          </a:p>
        </p:txBody>
      </p:sp>
    </p:spTree>
    <p:extLst>
      <p:ext uri="{BB962C8B-B14F-4D97-AF65-F5344CB8AC3E}">
        <p14:creationId xmlns:p14="http://schemas.microsoft.com/office/powerpoint/2010/main" val="10220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10</a:t>
            </a:fld>
            <a:endParaRPr lang="en-US" dirty="0"/>
          </a:p>
        </p:txBody>
      </p:sp>
    </p:spTree>
    <p:extLst>
      <p:ext uri="{BB962C8B-B14F-4D97-AF65-F5344CB8AC3E}">
        <p14:creationId xmlns:p14="http://schemas.microsoft.com/office/powerpoint/2010/main" val="158856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11</a:t>
            </a:fld>
            <a:endParaRPr lang="en-US" dirty="0"/>
          </a:p>
        </p:txBody>
      </p:sp>
    </p:spTree>
    <p:extLst>
      <p:ext uri="{BB962C8B-B14F-4D97-AF65-F5344CB8AC3E}">
        <p14:creationId xmlns:p14="http://schemas.microsoft.com/office/powerpoint/2010/main" val="275185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401802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13</a:t>
            </a:fld>
            <a:endParaRPr lang="en-US" dirty="0"/>
          </a:p>
        </p:txBody>
      </p:sp>
    </p:spTree>
    <p:extLst>
      <p:ext uri="{BB962C8B-B14F-4D97-AF65-F5344CB8AC3E}">
        <p14:creationId xmlns:p14="http://schemas.microsoft.com/office/powerpoint/2010/main" val="5860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14</a:t>
            </a:fld>
            <a:endParaRPr lang="en-US" dirty="0"/>
          </a:p>
        </p:txBody>
      </p:sp>
    </p:spTree>
    <p:extLst>
      <p:ext uri="{BB962C8B-B14F-4D97-AF65-F5344CB8AC3E}">
        <p14:creationId xmlns:p14="http://schemas.microsoft.com/office/powerpoint/2010/main" val="286416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Screenshots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15</a:t>
            </a:fld>
            <a:endParaRPr lang="en-US" dirty="0"/>
          </a:p>
        </p:txBody>
      </p:sp>
    </p:spTree>
    <p:extLst>
      <p:ext uri="{BB962C8B-B14F-4D97-AF65-F5344CB8AC3E}">
        <p14:creationId xmlns:p14="http://schemas.microsoft.com/office/powerpoint/2010/main" val="2752157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16</a:t>
            </a:fld>
            <a:endParaRPr lang="en-US" dirty="0"/>
          </a:p>
        </p:txBody>
      </p:sp>
    </p:spTree>
    <p:extLst>
      <p:ext uri="{BB962C8B-B14F-4D97-AF65-F5344CB8AC3E}">
        <p14:creationId xmlns:p14="http://schemas.microsoft.com/office/powerpoint/2010/main" val="155743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UPDATE</a:t>
            </a:r>
          </a:p>
        </p:txBody>
      </p:sp>
      <p:sp>
        <p:nvSpPr>
          <p:cNvPr id="4" name="Slide Number Placeholder 3"/>
          <p:cNvSpPr>
            <a:spLocks noGrp="1"/>
          </p:cNvSpPr>
          <p:nvPr>
            <p:ph type="sldNum" sz="quarter" idx="10"/>
          </p:nvPr>
        </p:nvSpPr>
        <p:spPr/>
        <p:txBody>
          <a:bodyPr/>
          <a:lstStyle/>
          <a:p>
            <a:fld id="{7C5F8FDD-520B-43F0-9B66-426874AB180B}" type="slidenum">
              <a:rPr lang="en-US" smtClean="0"/>
              <a:pPr/>
              <a:t>17</a:t>
            </a:fld>
            <a:endParaRPr lang="en-US" dirty="0"/>
          </a:p>
        </p:txBody>
      </p:sp>
    </p:spTree>
    <p:extLst>
      <p:ext uri="{BB962C8B-B14F-4D97-AF65-F5344CB8AC3E}">
        <p14:creationId xmlns:p14="http://schemas.microsoft.com/office/powerpoint/2010/main" val="139114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18</a:t>
            </a:fld>
            <a:endParaRPr lang="en-US" dirty="0"/>
          </a:p>
        </p:txBody>
      </p:sp>
    </p:spTree>
    <p:extLst>
      <p:ext uri="{BB962C8B-B14F-4D97-AF65-F5344CB8AC3E}">
        <p14:creationId xmlns:p14="http://schemas.microsoft.com/office/powerpoint/2010/main" val="405968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19</a:t>
            </a:fld>
            <a:endParaRPr lang="en-US" dirty="0"/>
          </a:p>
        </p:txBody>
      </p:sp>
    </p:spTree>
    <p:extLst>
      <p:ext uri="{BB962C8B-B14F-4D97-AF65-F5344CB8AC3E}">
        <p14:creationId xmlns:p14="http://schemas.microsoft.com/office/powerpoint/2010/main" val="6909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2</a:t>
            </a:fld>
            <a:endParaRPr lang="en-US" dirty="0"/>
          </a:p>
        </p:txBody>
      </p:sp>
    </p:spTree>
    <p:extLst>
      <p:ext uri="{BB962C8B-B14F-4D97-AF65-F5344CB8AC3E}">
        <p14:creationId xmlns:p14="http://schemas.microsoft.com/office/powerpoint/2010/main" val="575104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20</a:t>
            </a:fld>
            <a:endParaRPr lang="en-US" dirty="0"/>
          </a:p>
        </p:txBody>
      </p:sp>
    </p:spTree>
    <p:extLst>
      <p:ext uri="{BB962C8B-B14F-4D97-AF65-F5344CB8AC3E}">
        <p14:creationId xmlns:p14="http://schemas.microsoft.com/office/powerpoint/2010/main" val="428705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21</a:t>
            </a:fld>
            <a:endParaRPr lang="en-US" dirty="0"/>
          </a:p>
        </p:txBody>
      </p:sp>
    </p:spTree>
    <p:extLst>
      <p:ext uri="{BB962C8B-B14F-4D97-AF65-F5344CB8AC3E}">
        <p14:creationId xmlns:p14="http://schemas.microsoft.com/office/powerpoint/2010/main" val="121878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22</a:t>
            </a:fld>
            <a:endParaRPr lang="en-US" dirty="0"/>
          </a:p>
        </p:txBody>
      </p:sp>
    </p:spTree>
    <p:extLst>
      <p:ext uri="{BB962C8B-B14F-4D97-AF65-F5344CB8AC3E}">
        <p14:creationId xmlns:p14="http://schemas.microsoft.com/office/powerpoint/2010/main" val="262620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529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8933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25</a:t>
            </a:fld>
            <a:endParaRPr lang="en-US" dirty="0"/>
          </a:p>
        </p:txBody>
      </p:sp>
    </p:spTree>
    <p:extLst>
      <p:ext uri="{BB962C8B-B14F-4D97-AF65-F5344CB8AC3E}">
        <p14:creationId xmlns:p14="http://schemas.microsoft.com/office/powerpoint/2010/main" val="2981312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and text updated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803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1235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28</a:t>
            </a:fld>
            <a:endParaRPr lang="en-US" dirty="0"/>
          </a:p>
        </p:txBody>
      </p:sp>
    </p:spTree>
    <p:extLst>
      <p:ext uri="{BB962C8B-B14F-4D97-AF65-F5344CB8AC3E}">
        <p14:creationId xmlns:p14="http://schemas.microsoft.com/office/powerpoint/2010/main" val="291543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Screenshot updated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472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3</a:t>
            </a:fld>
            <a:endParaRPr lang="en-US" dirty="0"/>
          </a:p>
        </p:txBody>
      </p:sp>
    </p:spTree>
    <p:extLst>
      <p:ext uri="{BB962C8B-B14F-4D97-AF65-F5344CB8AC3E}">
        <p14:creationId xmlns:p14="http://schemas.microsoft.com/office/powerpoint/2010/main" val="245169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 </a:t>
            </a:r>
          </a:p>
        </p:txBody>
      </p:sp>
      <p:sp>
        <p:nvSpPr>
          <p:cNvPr id="4" name="Slide Number Placeholder 3"/>
          <p:cNvSpPr>
            <a:spLocks noGrp="1"/>
          </p:cNvSpPr>
          <p:nvPr>
            <p:ph type="sldNum" sz="quarter" idx="10"/>
          </p:nvPr>
        </p:nvSpPr>
        <p:spPr/>
        <p:txBody>
          <a:bodyPr/>
          <a:lstStyle/>
          <a:p>
            <a:fld id="{7C5F8FDD-520B-43F0-9B66-426874AB180B}" type="slidenum">
              <a:rPr lang="en-US" smtClean="0"/>
              <a:pPr/>
              <a:t>30</a:t>
            </a:fld>
            <a:endParaRPr lang="en-US" dirty="0"/>
          </a:p>
        </p:txBody>
      </p:sp>
    </p:spTree>
    <p:extLst>
      <p:ext uri="{BB962C8B-B14F-4D97-AF65-F5344CB8AC3E}">
        <p14:creationId xmlns:p14="http://schemas.microsoft.com/office/powerpoint/2010/main" val="1907687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F8FDD-520B-43F0-9B66-426874AB18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431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4</a:t>
            </a:fld>
            <a:endParaRPr lang="en-US" dirty="0"/>
          </a:p>
        </p:txBody>
      </p:sp>
    </p:spTree>
    <p:extLst>
      <p:ext uri="{BB962C8B-B14F-4D97-AF65-F5344CB8AC3E}">
        <p14:creationId xmlns:p14="http://schemas.microsoft.com/office/powerpoint/2010/main" val="127108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5</a:t>
            </a:fld>
            <a:endParaRPr lang="en-US" dirty="0"/>
          </a:p>
        </p:txBody>
      </p:sp>
    </p:spTree>
    <p:extLst>
      <p:ext uri="{BB962C8B-B14F-4D97-AF65-F5344CB8AC3E}">
        <p14:creationId xmlns:p14="http://schemas.microsoft.com/office/powerpoint/2010/main" val="210546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6</a:t>
            </a:fld>
            <a:endParaRPr lang="en-US" dirty="0"/>
          </a:p>
        </p:txBody>
      </p:sp>
    </p:spTree>
    <p:extLst>
      <p:ext uri="{BB962C8B-B14F-4D97-AF65-F5344CB8AC3E}">
        <p14:creationId xmlns:p14="http://schemas.microsoft.com/office/powerpoint/2010/main" val="153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8FDD-520B-43F0-9B66-426874AB180B}" type="slidenum">
              <a:rPr lang="en-US" smtClean="0"/>
              <a:pPr/>
              <a:t>7</a:t>
            </a:fld>
            <a:endParaRPr lang="en-US" dirty="0"/>
          </a:p>
        </p:txBody>
      </p:sp>
    </p:spTree>
    <p:extLst>
      <p:ext uri="{BB962C8B-B14F-4D97-AF65-F5344CB8AC3E}">
        <p14:creationId xmlns:p14="http://schemas.microsoft.com/office/powerpoint/2010/main" val="46654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a:t>
            </a:r>
          </a:p>
        </p:txBody>
      </p:sp>
      <p:sp>
        <p:nvSpPr>
          <p:cNvPr id="4" name="Slide Number Placeholder 3"/>
          <p:cNvSpPr>
            <a:spLocks noGrp="1"/>
          </p:cNvSpPr>
          <p:nvPr>
            <p:ph type="sldNum" sz="quarter" idx="10"/>
          </p:nvPr>
        </p:nvSpPr>
        <p:spPr/>
        <p:txBody>
          <a:bodyPr/>
          <a:lstStyle/>
          <a:p>
            <a:fld id="{7C5F8FDD-520B-43F0-9B66-426874AB180B}" type="slidenum">
              <a:rPr lang="en-US" smtClean="0"/>
              <a:pPr/>
              <a:t>8</a:t>
            </a:fld>
            <a:endParaRPr lang="en-US" dirty="0"/>
          </a:p>
        </p:txBody>
      </p:sp>
    </p:spTree>
    <p:extLst>
      <p:ext uri="{BB962C8B-B14F-4D97-AF65-F5344CB8AC3E}">
        <p14:creationId xmlns:p14="http://schemas.microsoft.com/office/powerpoint/2010/main" val="18102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updated </a:t>
            </a:r>
          </a:p>
        </p:txBody>
      </p:sp>
      <p:sp>
        <p:nvSpPr>
          <p:cNvPr id="4" name="Slide Number Placeholder 3"/>
          <p:cNvSpPr>
            <a:spLocks noGrp="1"/>
          </p:cNvSpPr>
          <p:nvPr>
            <p:ph type="sldNum" sz="quarter" idx="10"/>
          </p:nvPr>
        </p:nvSpPr>
        <p:spPr/>
        <p:txBody>
          <a:bodyPr/>
          <a:lstStyle/>
          <a:p>
            <a:fld id="{7C5F8FDD-520B-43F0-9B66-426874AB180B}" type="slidenum">
              <a:rPr lang="en-US" smtClean="0"/>
              <a:pPr/>
              <a:t>9</a:t>
            </a:fld>
            <a:endParaRPr lang="en-US" dirty="0"/>
          </a:p>
        </p:txBody>
      </p:sp>
    </p:spTree>
    <p:extLst>
      <p:ext uri="{BB962C8B-B14F-4D97-AF65-F5344CB8AC3E}">
        <p14:creationId xmlns:p14="http://schemas.microsoft.com/office/powerpoint/2010/main" val="106627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0" y="5486400"/>
            <a:ext cx="9144000" cy="1371600"/>
          </a:xfrm>
          <a:prstGeom prst="rect">
            <a:avLst/>
          </a:prstGeom>
          <a:solidFill>
            <a:srgbClr val="B7415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10" name="Rectangle 9"/>
          <p:cNvSpPr/>
          <p:nvPr userDrawn="1"/>
        </p:nvSpPr>
        <p:spPr bwMode="auto">
          <a:xfrm>
            <a:off x="0" y="5471885"/>
            <a:ext cx="91440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11" name="Title 10"/>
          <p:cNvSpPr>
            <a:spLocks noGrp="1"/>
          </p:cNvSpPr>
          <p:nvPr>
            <p:ph type="title"/>
          </p:nvPr>
        </p:nvSpPr>
        <p:spPr>
          <a:xfrm>
            <a:off x="457200" y="5601380"/>
            <a:ext cx="8229600" cy="1143000"/>
          </a:xfrm>
          <a:prstGeom prst="rect">
            <a:avLst/>
          </a:prstGeom>
          <a:noFill/>
        </p:spPr>
        <p:txBody>
          <a:bodyPr/>
          <a:lstStyle>
            <a:lvl1pPr>
              <a:defRPr>
                <a:solidFill>
                  <a:srgbClr val="FEEDBE"/>
                </a:solidFill>
                <a:effectLst>
                  <a:outerShdw blurRad="50800" dist="38100" dir="5400000" algn="ctr" rotWithShape="0">
                    <a:schemeClr val="tx1">
                      <a:alpha val="40000"/>
                    </a:schemeClr>
                  </a:outerShdw>
                </a:effectLst>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8" name="Content Placeholder 2"/>
          <p:cNvSpPr>
            <a:spLocks noGrp="1"/>
          </p:cNvSpPr>
          <p:nvPr>
            <p:ph idx="1"/>
          </p:nvPr>
        </p:nvSpPr>
        <p:spPr>
          <a:xfrm>
            <a:off x="457200" y="120832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tretch>
            <a:fillRect/>
          </a:stretch>
        </p:blipFill>
        <p:spPr>
          <a:xfrm>
            <a:off x="0" y="6203133"/>
            <a:ext cx="9144000" cy="49215"/>
          </a:xfrm>
          <a:prstGeom prst="rect">
            <a:avLst/>
          </a:prstGeom>
        </p:spPr>
      </p:pic>
      <p:pic>
        <p:nvPicPr>
          <p:cNvPr id="10" name="Picture 9"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12" name="Rectangle 11"/>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15" name="Rectangle 14"/>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8" name="Content Placeholder 2"/>
          <p:cNvSpPr>
            <a:spLocks noGrp="1"/>
          </p:cNvSpPr>
          <p:nvPr>
            <p:ph idx="1"/>
          </p:nvPr>
        </p:nvSpPr>
        <p:spPr>
          <a:xfrm>
            <a:off x="457200" y="120832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7" name="Rectangle 6"/>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pic>
        <p:nvPicPr>
          <p:cNvPr id="9" name="Picture 8"/>
          <p:cNvPicPr>
            <a:picLocks noChangeAspect="1"/>
          </p:cNvPicPr>
          <p:nvPr userDrawn="1"/>
        </p:nvPicPr>
        <p:blipFill>
          <a:blip r:embed="rId3"/>
          <a:stretch>
            <a:fillRect/>
          </a:stretch>
        </p:blipFill>
        <p:spPr>
          <a:xfrm>
            <a:off x="0" y="6203133"/>
            <a:ext cx="9144000" cy="492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1393370"/>
          </a:xfrm>
          <a:prstGeom prst="rect">
            <a:avLst/>
          </a:prstGeom>
          <a:solidFill>
            <a:schemeClr val="bg1"/>
          </a:solidFill>
        </p:spPr>
        <p:txBody>
          <a:bodyPr/>
          <a:lstStyle>
            <a:lvl1pPr algn="l">
              <a:defRPr/>
            </a:lvl1pPr>
          </a:lstStyle>
          <a:p>
            <a:r>
              <a:rPr lang="en-US" dirty="0"/>
              <a:t>Click to edit </a:t>
            </a:r>
            <a:br>
              <a:rPr lang="en-US" dirty="0"/>
            </a:br>
            <a:r>
              <a:rPr lang="en-US" dirty="0"/>
              <a:t>Master title style</a:t>
            </a:r>
          </a:p>
        </p:txBody>
      </p:sp>
      <p:sp>
        <p:nvSpPr>
          <p:cNvPr id="15" name="Rectangle 14"/>
          <p:cNvSpPr/>
          <p:nvPr userDrawn="1"/>
        </p:nvSpPr>
        <p:spPr bwMode="auto">
          <a:xfrm>
            <a:off x="0" y="1374492"/>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8" name="Content Placeholder 2"/>
          <p:cNvSpPr>
            <a:spLocks noGrp="1"/>
          </p:cNvSpPr>
          <p:nvPr>
            <p:ph idx="1"/>
          </p:nvPr>
        </p:nvSpPr>
        <p:spPr>
          <a:xfrm>
            <a:off x="457200" y="1832437"/>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stretch>
            <a:fillRect/>
          </a:stretch>
        </p:blipFill>
        <p:spPr>
          <a:xfrm>
            <a:off x="0" y="6203133"/>
            <a:ext cx="9144000" cy="49215"/>
          </a:xfrm>
          <a:prstGeom prst="rect">
            <a:avLst/>
          </a:prstGeom>
        </p:spPr>
      </p:pic>
      <p:pic>
        <p:nvPicPr>
          <p:cNvPr id="7" name="Picture 6"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9" name="Rectangle 8"/>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15" name="Rectangle 14"/>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9" name="Content Placeholder 2"/>
          <p:cNvSpPr>
            <a:spLocks noGrp="1"/>
          </p:cNvSpPr>
          <p:nvPr>
            <p:ph sz="half" idx="1"/>
          </p:nvPr>
        </p:nvSpPr>
        <p:spPr>
          <a:xfrm>
            <a:off x="457200" y="122283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48200" y="122283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stretch>
            <a:fillRect/>
          </a:stretch>
        </p:blipFill>
        <p:spPr>
          <a:xfrm>
            <a:off x="0" y="6203133"/>
            <a:ext cx="9144000" cy="49215"/>
          </a:xfrm>
          <a:prstGeom prst="rect">
            <a:avLst/>
          </a:prstGeom>
        </p:spPr>
      </p:pic>
      <p:pic>
        <p:nvPicPr>
          <p:cNvPr id="14" name="Picture 13"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16" name="Rectangle 15"/>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15" name="Rectangle 14"/>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9" name="Content Placeholder 2"/>
          <p:cNvSpPr>
            <a:spLocks noGrp="1"/>
          </p:cNvSpPr>
          <p:nvPr>
            <p:ph sz="half" idx="1"/>
          </p:nvPr>
        </p:nvSpPr>
        <p:spPr>
          <a:xfrm>
            <a:off x="457200" y="122283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48200" y="122283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tretch>
            <a:fillRect/>
          </a:stretch>
        </p:blipFill>
        <p:spPr>
          <a:xfrm>
            <a:off x="0" y="6203133"/>
            <a:ext cx="9144000" cy="49215"/>
          </a:xfrm>
          <a:prstGeom prst="rect">
            <a:avLst/>
          </a:prstGeom>
        </p:spPr>
      </p:pic>
      <p:pic>
        <p:nvPicPr>
          <p:cNvPr id="8" name="Picture 7"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11" name="Rectangle 10"/>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6203133"/>
            <a:ext cx="9144000" cy="49215"/>
          </a:xfrm>
          <a:prstGeom prst="rect">
            <a:avLst/>
          </a:prstGeom>
        </p:spPr>
      </p:pic>
      <p:pic>
        <p:nvPicPr>
          <p:cNvPr id="5" name="Picture 4"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6" name="Rectangle 5"/>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367976"/>
            <a:ext cx="4038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67976"/>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9" name="Rectangle 8"/>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pic>
        <p:nvPicPr>
          <p:cNvPr id="6" name="Picture 5"/>
          <p:cNvPicPr>
            <a:picLocks noChangeAspect="1"/>
          </p:cNvPicPr>
          <p:nvPr userDrawn="1"/>
        </p:nvPicPr>
        <p:blipFill>
          <a:blip r:embed="rId2"/>
          <a:stretch>
            <a:fillRect/>
          </a:stretch>
        </p:blipFill>
        <p:spPr>
          <a:xfrm>
            <a:off x="0" y="6203133"/>
            <a:ext cx="9144000" cy="49215"/>
          </a:xfrm>
          <a:prstGeom prst="rect">
            <a:avLst/>
          </a:prstGeom>
        </p:spPr>
      </p:pic>
      <p:pic>
        <p:nvPicPr>
          <p:cNvPr id="7" name="Picture 6"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10" name="Rectangle 9"/>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203133"/>
            <a:ext cx="9144000" cy="49215"/>
          </a:xfrm>
          <a:prstGeom prst="rect">
            <a:avLst/>
          </a:prstGeom>
        </p:spPr>
      </p:pic>
      <p:pic>
        <p:nvPicPr>
          <p:cNvPr id="3" name="Picture 2" descr="logo.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770" y="6280103"/>
            <a:ext cx="1962994" cy="548794"/>
          </a:xfrm>
          <a:prstGeom prst="rect">
            <a:avLst/>
          </a:prstGeom>
        </p:spPr>
      </p:pic>
      <p:sp>
        <p:nvSpPr>
          <p:cNvPr id="4" name="Rectangle 3"/>
          <p:cNvSpPr/>
          <p:nvPr userDrawn="1"/>
        </p:nvSpPr>
        <p:spPr>
          <a:xfrm>
            <a:off x="117555" y="6346005"/>
            <a:ext cx="2232064"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0" y="1"/>
            <a:ext cx="9144000" cy="857250"/>
          </a:xfrm>
          <a:prstGeom prst="rect">
            <a:avLst/>
          </a:prstGeom>
          <a:solidFill>
            <a:schemeClr val="bg1"/>
          </a:solidFill>
        </p:spPr>
        <p:txBody>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hlink"/>
                </a:solidFill>
                <a:effectLst/>
                <a:uLnTx/>
                <a:uFillTx/>
                <a:latin typeface="+mj-lt"/>
                <a:ea typeface="+mj-ea"/>
                <a:cs typeface="+mj-cs"/>
              </a:rPr>
              <a:t>Click to edit Master title style</a:t>
            </a:r>
          </a:p>
        </p:txBody>
      </p:sp>
      <p:sp>
        <p:nvSpPr>
          <p:cNvPr id="12" name="Rectangle 11"/>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pic>
        <p:nvPicPr>
          <p:cNvPr id="13" name="Picture 12" descr="RAC_logo_2pg.png"/>
          <p:cNvPicPr>
            <a:picLocks noChangeAspect="1"/>
          </p:cNvPicPr>
          <p:nvPr userDrawn="1"/>
        </p:nvPicPr>
        <p:blipFill>
          <a:blip r:embed="rId11" cstate="print"/>
          <a:srcRect r="19715"/>
          <a:stretch>
            <a:fillRect/>
          </a:stretch>
        </p:blipFill>
        <p:spPr>
          <a:xfrm>
            <a:off x="-16438" y="5979884"/>
            <a:ext cx="9171690" cy="574582"/>
          </a:xfrm>
          <a:prstGeom prst="rect">
            <a:avLst/>
          </a:prstGeom>
        </p:spPr>
      </p:pic>
      <p:sp>
        <p:nvSpPr>
          <p:cNvPr id="14" name="TextBox 13"/>
          <p:cNvSpPr txBox="1"/>
          <p:nvPr userDrawn="1"/>
        </p:nvSpPr>
        <p:spPr>
          <a:xfrm>
            <a:off x="-171442" y="6495150"/>
            <a:ext cx="3086100" cy="369332"/>
          </a:xfrm>
          <a:prstGeom prst="rect">
            <a:avLst/>
          </a:prstGeom>
          <a:noFill/>
        </p:spPr>
        <p:txBody>
          <a:bodyPr wrap="square" rtlCol="0">
            <a:spAutoFit/>
          </a:bodyPr>
          <a:lstStyle/>
          <a:p>
            <a:r>
              <a:rPr lang="en-US" sz="1800" b="1" dirty="0"/>
              <a:t>www.raconline.org</a:t>
            </a:r>
          </a:p>
        </p:txBody>
      </p:sp>
      <p:sp>
        <p:nvSpPr>
          <p:cNvPr id="16" name="Rectangle 15"/>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18" name="Content Placeholder 2"/>
          <p:cNvSpPr txBox="1">
            <a:spLocks/>
          </p:cNvSpPr>
          <p:nvPr userDrawn="1"/>
        </p:nvSpPr>
        <p:spPr>
          <a:xfrm>
            <a:off x="457200" y="1208322"/>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Second level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rPr>
              <a:t>Third level</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49" r:id="rId2"/>
    <p:sldLayoutId id="2147483661" r:id="rId3"/>
    <p:sldLayoutId id="2147483665" r:id="rId4"/>
    <p:sldLayoutId id="2147483662" r:id="rId5"/>
    <p:sldLayoutId id="2147483663" r:id="rId6"/>
    <p:sldLayoutId id="2147483652" r:id="rId7"/>
    <p:sldLayoutId id="2147483660" r:id="rId8"/>
    <p:sldLayoutId id="2147483650" r:id="rId9"/>
  </p:sldLayoutIdLst>
  <p:txStyles>
    <p:titleStyle>
      <a:lvl1pPr algn="ctr" rtl="0" eaLnBrk="1" fontAlgn="base" hangingPunct="1">
        <a:spcBef>
          <a:spcPct val="0"/>
        </a:spcBef>
        <a:spcAft>
          <a:spcPct val="0"/>
        </a:spcAft>
        <a:defRPr sz="4400" b="1">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Garamond" pitchFamily="18" charset="0"/>
        </a:defRPr>
      </a:lvl2pPr>
      <a:lvl3pPr algn="ctr" rtl="0" eaLnBrk="1" fontAlgn="base" hangingPunct="1">
        <a:spcBef>
          <a:spcPct val="0"/>
        </a:spcBef>
        <a:spcAft>
          <a:spcPct val="0"/>
        </a:spcAft>
        <a:defRPr sz="4400" b="1">
          <a:solidFill>
            <a:schemeClr val="hlink"/>
          </a:solidFill>
          <a:latin typeface="Garamond" pitchFamily="18" charset="0"/>
        </a:defRPr>
      </a:lvl3pPr>
      <a:lvl4pPr algn="ctr" rtl="0" eaLnBrk="1" fontAlgn="base" hangingPunct="1">
        <a:spcBef>
          <a:spcPct val="0"/>
        </a:spcBef>
        <a:spcAft>
          <a:spcPct val="0"/>
        </a:spcAft>
        <a:defRPr sz="4400" b="1">
          <a:solidFill>
            <a:schemeClr val="hlink"/>
          </a:solidFill>
          <a:latin typeface="Garamond" pitchFamily="18" charset="0"/>
        </a:defRPr>
      </a:lvl4pPr>
      <a:lvl5pPr algn="ctr" rtl="0" eaLnBrk="1" fontAlgn="base" hangingPunct="1">
        <a:spcBef>
          <a:spcPct val="0"/>
        </a:spcBef>
        <a:spcAft>
          <a:spcPct val="0"/>
        </a:spcAft>
        <a:defRPr sz="4400" b="1">
          <a:solidFill>
            <a:schemeClr val="hlink"/>
          </a:solidFill>
          <a:latin typeface="Garamond" pitchFamily="18" charset="0"/>
        </a:defRPr>
      </a:lvl5pPr>
      <a:lvl6pPr marL="457200" algn="ctr" rtl="0" eaLnBrk="1" fontAlgn="base" hangingPunct="1">
        <a:spcBef>
          <a:spcPct val="0"/>
        </a:spcBef>
        <a:spcAft>
          <a:spcPct val="0"/>
        </a:spcAft>
        <a:defRPr sz="4400" b="1">
          <a:solidFill>
            <a:schemeClr val="hlink"/>
          </a:solidFill>
          <a:latin typeface="Garamond" pitchFamily="18" charset="0"/>
        </a:defRPr>
      </a:lvl6pPr>
      <a:lvl7pPr marL="914400" algn="ctr" rtl="0" eaLnBrk="1" fontAlgn="base" hangingPunct="1">
        <a:spcBef>
          <a:spcPct val="0"/>
        </a:spcBef>
        <a:spcAft>
          <a:spcPct val="0"/>
        </a:spcAft>
        <a:defRPr sz="4400" b="1">
          <a:solidFill>
            <a:schemeClr val="hlink"/>
          </a:solidFill>
          <a:latin typeface="Garamond" pitchFamily="18" charset="0"/>
        </a:defRPr>
      </a:lvl7pPr>
      <a:lvl8pPr marL="1371600" algn="ctr" rtl="0" eaLnBrk="1" fontAlgn="base" hangingPunct="1">
        <a:spcBef>
          <a:spcPct val="0"/>
        </a:spcBef>
        <a:spcAft>
          <a:spcPct val="0"/>
        </a:spcAft>
        <a:defRPr sz="4400" b="1">
          <a:solidFill>
            <a:schemeClr val="hlink"/>
          </a:solidFill>
          <a:latin typeface="Garamond" pitchFamily="18" charset="0"/>
        </a:defRPr>
      </a:lvl8pPr>
      <a:lvl9pPr marL="1828800" algn="ctr" rtl="0" eaLnBrk="1" fontAlgn="base" hangingPunct="1">
        <a:spcBef>
          <a:spcPct val="0"/>
        </a:spcBef>
        <a:spcAft>
          <a:spcPct val="0"/>
        </a:spcAft>
        <a:defRPr sz="4400" b="1">
          <a:solidFill>
            <a:schemeClr val="hlink"/>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757645" y="2096321"/>
            <a:ext cx="7628709" cy="3527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0" cap="none" spc="0" normalizeH="0" baseline="0" noProof="0" dirty="0">
                <a:ln>
                  <a:noFill/>
                </a:ln>
                <a:solidFill>
                  <a:srgbClr val="B74151"/>
                </a:solidFill>
                <a:effectLst/>
                <a:uLnTx/>
                <a:uFillTx/>
                <a:latin typeface="Calibri" panose="020F0502020204030204" pitchFamily="34" charset="0"/>
                <a:ea typeface="+mn-ea"/>
                <a:cs typeface="+mn-cs"/>
              </a:rPr>
              <a:t>Finding Statistics and Data Related to Rural Health</a:t>
            </a:r>
            <a:br>
              <a:rPr kumimoji="0" lang="en-US" sz="3200" b="0" i="1" u="none" strike="noStrike" kern="0" cap="none" spc="0" normalizeH="0" baseline="0" noProof="0" dirty="0">
                <a:ln>
                  <a:noFill/>
                </a:ln>
                <a:solidFill>
                  <a:srgbClr val="B74151"/>
                </a:solidFill>
                <a:effectLst/>
                <a:uLnTx/>
                <a:uFillTx/>
                <a:latin typeface="+mn-lt"/>
                <a:ea typeface="+mn-ea"/>
                <a:cs typeface="+mn-cs"/>
              </a:rPr>
            </a:br>
            <a:r>
              <a:rPr kumimoji="0" lang="en-US" sz="6000" b="0" i="0" u="none" strike="noStrike" kern="0" cap="none" spc="0" normalizeH="0" baseline="0" noProof="0" dirty="0">
                <a:ln>
                  <a:noFill/>
                </a:ln>
                <a:solidFill>
                  <a:schemeClr val="tx1"/>
                </a:solidFill>
                <a:effectLst/>
                <a:uLnTx/>
                <a:uFillTx/>
                <a:latin typeface="+mn-lt"/>
                <a:ea typeface="+mn-ea"/>
                <a:cs typeface="+mn-cs"/>
              </a:rPr>
              <a:t>Selecting Rural Data in </a:t>
            </a:r>
            <a:br>
              <a:rPr kumimoji="0" lang="en-US" sz="6000" b="0" i="0" u="none" strike="noStrike" kern="0" cap="none" spc="0" normalizeH="0" baseline="0" noProof="0" dirty="0">
                <a:ln>
                  <a:noFill/>
                </a:ln>
                <a:solidFill>
                  <a:schemeClr val="tx1"/>
                </a:solidFill>
                <a:effectLst/>
                <a:uLnTx/>
                <a:uFillTx/>
                <a:latin typeface="+mn-lt"/>
                <a:ea typeface="+mn-ea"/>
                <a:cs typeface="+mn-cs"/>
              </a:rPr>
            </a:br>
            <a:r>
              <a:rPr kumimoji="0" lang="en-US" sz="6000" b="0" i="0" u="none" strike="noStrike" kern="0" cap="none" spc="0" normalizeH="0" baseline="0" noProof="0" dirty="0">
                <a:ln>
                  <a:noFill/>
                </a:ln>
                <a:solidFill>
                  <a:schemeClr val="tx1"/>
                </a:solidFill>
                <a:effectLst/>
                <a:uLnTx/>
                <a:uFillTx/>
                <a:latin typeface="+mn-lt"/>
                <a:ea typeface="+mn-ea"/>
                <a:cs typeface="+mn-cs"/>
              </a:rPr>
              <a:t>data.census.gov</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April 2026</a:t>
            </a:r>
          </a:p>
        </p:txBody>
      </p:sp>
      <p:sp>
        <p:nvSpPr>
          <p:cNvPr id="4" name="Content Placeholder 2"/>
          <p:cNvSpPr txBox="1">
            <a:spLocks/>
          </p:cNvSpPr>
          <p:nvPr/>
        </p:nvSpPr>
        <p:spPr>
          <a:xfrm>
            <a:off x="788497" y="6063366"/>
            <a:ext cx="8229600" cy="700311"/>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Tx/>
              <a:buNone/>
            </a:pPr>
            <a:r>
              <a:rPr lang="en-US" sz="3600" kern="0" dirty="0">
                <a:solidFill>
                  <a:srgbClr val="800000"/>
                </a:solidFill>
                <a:latin typeface="Century Gothic"/>
                <a:cs typeface="Century Gothic"/>
              </a:rPr>
              <a:t>ruralhealthinfo.org</a:t>
            </a:r>
          </a:p>
          <a:p>
            <a:pPr marL="0" indent="0">
              <a:buFontTx/>
              <a:buNone/>
            </a:pPr>
            <a:endParaRPr lang="en-US" sz="3600" kern="0" dirty="0">
              <a:solidFill>
                <a:srgbClr val="800000"/>
              </a:solidFill>
              <a:latin typeface="Century Gothic"/>
              <a:cs typeface="Century Gothic"/>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70" y="6063366"/>
            <a:ext cx="9144000" cy="793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 y="0"/>
            <a:ext cx="5070781" cy="1417638"/>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56363" y="193735"/>
            <a:ext cx="2861734" cy="1819689"/>
          </a:xfrm>
          <a:prstGeom prst="rect">
            <a:avLst/>
          </a:prstGeom>
        </p:spPr>
      </p:pic>
    </p:spTree>
    <p:extLst>
      <p:ext uri="{BB962C8B-B14F-4D97-AF65-F5344CB8AC3E}">
        <p14:creationId xmlns:p14="http://schemas.microsoft.com/office/powerpoint/2010/main" val="303753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5390707" cy="1393370"/>
          </a:xfrm>
        </p:spPr>
        <p:txBody>
          <a:bodyPr/>
          <a:lstStyle/>
          <a:p>
            <a:r>
              <a:rPr lang="en-US" dirty="0"/>
              <a:t>Now filter by the type of data you are interested in using the Topics filter.</a:t>
            </a:r>
          </a:p>
        </p:txBody>
      </p:sp>
      <p:pic>
        <p:nvPicPr>
          <p:cNvPr id="6" name="Picture 5" descr="how to select topics from advanced search filter selection">
            <a:extLst>
              <a:ext uri="{FF2B5EF4-FFF2-40B4-BE49-F238E27FC236}">
                <a16:creationId xmlns:a16="http://schemas.microsoft.com/office/drawing/2014/main" id="{8182B5E3-C8C9-985A-5C49-934DE74B3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591" y="167160"/>
            <a:ext cx="1603429" cy="6196709"/>
          </a:xfrm>
          <a:prstGeom prst="rect">
            <a:avLst/>
          </a:prstGeom>
        </p:spPr>
      </p:pic>
      <p:sp>
        <p:nvSpPr>
          <p:cNvPr id="3" name="TextBox 2">
            <a:extLst>
              <a:ext uri="{FF2B5EF4-FFF2-40B4-BE49-F238E27FC236}">
                <a16:creationId xmlns:a16="http://schemas.microsoft.com/office/drawing/2014/main" id="{62433B71-7FDB-6D31-3EED-E9C6E3B6969B}"/>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7" name="Rectangle 6">
            <a:extLst>
              <a:ext uri="{FF2B5EF4-FFF2-40B4-BE49-F238E27FC236}">
                <a16:creationId xmlns:a16="http://schemas.microsoft.com/office/drawing/2014/main" id="{75023934-A253-F280-B900-E2D07E8EA93A}"/>
              </a:ext>
              <a:ext uri="{C183D7F6-B498-43B3-948B-1728B52AA6E4}">
                <adec:decorative xmlns:adec="http://schemas.microsoft.com/office/drawing/2017/decorative" val="1"/>
              </a:ext>
            </a:extLst>
          </p:cNvPr>
          <p:cNvSpPr/>
          <p:nvPr/>
        </p:nvSpPr>
        <p:spPr bwMode="auto">
          <a:xfrm>
            <a:off x="5618591" y="4292599"/>
            <a:ext cx="1603429" cy="2071269"/>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315993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4019108" cy="6559825"/>
          </a:xfrm>
        </p:spPr>
        <p:txBody>
          <a:bodyPr/>
          <a:lstStyle/>
          <a:p>
            <a:r>
              <a:rPr lang="en-US" dirty="0"/>
              <a:t>For example, you might be seeking data on veterans.</a:t>
            </a:r>
            <a:br>
              <a:rPr lang="en-US" dirty="0"/>
            </a:br>
            <a:r>
              <a:rPr lang="en-US" sz="2000" dirty="0"/>
              <a:t> </a:t>
            </a:r>
            <a:br>
              <a:rPr lang="en-US" dirty="0"/>
            </a:br>
            <a:r>
              <a:rPr lang="en-US" dirty="0"/>
              <a:t>Select “Populations and People” first and then “Veterans.”</a:t>
            </a:r>
          </a:p>
        </p:txBody>
      </p:sp>
      <p:pic>
        <p:nvPicPr>
          <p:cNvPr id="5" name="Picture 4" descr="screenshot showing the first step to select veterans as a topic, by selecting the Populations and People menu under Topics then selecting veterans">
            <a:extLst>
              <a:ext uri="{FF2B5EF4-FFF2-40B4-BE49-F238E27FC236}">
                <a16:creationId xmlns:a16="http://schemas.microsoft.com/office/drawing/2014/main" id="{C9599130-5C60-94C1-E37E-77E4C9F27E2A}"/>
              </a:ext>
            </a:extLst>
          </p:cNvPr>
          <p:cNvPicPr>
            <a:picLocks noChangeAspect="1"/>
          </p:cNvPicPr>
          <p:nvPr/>
        </p:nvPicPr>
        <p:blipFill rotWithShape="1">
          <a:blip r:embed="rId3">
            <a:extLst>
              <a:ext uri="{28A0092B-C50C-407E-A947-70E740481C1C}">
                <a14:useLocalDpi xmlns:a14="http://schemas.microsoft.com/office/drawing/2010/main" val="0"/>
              </a:ext>
            </a:extLst>
          </a:blip>
          <a:srcRect r="41376"/>
          <a:stretch/>
        </p:blipFill>
        <p:spPr>
          <a:xfrm>
            <a:off x="4363780" y="195551"/>
            <a:ext cx="4113052" cy="6364274"/>
          </a:xfrm>
          <a:prstGeom prst="rect">
            <a:avLst/>
          </a:prstGeom>
        </p:spPr>
      </p:pic>
      <p:sp>
        <p:nvSpPr>
          <p:cNvPr id="3" name="TextBox 2">
            <a:extLst>
              <a:ext uri="{FF2B5EF4-FFF2-40B4-BE49-F238E27FC236}">
                <a16:creationId xmlns:a16="http://schemas.microsoft.com/office/drawing/2014/main" id="{C54BAFFE-7654-C4ED-7465-5F61F89F39BB}"/>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6" name="Rectangle 5">
            <a:extLst>
              <a:ext uri="{FF2B5EF4-FFF2-40B4-BE49-F238E27FC236}">
                <a16:creationId xmlns:a16="http://schemas.microsoft.com/office/drawing/2014/main" id="{FE30765A-EA11-5FF6-BE95-5F31D6DAD16B}"/>
              </a:ext>
              <a:ext uri="{C183D7F6-B498-43B3-948B-1728B52AA6E4}">
                <adec:decorative xmlns:adec="http://schemas.microsoft.com/office/drawing/2017/decorative" val="1"/>
              </a:ext>
            </a:extLst>
          </p:cNvPr>
          <p:cNvSpPr/>
          <p:nvPr/>
        </p:nvSpPr>
        <p:spPr bwMode="auto">
          <a:xfrm>
            <a:off x="4472204" y="6074731"/>
            <a:ext cx="1603429" cy="386300"/>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8" name="Rectangle 7">
            <a:extLst>
              <a:ext uri="{FF2B5EF4-FFF2-40B4-BE49-F238E27FC236}">
                <a16:creationId xmlns:a16="http://schemas.microsoft.com/office/drawing/2014/main" id="{50269EA9-9438-3A29-DB2B-689FCA29F5CB}"/>
              </a:ext>
              <a:ext uri="{C183D7F6-B498-43B3-948B-1728B52AA6E4}">
                <adec:decorative xmlns:adec="http://schemas.microsoft.com/office/drawing/2017/decorative" val="1"/>
              </a:ext>
            </a:extLst>
          </p:cNvPr>
          <p:cNvSpPr/>
          <p:nvPr/>
        </p:nvSpPr>
        <p:spPr bwMode="auto">
          <a:xfrm>
            <a:off x="6131442" y="3083443"/>
            <a:ext cx="673395" cy="245749"/>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9" name="Straight Arrow Connector 8">
            <a:extLst>
              <a:ext uri="{FF2B5EF4-FFF2-40B4-BE49-F238E27FC236}">
                <a16:creationId xmlns:a16="http://schemas.microsoft.com/office/drawing/2014/main" id="{0F743B03-45B7-1C44-E5D5-BCAC9AB02BAC}"/>
              </a:ext>
              <a:ext uri="{C183D7F6-B498-43B3-948B-1728B52AA6E4}">
                <adec:decorative xmlns:adec="http://schemas.microsoft.com/office/drawing/2017/decorative" val="1"/>
              </a:ext>
            </a:extLst>
          </p:cNvPr>
          <p:cNvCxnSpPr>
            <a:cxnSpLocks/>
          </p:cNvCxnSpPr>
          <p:nvPr/>
        </p:nvCxnSpPr>
        <p:spPr bwMode="auto">
          <a:xfrm flipH="1" flipV="1">
            <a:off x="5138928" y="1682496"/>
            <a:ext cx="936705" cy="1523821"/>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38567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After making your selection, click the  “Search” button in the bottom right.</a:t>
            </a:r>
          </a:p>
        </p:txBody>
      </p:sp>
      <p:pic>
        <p:nvPicPr>
          <p:cNvPr id="6" name="Picture 5" descr="screenshot highlighting where the search button is located, in the lower right of the screen">
            <a:extLst>
              <a:ext uri="{FF2B5EF4-FFF2-40B4-BE49-F238E27FC236}">
                <a16:creationId xmlns:a16="http://schemas.microsoft.com/office/drawing/2014/main" id="{29DFDACE-4E06-2891-DDFC-875881B11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0120"/>
            <a:ext cx="9144000" cy="3856194"/>
          </a:xfrm>
          <a:prstGeom prst="rect">
            <a:avLst/>
          </a:prstGeom>
        </p:spPr>
      </p:pic>
      <p:sp>
        <p:nvSpPr>
          <p:cNvPr id="3" name="TextBox 2">
            <a:extLst>
              <a:ext uri="{FF2B5EF4-FFF2-40B4-BE49-F238E27FC236}">
                <a16:creationId xmlns:a16="http://schemas.microsoft.com/office/drawing/2014/main" id="{8856FC09-E036-3125-2837-3FAD92BCB60E}"/>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7" name="Rectangle 6">
            <a:extLst>
              <a:ext uri="{FF2B5EF4-FFF2-40B4-BE49-F238E27FC236}">
                <a16:creationId xmlns:a16="http://schemas.microsoft.com/office/drawing/2014/main" id="{27856139-30FD-3674-C0A3-F417C9EF557C}"/>
              </a:ext>
              <a:ext uri="{C183D7F6-B498-43B3-948B-1728B52AA6E4}">
                <adec:decorative xmlns:adec="http://schemas.microsoft.com/office/drawing/2017/decorative" val="1"/>
              </a:ext>
            </a:extLst>
          </p:cNvPr>
          <p:cNvSpPr/>
          <p:nvPr/>
        </p:nvSpPr>
        <p:spPr bwMode="auto">
          <a:xfrm>
            <a:off x="8399720" y="5454503"/>
            <a:ext cx="744279" cy="425301"/>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73738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results will list matching tables, maps, and Census web pages. </a:t>
            </a:r>
          </a:p>
        </p:txBody>
      </p:sp>
      <p:pic>
        <p:nvPicPr>
          <p:cNvPr id="6" name="Picture 5" descr="search results showing Census data and other matches for the selections">
            <a:extLst>
              <a:ext uri="{FF2B5EF4-FFF2-40B4-BE49-F238E27FC236}">
                <a16:creationId xmlns:a16="http://schemas.microsoft.com/office/drawing/2014/main" id="{F849DB04-80E7-4028-AC75-CEA3998A6974}"/>
              </a:ext>
            </a:extLst>
          </p:cNvPr>
          <p:cNvPicPr>
            <a:picLocks noChangeAspect="1"/>
          </p:cNvPicPr>
          <p:nvPr/>
        </p:nvPicPr>
        <p:blipFill>
          <a:blip r:embed="rId3">
            <a:extLst>
              <a:ext uri="{28A0092B-C50C-407E-A947-70E740481C1C}">
                <a14:useLocalDpi xmlns:a14="http://schemas.microsoft.com/office/drawing/2010/main" val="0"/>
              </a:ext>
            </a:extLst>
          </a:blip>
          <a:srcRect t="10731" b="10731"/>
          <a:stretch/>
        </p:blipFill>
        <p:spPr>
          <a:xfrm>
            <a:off x="268141" y="1393372"/>
            <a:ext cx="8607717" cy="4989692"/>
          </a:xfrm>
          <a:prstGeom prst="rect">
            <a:avLst/>
          </a:prstGeom>
        </p:spPr>
      </p:pic>
      <p:sp>
        <p:nvSpPr>
          <p:cNvPr id="4" name="TextBox 3">
            <a:extLst>
              <a:ext uri="{FF2B5EF4-FFF2-40B4-BE49-F238E27FC236}">
                <a16:creationId xmlns:a16="http://schemas.microsoft.com/office/drawing/2014/main" id="{5348BAC2-75BD-F18F-ADF7-E123735BA42B}"/>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Tree>
    <p:extLst>
      <p:ext uri="{BB962C8B-B14F-4D97-AF65-F5344CB8AC3E}">
        <p14:creationId xmlns:p14="http://schemas.microsoft.com/office/powerpoint/2010/main" val="213260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a table, then the arrows to collapse the filter and result menus.</a:t>
            </a:r>
          </a:p>
        </p:txBody>
      </p:sp>
      <p:pic>
        <p:nvPicPr>
          <p:cNvPr id="5" name="Picture 4" descr="Screenshot showing which table to select from the results and where to click to close the menus.">
            <a:extLst>
              <a:ext uri="{FF2B5EF4-FFF2-40B4-BE49-F238E27FC236}">
                <a16:creationId xmlns:a16="http://schemas.microsoft.com/office/drawing/2014/main" id="{EB214C41-BCED-1523-B4BC-2E7E5126A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2258"/>
            <a:ext cx="9144000" cy="4611917"/>
          </a:xfrm>
          <a:prstGeom prst="rect">
            <a:avLst/>
          </a:prstGeom>
        </p:spPr>
      </p:pic>
      <p:sp>
        <p:nvSpPr>
          <p:cNvPr id="3" name="TextBox 2">
            <a:extLst>
              <a:ext uri="{FF2B5EF4-FFF2-40B4-BE49-F238E27FC236}">
                <a16:creationId xmlns:a16="http://schemas.microsoft.com/office/drawing/2014/main" id="{52C255C3-83FB-19E6-ACA4-97BB64917691}"/>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6" name="Rectangle 5">
            <a:extLst>
              <a:ext uri="{FF2B5EF4-FFF2-40B4-BE49-F238E27FC236}">
                <a16:creationId xmlns:a16="http://schemas.microsoft.com/office/drawing/2014/main" id="{5581A29D-D731-D1BD-E7C1-9E5461A0B24C}"/>
              </a:ext>
              <a:ext uri="{C183D7F6-B498-43B3-948B-1728B52AA6E4}">
                <adec:decorative xmlns:adec="http://schemas.microsoft.com/office/drawing/2017/decorative" val="1"/>
              </a:ext>
            </a:extLst>
          </p:cNvPr>
          <p:cNvSpPr/>
          <p:nvPr/>
        </p:nvSpPr>
        <p:spPr bwMode="auto">
          <a:xfrm>
            <a:off x="2030818" y="2665230"/>
            <a:ext cx="2615610" cy="68402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9" name="Rectangle 8">
            <a:extLst>
              <a:ext uri="{FF2B5EF4-FFF2-40B4-BE49-F238E27FC236}">
                <a16:creationId xmlns:a16="http://schemas.microsoft.com/office/drawing/2014/main" id="{E5A422DC-C131-5224-1F31-C98899C61CAF}"/>
              </a:ext>
              <a:ext uri="{C183D7F6-B498-43B3-948B-1728B52AA6E4}">
                <adec:decorative xmlns:adec="http://schemas.microsoft.com/office/drawing/2017/decorative" val="1"/>
              </a:ext>
            </a:extLst>
          </p:cNvPr>
          <p:cNvSpPr/>
          <p:nvPr/>
        </p:nvSpPr>
        <p:spPr bwMode="auto">
          <a:xfrm>
            <a:off x="1708299" y="2190307"/>
            <a:ext cx="407582" cy="4004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10" name="Rectangle 9">
            <a:extLst>
              <a:ext uri="{FF2B5EF4-FFF2-40B4-BE49-F238E27FC236}">
                <a16:creationId xmlns:a16="http://schemas.microsoft.com/office/drawing/2014/main" id="{D3497F66-75D7-960B-62EF-C91A2BE3A1E6}"/>
              </a:ext>
              <a:ext uri="{C183D7F6-B498-43B3-948B-1728B52AA6E4}">
                <adec:decorative xmlns:adec="http://schemas.microsoft.com/office/drawing/2017/decorative" val="1"/>
              </a:ext>
            </a:extLst>
          </p:cNvPr>
          <p:cNvSpPr/>
          <p:nvPr/>
        </p:nvSpPr>
        <p:spPr bwMode="auto">
          <a:xfrm>
            <a:off x="4164418" y="2190307"/>
            <a:ext cx="407582" cy="4004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101660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Switch the table to the ACS 5-Year Estimates.</a:t>
            </a:r>
          </a:p>
        </p:txBody>
      </p:sp>
      <p:pic>
        <p:nvPicPr>
          <p:cNvPr id="5" name="Picture 4" descr="screenshot showing how to switch to the 5-year ACS estimates">
            <a:extLst>
              <a:ext uri="{FF2B5EF4-FFF2-40B4-BE49-F238E27FC236}">
                <a16:creationId xmlns:a16="http://schemas.microsoft.com/office/drawing/2014/main" id="{999CE565-0678-3983-0CBF-4806386EF6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4393" y="1776647"/>
            <a:ext cx="4436591" cy="901746"/>
          </a:xfrm>
          <a:prstGeom prst="rect">
            <a:avLst/>
          </a:prstGeom>
        </p:spPr>
      </p:pic>
      <p:sp>
        <p:nvSpPr>
          <p:cNvPr id="3" name="TextBox 2">
            <a:extLst>
              <a:ext uri="{FF2B5EF4-FFF2-40B4-BE49-F238E27FC236}">
                <a16:creationId xmlns:a16="http://schemas.microsoft.com/office/drawing/2014/main" id="{D2D7E468-861C-8B6D-A667-3CE2BFE2CCA4}"/>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pic>
        <p:nvPicPr>
          <p:cNvPr id="8" name="Picture 7">
            <a:extLst>
              <a:ext uri="{FF2B5EF4-FFF2-40B4-BE49-F238E27FC236}">
                <a16:creationId xmlns:a16="http://schemas.microsoft.com/office/drawing/2014/main" id="{3F962B22-40B2-FA31-502D-76EB041E61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123" r="26055" b="-2285"/>
          <a:stretch>
            <a:fillRect/>
          </a:stretch>
        </p:blipFill>
        <p:spPr>
          <a:xfrm>
            <a:off x="4008474" y="2729272"/>
            <a:ext cx="3533554" cy="3076105"/>
          </a:xfrm>
          <a:prstGeom prst="rect">
            <a:avLst/>
          </a:prstGeom>
          <a:ln w="3175">
            <a:solidFill>
              <a:schemeClr val="tx1"/>
            </a:solidFill>
          </a:ln>
        </p:spPr>
      </p:pic>
      <p:sp>
        <p:nvSpPr>
          <p:cNvPr id="9" name="Rectangle 8">
            <a:extLst>
              <a:ext uri="{FF2B5EF4-FFF2-40B4-BE49-F238E27FC236}">
                <a16:creationId xmlns:a16="http://schemas.microsoft.com/office/drawing/2014/main" id="{4C3740FF-AF88-669D-38DB-516403EED327}"/>
              </a:ext>
              <a:ext uri="{C183D7F6-B498-43B3-948B-1728B52AA6E4}">
                <adec:decorative xmlns:adec="http://schemas.microsoft.com/office/drawing/2017/decorative" val="1"/>
              </a:ext>
            </a:extLst>
          </p:cNvPr>
          <p:cNvSpPr/>
          <p:nvPr/>
        </p:nvSpPr>
        <p:spPr bwMode="auto">
          <a:xfrm>
            <a:off x="740733" y="1725768"/>
            <a:ext cx="3193313" cy="541251"/>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10" name="Rectangle 9">
            <a:extLst>
              <a:ext uri="{FF2B5EF4-FFF2-40B4-BE49-F238E27FC236}">
                <a16:creationId xmlns:a16="http://schemas.microsoft.com/office/drawing/2014/main" id="{AADE9FB4-636C-52E3-7CBD-BE5502F0DC04}"/>
              </a:ext>
              <a:ext uri="{C183D7F6-B498-43B3-948B-1728B52AA6E4}">
                <adec:decorative xmlns:adec="http://schemas.microsoft.com/office/drawing/2017/decorative" val="1"/>
              </a:ext>
            </a:extLst>
          </p:cNvPr>
          <p:cNvSpPr/>
          <p:nvPr/>
        </p:nvSpPr>
        <p:spPr bwMode="auto">
          <a:xfrm>
            <a:off x="4036826" y="4144923"/>
            <a:ext cx="2923954" cy="363279"/>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1" name="Straight Arrow Connector 10">
            <a:extLst>
              <a:ext uri="{FF2B5EF4-FFF2-40B4-BE49-F238E27FC236}">
                <a16:creationId xmlns:a16="http://schemas.microsoft.com/office/drawing/2014/main" id="{DBC97D01-8DC5-94B8-D061-3345E1DC67E2}"/>
              </a:ext>
              <a:ext uri="{C183D7F6-B498-43B3-948B-1728B52AA6E4}">
                <adec:decorative xmlns:adec="http://schemas.microsoft.com/office/drawing/2017/decorative" val="1"/>
              </a:ext>
            </a:extLst>
          </p:cNvPr>
          <p:cNvCxnSpPr>
            <a:cxnSpLocks/>
          </p:cNvCxnSpPr>
          <p:nvPr/>
        </p:nvCxnSpPr>
        <p:spPr bwMode="auto">
          <a:xfrm>
            <a:off x="2040884" y="2368777"/>
            <a:ext cx="1893162" cy="1810831"/>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1547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56343" y="2249702"/>
            <a:ext cx="744582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B74151"/>
                </a:solidFill>
                <a:effectLst/>
                <a:uLnTx/>
                <a:uFillTx/>
                <a:latin typeface="Garamond" pitchFamily="18" charset="0"/>
                <a:ea typeface="+mn-ea"/>
                <a:cs typeface="+mn-cs"/>
              </a:rPr>
              <a:t>Method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Garamond" pitchFamily="18" charset="0"/>
                <a:ea typeface="+mn-ea"/>
                <a:cs typeface="+mn-cs"/>
              </a:rPr>
              <a:t>Topic, then Geography</a:t>
            </a:r>
          </a:p>
        </p:txBody>
      </p:sp>
    </p:spTree>
    <p:extLst>
      <p:ext uri="{BB962C8B-B14F-4D97-AF65-F5344CB8AC3E}">
        <p14:creationId xmlns:p14="http://schemas.microsoft.com/office/powerpoint/2010/main" val="264660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the main page enter your topic and click “Search.”</a:t>
            </a:r>
          </a:p>
        </p:txBody>
      </p:sp>
      <p:pic>
        <p:nvPicPr>
          <p:cNvPr id="5" name="Picture 4" descr="search for &quot;veterans&quot; on the main data.census.gov search page">
            <a:extLst>
              <a:ext uri="{FF2B5EF4-FFF2-40B4-BE49-F238E27FC236}">
                <a16:creationId xmlns:a16="http://schemas.microsoft.com/office/drawing/2014/main" id="{4375108E-7F78-46E8-9D73-AF1F471753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6945" y="2339651"/>
            <a:ext cx="7270110" cy="3097131"/>
          </a:xfrm>
          <a:prstGeom prst="rect">
            <a:avLst/>
          </a:prstGeom>
        </p:spPr>
      </p:pic>
      <p:sp>
        <p:nvSpPr>
          <p:cNvPr id="3" name="TextBox 2">
            <a:extLst>
              <a:ext uri="{FF2B5EF4-FFF2-40B4-BE49-F238E27FC236}">
                <a16:creationId xmlns:a16="http://schemas.microsoft.com/office/drawing/2014/main" id="{405B0EC2-F77A-C555-E47A-69BD9A3C8650}"/>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Tree>
    <p:extLst>
      <p:ext uri="{BB962C8B-B14F-4D97-AF65-F5344CB8AC3E}">
        <p14:creationId xmlns:p14="http://schemas.microsoft.com/office/powerpoint/2010/main" val="409997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1248"/>
            <a:ext cx="9144000" cy="1393370"/>
          </a:xfrm>
        </p:spPr>
        <p:txBody>
          <a:bodyPr/>
          <a:lstStyle/>
          <a:p>
            <a:r>
              <a:rPr lang="en-US" dirty="0"/>
              <a:t>The results will list matching tables, maps, and Census web pages. </a:t>
            </a:r>
            <a:r>
              <a:rPr lang="en-US" dirty="0">
                <a:solidFill>
                  <a:schemeClr val="bg1"/>
                </a:solidFill>
              </a:rPr>
              <a:t>2</a:t>
            </a:r>
          </a:p>
        </p:txBody>
      </p:sp>
      <p:pic>
        <p:nvPicPr>
          <p:cNvPr id="7" name="Picture 6" descr="data.census.gov search results for &quot;veterans&quot;">
            <a:extLst>
              <a:ext uri="{FF2B5EF4-FFF2-40B4-BE49-F238E27FC236}">
                <a16:creationId xmlns:a16="http://schemas.microsoft.com/office/drawing/2014/main" id="{68A4B5A0-F034-2E01-43D5-3FE3E1CF9E86}"/>
              </a:ext>
            </a:extLst>
          </p:cNvPr>
          <p:cNvPicPr>
            <a:picLocks noChangeAspect="1"/>
          </p:cNvPicPr>
          <p:nvPr/>
        </p:nvPicPr>
        <p:blipFill>
          <a:blip r:embed="rId3">
            <a:extLst>
              <a:ext uri="{28A0092B-C50C-407E-A947-70E740481C1C}">
                <a14:useLocalDpi xmlns:a14="http://schemas.microsoft.com/office/drawing/2010/main" val="0"/>
              </a:ext>
            </a:extLst>
          </a:blip>
          <a:srcRect l="78" t="97" r="-78" b="12214"/>
          <a:stretch>
            <a:fillRect/>
          </a:stretch>
        </p:blipFill>
        <p:spPr>
          <a:xfrm>
            <a:off x="0" y="1393890"/>
            <a:ext cx="9144000" cy="4503636"/>
          </a:xfrm>
          <a:prstGeom prst="rect">
            <a:avLst/>
          </a:prstGeom>
        </p:spPr>
      </p:pic>
      <p:sp>
        <p:nvSpPr>
          <p:cNvPr id="8" name="TextBox 7">
            <a:extLst>
              <a:ext uri="{FF2B5EF4-FFF2-40B4-BE49-F238E27FC236}">
                <a16:creationId xmlns:a16="http://schemas.microsoft.com/office/drawing/2014/main" id="{937E8FD7-306F-BBDA-2A44-03D4CA2F0EC4}"/>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Tree>
    <p:extLst>
      <p:ext uri="{BB962C8B-B14F-4D97-AF65-F5344CB8AC3E}">
        <p14:creationId xmlns:p14="http://schemas.microsoft.com/office/powerpoint/2010/main" val="185305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1248"/>
            <a:ext cx="9144000" cy="1393370"/>
          </a:xfrm>
        </p:spPr>
        <p:txBody>
          <a:bodyPr/>
          <a:lstStyle/>
          <a:p>
            <a:r>
              <a:rPr lang="en-US" dirty="0"/>
              <a:t>Select the “+” under the table and select ACS 5-year Estimates.</a:t>
            </a:r>
          </a:p>
        </p:txBody>
      </p:sp>
      <p:pic>
        <p:nvPicPr>
          <p:cNvPr id="5" name="Picture 4" descr="screenshot showing how to switch to the 5-year ACS table">
            <a:extLst>
              <a:ext uri="{FF2B5EF4-FFF2-40B4-BE49-F238E27FC236}">
                <a16:creationId xmlns:a16="http://schemas.microsoft.com/office/drawing/2014/main" id="{A36E6B2E-81D1-44AB-6C15-C558F92158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4790" y="1601156"/>
            <a:ext cx="2718323" cy="1285294"/>
          </a:xfrm>
          <a:prstGeom prst="rect">
            <a:avLst/>
          </a:prstGeom>
        </p:spPr>
      </p:pic>
      <p:sp>
        <p:nvSpPr>
          <p:cNvPr id="3" name="TextBox 2">
            <a:extLst>
              <a:ext uri="{FF2B5EF4-FFF2-40B4-BE49-F238E27FC236}">
                <a16:creationId xmlns:a16="http://schemas.microsoft.com/office/drawing/2014/main" id="{A61FB4AF-584C-227E-056F-ECB320B8E64A}"/>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pic>
        <p:nvPicPr>
          <p:cNvPr id="8" name="Picture 7">
            <a:extLst>
              <a:ext uri="{FF2B5EF4-FFF2-40B4-BE49-F238E27FC236}">
                <a16:creationId xmlns:a16="http://schemas.microsoft.com/office/drawing/2014/main" id="{3CFF3484-F685-AA58-01FB-5E892F10109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26929" y="3044029"/>
            <a:ext cx="3956498" cy="2609984"/>
          </a:xfrm>
          <a:prstGeom prst="rect">
            <a:avLst/>
          </a:prstGeom>
        </p:spPr>
      </p:pic>
      <p:sp>
        <p:nvSpPr>
          <p:cNvPr id="9" name="Rectangle 8">
            <a:extLst>
              <a:ext uri="{FF2B5EF4-FFF2-40B4-BE49-F238E27FC236}">
                <a16:creationId xmlns:a16="http://schemas.microsoft.com/office/drawing/2014/main" id="{5B14CEB8-D02E-6629-CA78-FB2CCA548884}"/>
              </a:ext>
              <a:ext uri="{C183D7F6-B498-43B3-948B-1728B52AA6E4}">
                <adec:decorative xmlns:adec="http://schemas.microsoft.com/office/drawing/2017/decorative" val="1"/>
              </a:ext>
            </a:extLst>
          </p:cNvPr>
          <p:cNvSpPr/>
          <p:nvPr/>
        </p:nvSpPr>
        <p:spPr bwMode="auto">
          <a:xfrm>
            <a:off x="584790" y="2551814"/>
            <a:ext cx="372141" cy="33463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10" name="Rectangle 9">
            <a:extLst>
              <a:ext uri="{FF2B5EF4-FFF2-40B4-BE49-F238E27FC236}">
                <a16:creationId xmlns:a16="http://schemas.microsoft.com/office/drawing/2014/main" id="{B128C100-0BFF-9C8B-CD6E-A638BFEDD89D}"/>
              </a:ext>
              <a:ext uri="{C183D7F6-B498-43B3-948B-1728B52AA6E4}">
                <adec:decorative xmlns:adec="http://schemas.microsoft.com/office/drawing/2017/decorative" val="1"/>
              </a:ext>
            </a:extLst>
          </p:cNvPr>
          <p:cNvSpPr/>
          <p:nvPr/>
        </p:nvSpPr>
        <p:spPr bwMode="auto">
          <a:xfrm>
            <a:off x="4129938" y="3614160"/>
            <a:ext cx="1975240" cy="217967"/>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1" name="Straight Arrow Connector 10">
            <a:extLst>
              <a:ext uri="{FF2B5EF4-FFF2-40B4-BE49-F238E27FC236}">
                <a16:creationId xmlns:a16="http://schemas.microsoft.com/office/drawing/2014/main" id="{DD5643A8-EFA4-7F69-1ADA-5088C4BE9119}"/>
              </a:ext>
              <a:ext uri="{C183D7F6-B498-43B3-948B-1728B52AA6E4}">
                <adec:decorative xmlns:adec="http://schemas.microsoft.com/office/drawing/2017/decorative" val="1"/>
              </a:ext>
            </a:extLst>
          </p:cNvPr>
          <p:cNvCxnSpPr>
            <a:cxnSpLocks/>
          </p:cNvCxnSpPr>
          <p:nvPr/>
        </p:nvCxnSpPr>
        <p:spPr bwMode="auto">
          <a:xfrm>
            <a:off x="1020726" y="2912995"/>
            <a:ext cx="3005469" cy="751693"/>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387212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2047"/>
            <a:ext cx="9144000" cy="942109"/>
          </a:xfrm>
          <a:noFill/>
        </p:spPr>
        <p:txBody>
          <a:bodyPr/>
          <a:lstStyle/>
          <a:p>
            <a:pPr algn="ctr"/>
            <a:r>
              <a:rPr lang="en-US" dirty="0"/>
              <a:t>Begin at </a:t>
            </a:r>
            <a:r>
              <a:rPr lang="en-US" u="sng" dirty="0">
                <a:solidFill>
                  <a:srgbClr val="0070C0"/>
                </a:solidFill>
                <a:hlinkClick r:id="rId3"/>
              </a:rPr>
              <a:t>https://data.census.gov/</a:t>
            </a:r>
            <a:r>
              <a:rPr lang="en-US" u="sng" dirty="0">
                <a:solidFill>
                  <a:srgbClr val="B74151"/>
                </a:solidFill>
              </a:rPr>
              <a:t>.</a:t>
            </a:r>
          </a:p>
        </p:txBody>
      </p:sp>
      <p:pic>
        <p:nvPicPr>
          <p:cNvPr id="6" name="Picture 5" descr="data.census.gov search box">
            <a:extLst>
              <a:ext uri="{FF2B5EF4-FFF2-40B4-BE49-F238E27FC236}">
                <a16:creationId xmlns:a16="http://schemas.microsoft.com/office/drawing/2014/main" id="{F9A86F3C-9BBE-4513-B530-25AF0048122E}"/>
              </a:ext>
            </a:extLst>
          </p:cNvPr>
          <p:cNvPicPr>
            <a:picLocks noChangeAspect="1"/>
          </p:cNvPicPr>
          <p:nvPr/>
        </p:nvPicPr>
        <p:blipFill>
          <a:blip r:embed="rId4">
            <a:extLst>
              <a:ext uri="{28A0092B-C50C-407E-A947-70E740481C1C}">
                <a14:useLocalDpi xmlns:a14="http://schemas.microsoft.com/office/drawing/2010/main" val="0"/>
              </a:ext>
            </a:extLst>
          </a:blip>
          <a:srcRect t="9188" b="9188"/>
          <a:stretch/>
        </p:blipFill>
        <p:spPr>
          <a:xfrm>
            <a:off x="320040" y="1806498"/>
            <a:ext cx="8503920" cy="2516909"/>
          </a:xfrm>
          <a:prstGeom prst="rect">
            <a:avLst/>
          </a:prstGeom>
          <a:ln>
            <a:solidFill>
              <a:schemeClr val="bg2"/>
            </a:solidFill>
          </a:ln>
        </p:spPr>
      </p:pic>
    </p:spTree>
    <p:extLst>
      <p:ext uri="{BB962C8B-B14F-4D97-AF65-F5344CB8AC3E}">
        <p14:creationId xmlns:p14="http://schemas.microsoft.com/office/powerpoint/2010/main" val="291709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highlights the geographies customization"/>
          <p:cNvSpPr>
            <a:spLocks noGrp="1"/>
          </p:cNvSpPr>
          <p:nvPr>
            <p:ph type="ctrTitle"/>
          </p:nvPr>
        </p:nvSpPr>
        <p:spPr>
          <a:xfrm>
            <a:off x="0" y="-141248"/>
            <a:ext cx="9144000" cy="1393370"/>
          </a:xfrm>
        </p:spPr>
        <p:txBody>
          <a:bodyPr/>
          <a:lstStyle/>
          <a:p>
            <a:r>
              <a:rPr lang="en-US" dirty="0"/>
              <a:t>Select “Geos” to pick the geographies of interest to you.</a:t>
            </a:r>
          </a:p>
        </p:txBody>
      </p:sp>
      <p:pic>
        <p:nvPicPr>
          <p:cNvPr id="6" name="Picture 5" descr="screenshot showing icon to select geographies">
            <a:extLst>
              <a:ext uri="{FF2B5EF4-FFF2-40B4-BE49-F238E27FC236}">
                <a16:creationId xmlns:a16="http://schemas.microsoft.com/office/drawing/2014/main" id="{892C8539-8DCA-EC06-010D-CEC2E3121E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40031"/>
            <a:ext cx="9144000" cy="577937"/>
          </a:xfrm>
          <a:prstGeom prst="rect">
            <a:avLst/>
          </a:prstGeom>
        </p:spPr>
      </p:pic>
      <p:sp>
        <p:nvSpPr>
          <p:cNvPr id="3" name="TextBox 2">
            <a:extLst>
              <a:ext uri="{FF2B5EF4-FFF2-40B4-BE49-F238E27FC236}">
                <a16:creationId xmlns:a16="http://schemas.microsoft.com/office/drawing/2014/main" id="{3964733F-3219-5593-BFD0-A1B23176E628}"/>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
        <p:nvSpPr>
          <p:cNvPr id="7" name="Rectangle 6">
            <a:extLst>
              <a:ext uri="{FF2B5EF4-FFF2-40B4-BE49-F238E27FC236}">
                <a16:creationId xmlns:a16="http://schemas.microsoft.com/office/drawing/2014/main" id="{43FEFB1A-9954-9EA5-7727-76FF57CE9917}"/>
              </a:ext>
              <a:ext uri="{C183D7F6-B498-43B3-948B-1728B52AA6E4}">
                <adec:decorative xmlns:adec="http://schemas.microsoft.com/office/drawing/2017/decorative" val="1"/>
              </a:ext>
            </a:extLst>
          </p:cNvPr>
          <p:cNvSpPr/>
          <p:nvPr/>
        </p:nvSpPr>
        <p:spPr bwMode="auto">
          <a:xfrm>
            <a:off x="8179980" y="3199160"/>
            <a:ext cx="361508" cy="459678"/>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310208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0721"/>
            <a:ext cx="9144000" cy="1393370"/>
          </a:xfrm>
        </p:spPr>
        <p:txBody>
          <a:bodyPr/>
          <a:lstStyle/>
          <a:p>
            <a:r>
              <a:rPr lang="en-US" dirty="0"/>
              <a:t>Select “Nation” then “United States.”</a:t>
            </a:r>
          </a:p>
        </p:txBody>
      </p:sp>
      <p:pic>
        <p:nvPicPr>
          <p:cNvPr id="5" name="Picture 4" descr="shows steps to add U.S. to results">
            <a:extLst>
              <a:ext uri="{FF2B5EF4-FFF2-40B4-BE49-F238E27FC236}">
                <a16:creationId xmlns:a16="http://schemas.microsoft.com/office/drawing/2014/main" id="{7F8E4FF7-9A27-AD4F-2E00-14A3EA0578DC}"/>
              </a:ext>
            </a:extLst>
          </p:cNvPr>
          <p:cNvPicPr>
            <a:picLocks noChangeAspect="1"/>
          </p:cNvPicPr>
          <p:nvPr/>
        </p:nvPicPr>
        <p:blipFill rotWithShape="1">
          <a:blip r:embed="rId3">
            <a:extLst>
              <a:ext uri="{28A0092B-C50C-407E-A947-70E740481C1C}">
                <a14:useLocalDpi xmlns:a14="http://schemas.microsoft.com/office/drawing/2010/main" val="0"/>
              </a:ext>
            </a:extLst>
          </a:blip>
          <a:srcRect r="29768" b="6977"/>
          <a:stretch/>
        </p:blipFill>
        <p:spPr>
          <a:xfrm>
            <a:off x="133902" y="612922"/>
            <a:ext cx="3438638" cy="5032966"/>
          </a:xfrm>
          <a:prstGeom prst="rect">
            <a:avLst/>
          </a:prstGeom>
        </p:spPr>
      </p:pic>
      <p:sp>
        <p:nvSpPr>
          <p:cNvPr id="3" name="TextBox 2">
            <a:extLst>
              <a:ext uri="{FF2B5EF4-FFF2-40B4-BE49-F238E27FC236}">
                <a16:creationId xmlns:a16="http://schemas.microsoft.com/office/drawing/2014/main" id="{8C6BE552-DFDB-7D5A-498A-A1BA92E1BD53}"/>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pic>
        <p:nvPicPr>
          <p:cNvPr id="7" name="Picture 6">
            <a:extLst>
              <a:ext uri="{FF2B5EF4-FFF2-40B4-BE49-F238E27FC236}">
                <a16:creationId xmlns:a16="http://schemas.microsoft.com/office/drawing/2014/main" id="{3C4A9491-C478-5CF4-51AC-92E506A27A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347" y="1482070"/>
            <a:ext cx="4889751" cy="2552831"/>
          </a:xfrm>
          <a:prstGeom prst="rect">
            <a:avLst/>
          </a:prstGeom>
        </p:spPr>
      </p:pic>
      <p:sp>
        <p:nvSpPr>
          <p:cNvPr id="8" name="Rectangle 7">
            <a:extLst>
              <a:ext uri="{FF2B5EF4-FFF2-40B4-BE49-F238E27FC236}">
                <a16:creationId xmlns:a16="http://schemas.microsoft.com/office/drawing/2014/main" id="{B0981992-1720-1013-2042-0A3BDEF8956D}"/>
              </a:ext>
              <a:ext uri="{C183D7F6-B498-43B3-948B-1728B52AA6E4}">
                <adec:decorative xmlns:adec="http://schemas.microsoft.com/office/drawing/2017/decorative" val="1"/>
              </a:ext>
            </a:extLst>
          </p:cNvPr>
          <p:cNvSpPr/>
          <p:nvPr/>
        </p:nvSpPr>
        <p:spPr bwMode="auto">
          <a:xfrm>
            <a:off x="212651" y="4763386"/>
            <a:ext cx="489098" cy="318977"/>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9" name="Rectangle 8">
            <a:extLst>
              <a:ext uri="{FF2B5EF4-FFF2-40B4-BE49-F238E27FC236}">
                <a16:creationId xmlns:a16="http://schemas.microsoft.com/office/drawing/2014/main" id="{A2EEBDB7-D760-07F8-89CF-F3A5CE5720B4}"/>
              </a:ext>
              <a:ext uri="{C183D7F6-B498-43B3-948B-1728B52AA6E4}">
                <adec:decorative xmlns:adec="http://schemas.microsoft.com/office/drawing/2017/decorative" val="1"/>
              </a:ext>
            </a:extLst>
          </p:cNvPr>
          <p:cNvSpPr/>
          <p:nvPr/>
        </p:nvSpPr>
        <p:spPr bwMode="auto">
          <a:xfrm>
            <a:off x="4120347" y="2922077"/>
            <a:ext cx="1078974" cy="19326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0" name="Straight Arrow Connector 9">
            <a:extLst>
              <a:ext uri="{FF2B5EF4-FFF2-40B4-BE49-F238E27FC236}">
                <a16:creationId xmlns:a16="http://schemas.microsoft.com/office/drawing/2014/main" id="{4B7CE664-3E27-DDF9-CCD0-CAC48D54B6CE}"/>
              </a:ext>
              <a:ext uri="{C183D7F6-B498-43B3-948B-1728B52AA6E4}">
                <adec:decorative xmlns:adec="http://schemas.microsoft.com/office/drawing/2017/decorative" val="1"/>
              </a:ext>
            </a:extLst>
          </p:cNvPr>
          <p:cNvCxnSpPr>
            <a:cxnSpLocks/>
          </p:cNvCxnSpPr>
          <p:nvPr/>
        </p:nvCxnSpPr>
        <p:spPr bwMode="auto">
          <a:xfrm flipV="1">
            <a:off x="797442" y="3200400"/>
            <a:ext cx="3221665" cy="1765005"/>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377999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0721"/>
            <a:ext cx="9144000" cy="1393370"/>
          </a:xfrm>
        </p:spPr>
        <p:txBody>
          <a:bodyPr/>
          <a:lstStyle/>
          <a:p>
            <a:r>
              <a:rPr lang="en-US" dirty="0"/>
              <a:t>Click the “Show Geographic Components” option.</a:t>
            </a:r>
          </a:p>
        </p:txBody>
      </p:sp>
      <p:pic>
        <p:nvPicPr>
          <p:cNvPr id="6" name="Picture 5" descr="shows how to display geographic components">
            <a:extLst>
              <a:ext uri="{FF2B5EF4-FFF2-40B4-BE49-F238E27FC236}">
                <a16:creationId xmlns:a16="http://schemas.microsoft.com/office/drawing/2014/main" id="{6BFD2EA5-0FAF-D96B-378D-D964BEDBB8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6176" y="1271596"/>
            <a:ext cx="4732072" cy="5032520"/>
          </a:xfrm>
          <a:prstGeom prst="rect">
            <a:avLst/>
          </a:prstGeom>
        </p:spPr>
      </p:pic>
      <p:sp>
        <p:nvSpPr>
          <p:cNvPr id="3" name="TextBox 2">
            <a:extLst>
              <a:ext uri="{FF2B5EF4-FFF2-40B4-BE49-F238E27FC236}">
                <a16:creationId xmlns:a16="http://schemas.microsoft.com/office/drawing/2014/main" id="{306A829D-9768-E852-6043-1448CBA9A2E2}"/>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
        <p:nvSpPr>
          <p:cNvPr id="7" name="Rectangle 6">
            <a:extLst>
              <a:ext uri="{FF2B5EF4-FFF2-40B4-BE49-F238E27FC236}">
                <a16:creationId xmlns:a16="http://schemas.microsoft.com/office/drawing/2014/main" id="{D2891B16-8112-E03C-9EF2-0040B94A7123}"/>
              </a:ext>
              <a:ext uri="{C183D7F6-B498-43B3-948B-1728B52AA6E4}">
                <adec:decorative xmlns:adec="http://schemas.microsoft.com/office/drawing/2017/decorative" val="1"/>
              </a:ext>
            </a:extLst>
          </p:cNvPr>
          <p:cNvSpPr/>
          <p:nvPr/>
        </p:nvSpPr>
        <p:spPr bwMode="auto">
          <a:xfrm>
            <a:off x="3539101" y="1518579"/>
            <a:ext cx="1507819" cy="2357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307244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“United States – Rural.”</a:t>
            </a:r>
          </a:p>
        </p:txBody>
      </p:sp>
      <p:pic>
        <p:nvPicPr>
          <p:cNvPr id="6" name="Picture 5" descr="shows how to add U.S. -- Rural to the table">
            <a:extLst>
              <a:ext uri="{FF2B5EF4-FFF2-40B4-BE49-F238E27FC236}">
                <a16:creationId xmlns:a16="http://schemas.microsoft.com/office/drawing/2014/main" id="{D5BAF3AC-9FC0-D8BD-9B43-434BA33B1F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8876" y="1230794"/>
            <a:ext cx="4826248" cy="4396410"/>
          </a:xfrm>
          <a:prstGeom prst="rect">
            <a:avLst/>
          </a:prstGeom>
        </p:spPr>
      </p:pic>
      <p:sp>
        <p:nvSpPr>
          <p:cNvPr id="3" name="TextBox 2">
            <a:extLst>
              <a:ext uri="{FF2B5EF4-FFF2-40B4-BE49-F238E27FC236}">
                <a16:creationId xmlns:a16="http://schemas.microsoft.com/office/drawing/2014/main" id="{27BDE0F4-360B-151B-8B91-D719A5682972}"/>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
        <p:nvSpPr>
          <p:cNvPr id="7" name="Rectangle 6">
            <a:extLst>
              <a:ext uri="{FF2B5EF4-FFF2-40B4-BE49-F238E27FC236}">
                <a16:creationId xmlns:a16="http://schemas.microsoft.com/office/drawing/2014/main" id="{E765DE11-8151-0FE2-B1C9-5C101B782D04}"/>
              </a:ext>
              <a:ext uri="{C183D7F6-B498-43B3-948B-1728B52AA6E4}">
                <adec:decorative xmlns:adec="http://schemas.microsoft.com/office/drawing/2017/decorative" val="1"/>
              </a:ext>
            </a:extLst>
          </p:cNvPr>
          <p:cNvSpPr/>
          <p:nvPr/>
        </p:nvSpPr>
        <p:spPr bwMode="auto">
          <a:xfrm>
            <a:off x="2158875" y="2188431"/>
            <a:ext cx="1335691" cy="2357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36565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the arrows to collapse the result menu.</a:t>
            </a:r>
          </a:p>
        </p:txBody>
      </p:sp>
      <p:pic>
        <p:nvPicPr>
          <p:cNvPr id="5" name="Picture 4" descr="Screenshot showing where to click to close the menus.">
            <a:extLst>
              <a:ext uri="{FF2B5EF4-FFF2-40B4-BE49-F238E27FC236}">
                <a16:creationId xmlns:a16="http://schemas.microsoft.com/office/drawing/2014/main" id="{EB214C41-BCED-1523-B4BC-2E7E5126A1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9620" y="1028967"/>
            <a:ext cx="5204760" cy="5354096"/>
          </a:xfrm>
          <a:prstGeom prst="rect">
            <a:avLst/>
          </a:prstGeom>
        </p:spPr>
      </p:pic>
      <p:sp>
        <p:nvSpPr>
          <p:cNvPr id="9" name="Rectangle 8">
            <a:extLst>
              <a:ext uri="{FF2B5EF4-FFF2-40B4-BE49-F238E27FC236}">
                <a16:creationId xmlns:a16="http://schemas.microsoft.com/office/drawing/2014/main" id="{E5A422DC-C131-5224-1F31-C98899C61CAF}"/>
              </a:ext>
              <a:ext uri="{C183D7F6-B498-43B3-948B-1728B52AA6E4}">
                <adec:decorative xmlns:adec="http://schemas.microsoft.com/office/drawing/2017/decorative" val="1"/>
              </a:ext>
            </a:extLst>
          </p:cNvPr>
          <p:cNvSpPr/>
          <p:nvPr/>
        </p:nvSpPr>
        <p:spPr bwMode="auto">
          <a:xfrm>
            <a:off x="3738622" y="1467802"/>
            <a:ext cx="254643" cy="25682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4" name="TextBox 3">
            <a:extLst>
              <a:ext uri="{FF2B5EF4-FFF2-40B4-BE49-F238E27FC236}">
                <a16:creationId xmlns:a16="http://schemas.microsoft.com/office/drawing/2014/main" id="{97F22E5C-20F6-D781-AA03-BCD5669FD560}"/>
              </a:ext>
            </a:extLst>
          </p:cNvPr>
          <p:cNvSpPr txBox="1"/>
          <p:nvPr/>
        </p:nvSpPr>
        <p:spPr>
          <a:xfrm>
            <a:off x="6404631" y="6383063"/>
            <a:ext cx="2755050"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aramond" pitchFamily="18" charset="0"/>
                <a:ea typeface="+mn-ea"/>
                <a:cs typeface="+mn-cs"/>
              </a:rPr>
              <a:t>Method 2: Topic, then Geography</a:t>
            </a:r>
          </a:p>
        </p:txBody>
      </p:sp>
    </p:spTree>
    <p:extLst>
      <p:ext uri="{BB962C8B-B14F-4D97-AF65-F5344CB8AC3E}">
        <p14:creationId xmlns:p14="http://schemas.microsoft.com/office/powerpoint/2010/main" val="397436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 will get detailed data for the geography and topic selected.</a:t>
            </a:r>
          </a:p>
        </p:txBody>
      </p:sp>
      <p:pic>
        <p:nvPicPr>
          <p:cNvPr id="5" name="Picture 4" descr="resulting table with U.S. and U.S. rural data for veterans">
            <a:extLst>
              <a:ext uri="{FF2B5EF4-FFF2-40B4-BE49-F238E27FC236}">
                <a16:creationId xmlns:a16="http://schemas.microsoft.com/office/drawing/2014/main" id="{5AE5B0DA-A05A-202B-82EA-B75C92AAE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8444"/>
            <a:ext cx="9144000" cy="3519546"/>
          </a:xfrm>
          <a:prstGeom prst="rect">
            <a:avLst/>
          </a:prstGeom>
        </p:spPr>
      </p:pic>
      <p:sp>
        <p:nvSpPr>
          <p:cNvPr id="3" name="TextBox 2">
            <a:extLst>
              <a:ext uri="{FF2B5EF4-FFF2-40B4-BE49-F238E27FC236}">
                <a16:creationId xmlns:a16="http://schemas.microsoft.com/office/drawing/2014/main" id="{FC7F5499-F7EC-2F4F-6DB6-519C63179014}"/>
              </a:ext>
            </a:extLst>
          </p:cNvPr>
          <p:cNvSpPr txBox="1"/>
          <p:nvPr/>
        </p:nvSpPr>
        <p:spPr>
          <a:xfrm>
            <a:off x="6404628" y="6383063"/>
            <a:ext cx="2755050" cy="307777"/>
          </a:xfrm>
          <a:prstGeom prst="rect">
            <a:avLst/>
          </a:prstGeom>
          <a:noFill/>
        </p:spPr>
        <p:txBody>
          <a:bodyPr wrap="none" rtlCol="0">
            <a:spAutoFit/>
          </a:bodyPr>
          <a:lstStyle/>
          <a:p>
            <a:r>
              <a:rPr lang="en-US" sz="1400" b="1" dirty="0"/>
              <a:t>Method 2: Topic, then Geography</a:t>
            </a:r>
          </a:p>
        </p:txBody>
      </p:sp>
      <p:sp>
        <p:nvSpPr>
          <p:cNvPr id="6" name="TextBox 5">
            <a:extLst>
              <a:ext uri="{FF2B5EF4-FFF2-40B4-BE49-F238E27FC236}">
                <a16:creationId xmlns:a16="http://schemas.microsoft.com/office/drawing/2014/main" id="{047B7B7A-CDE3-A3CE-3F57-01A09C076539}"/>
              </a:ext>
              <a:ext uri="{C183D7F6-B498-43B3-948B-1728B52AA6E4}">
                <adec:decorative xmlns:adec="http://schemas.microsoft.com/office/drawing/2017/decorative" val="1"/>
              </a:ext>
            </a:extLst>
          </p:cNvPr>
          <p:cNvSpPr txBox="1"/>
          <p:nvPr/>
        </p:nvSpPr>
        <p:spPr>
          <a:xfrm>
            <a:off x="2207102" y="1728334"/>
            <a:ext cx="1510350" cy="400110"/>
          </a:xfrm>
          <a:prstGeom prst="rect">
            <a:avLst/>
          </a:prstGeom>
          <a:noFill/>
        </p:spPr>
        <p:txBody>
          <a:bodyPr wrap="none" rtlCol="0">
            <a:spAutoFit/>
          </a:bodyPr>
          <a:lstStyle/>
          <a:p>
            <a:r>
              <a:rPr lang="en-US" sz="2000" dirty="0"/>
              <a:t>United States</a:t>
            </a:r>
          </a:p>
        </p:txBody>
      </p:sp>
      <p:sp>
        <p:nvSpPr>
          <p:cNvPr id="7" name="TextBox 6">
            <a:extLst>
              <a:ext uri="{FF2B5EF4-FFF2-40B4-BE49-F238E27FC236}">
                <a16:creationId xmlns:a16="http://schemas.microsoft.com/office/drawing/2014/main" id="{4CFCA224-EB60-4BB0-4C85-FAA3C84B4592}"/>
              </a:ext>
              <a:ext uri="{C183D7F6-B498-43B3-948B-1728B52AA6E4}">
                <adec:decorative xmlns:adec="http://schemas.microsoft.com/office/drawing/2017/decorative" val="1"/>
              </a:ext>
            </a:extLst>
          </p:cNvPr>
          <p:cNvSpPr txBox="1"/>
          <p:nvPr/>
        </p:nvSpPr>
        <p:spPr>
          <a:xfrm>
            <a:off x="6533065" y="1728334"/>
            <a:ext cx="2326278" cy="400110"/>
          </a:xfrm>
          <a:prstGeom prst="rect">
            <a:avLst/>
          </a:prstGeom>
          <a:noFill/>
        </p:spPr>
        <p:txBody>
          <a:bodyPr wrap="none" rtlCol="0">
            <a:spAutoFit/>
          </a:bodyPr>
          <a:lstStyle/>
          <a:p>
            <a:r>
              <a:rPr lang="en-US" sz="2000" dirty="0"/>
              <a:t>United States -- Rural</a:t>
            </a:r>
          </a:p>
        </p:txBody>
      </p:sp>
    </p:spTree>
    <p:extLst>
      <p:ext uri="{BB962C8B-B14F-4D97-AF65-F5344CB8AC3E}">
        <p14:creationId xmlns:p14="http://schemas.microsoft.com/office/powerpoint/2010/main" val="221641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762302" cy="6690940"/>
          </a:xfrm>
        </p:spPr>
        <p:txBody>
          <a:bodyPr anchor="ctr"/>
          <a:lstStyle/>
          <a:p>
            <a:r>
              <a:rPr lang="en-US" sz="4200" dirty="0"/>
              <a:t>Similarly, you could switch to State, Show Geographic Components, search for “rural” and add geographies.</a:t>
            </a:r>
          </a:p>
        </p:txBody>
      </p:sp>
      <p:pic>
        <p:nvPicPr>
          <p:cNvPr id="6" name="Picture 5" descr="Shows steps to add Colorado, and Colorado -- Rural to table">
            <a:extLst>
              <a:ext uri="{FF2B5EF4-FFF2-40B4-BE49-F238E27FC236}">
                <a16:creationId xmlns:a16="http://schemas.microsoft.com/office/drawing/2014/main" id="{C8460B56-D542-A99E-C37C-62CCA26F7D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7398" y="130691"/>
            <a:ext cx="3634465" cy="6145760"/>
          </a:xfrm>
          <a:prstGeom prst="rect">
            <a:avLst/>
          </a:prstGeom>
        </p:spPr>
      </p:pic>
      <p:sp>
        <p:nvSpPr>
          <p:cNvPr id="3" name="TextBox 2">
            <a:extLst>
              <a:ext uri="{FF2B5EF4-FFF2-40B4-BE49-F238E27FC236}">
                <a16:creationId xmlns:a16="http://schemas.microsoft.com/office/drawing/2014/main" id="{1D02A543-6BBD-AFC4-0B77-3266C70019A6}"/>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sp>
        <p:nvSpPr>
          <p:cNvPr id="7" name="Rectangle 6">
            <a:extLst>
              <a:ext uri="{FF2B5EF4-FFF2-40B4-BE49-F238E27FC236}">
                <a16:creationId xmlns:a16="http://schemas.microsoft.com/office/drawing/2014/main" id="{E7D287C1-1454-E096-0262-C6E6A9254BF0}"/>
              </a:ext>
              <a:ext uri="{C183D7F6-B498-43B3-948B-1728B52AA6E4}">
                <adec:decorative xmlns:adec="http://schemas.microsoft.com/office/drawing/2017/decorative" val="1"/>
              </a:ext>
            </a:extLst>
          </p:cNvPr>
          <p:cNvSpPr/>
          <p:nvPr/>
        </p:nvSpPr>
        <p:spPr bwMode="auto">
          <a:xfrm>
            <a:off x="4556603" y="106224"/>
            <a:ext cx="632085" cy="2357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8" name="Rectangle 7">
            <a:extLst>
              <a:ext uri="{FF2B5EF4-FFF2-40B4-BE49-F238E27FC236}">
                <a16:creationId xmlns:a16="http://schemas.microsoft.com/office/drawing/2014/main" id="{5417EC75-6C8D-FFFF-F01D-9DBDCC4CB0A1}"/>
              </a:ext>
              <a:ext uri="{C183D7F6-B498-43B3-948B-1728B52AA6E4}">
                <adec:decorative xmlns:adec="http://schemas.microsoft.com/office/drawing/2017/decorative" val="1"/>
              </a:ext>
            </a:extLst>
          </p:cNvPr>
          <p:cNvSpPr/>
          <p:nvPr/>
        </p:nvSpPr>
        <p:spPr bwMode="auto">
          <a:xfrm>
            <a:off x="5567699" y="286893"/>
            <a:ext cx="1293845" cy="2357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9" name="Rectangle 8">
            <a:extLst>
              <a:ext uri="{FF2B5EF4-FFF2-40B4-BE49-F238E27FC236}">
                <a16:creationId xmlns:a16="http://schemas.microsoft.com/office/drawing/2014/main" id="{E9EAA4F4-546C-70F8-0AF7-8EEAE79C0908}"/>
              </a:ext>
              <a:ext uri="{C183D7F6-B498-43B3-948B-1728B52AA6E4}">
                <adec:decorative xmlns:adec="http://schemas.microsoft.com/office/drawing/2017/decorative" val="1"/>
              </a:ext>
            </a:extLst>
          </p:cNvPr>
          <p:cNvSpPr/>
          <p:nvPr/>
        </p:nvSpPr>
        <p:spPr bwMode="auto">
          <a:xfrm>
            <a:off x="4587398" y="890886"/>
            <a:ext cx="431169" cy="2357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75032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 y="0"/>
            <a:ext cx="4189229" cy="600363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4400" b="1">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Garamond" pitchFamily="18" charset="0"/>
              </a:defRPr>
            </a:lvl2pPr>
            <a:lvl3pPr algn="ctr" rtl="0" eaLnBrk="1" fontAlgn="base" hangingPunct="1">
              <a:spcBef>
                <a:spcPct val="0"/>
              </a:spcBef>
              <a:spcAft>
                <a:spcPct val="0"/>
              </a:spcAft>
              <a:defRPr sz="4400" b="1">
                <a:solidFill>
                  <a:schemeClr val="hlink"/>
                </a:solidFill>
                <a:latin typeface="Garamond" pitchFamily="18" charset="0"/>
              </a:defRPr>
            </a:lvl3pPr>
            <a:lvl4pPr algn="ctr" rtl="0" eaLnBrk="1" fontAlgn="base" hangingPunct="1">
              <a:spcBef>
                <a:spcPct val="0"/>
              </a:spcBef>
              <a:spcAft>
                <a:spcPct val="0"/>
              </a:spcAft>
              <a:defRPr sz="4400" b="1">
                <a:solidFill>
                  <a:schemeClr val="hlink"/>
                </a:solidFill>
                <a:latin typeface="Garamond" pitchFamily="18" charset="0"/>
              </a:defRPr>
            </a:lvl4pPr>
            <a:lvl5pPr algn="ctr" rtl="0" eaLnBrk="1" fontAlgn="base" hangingPunct="1">
              <a:spcBef>
                <a:spcPct val="0"/>
              </a:spcBef>
              <a:spcAft>
                <a:spcPct val="0"/>
              </a:spcAft>
              <a:defRPr sz="4400" b="1">
                <a:solidFill>
                  <a:schemeClr val="hlink"/>
                </a:solidFill>
                <a:latin typeface="Garamond" pitchFamily="18" charset="0"/>
              </a:defRPr>
            </a:lvl5pPr>
            <a:lvl6pPr marL="457200" algn="ctr" rtl="0" eaLnBrk="1" fontAlgn="base" hangingPunct="1">
              <a:spcBef>
                <a:spcPct val="0"/>
              </a:spcBef>
              <a:spcAft>
                <a:spcPct val="0"/>
              </a:spcAft>
              <a:defRPr sz="4400" b="1">
                <a:solidFill>
                  <a:schemeClr val="hlink"/>
                </a:solidFill>
                <a:latin typeface="Garamond" pitchFamily="18" charset="0"/>
              </a:defRPr>
            </a:lvl6pPr>
            <a:lvl7pPr marL="914400" algn="ctr" rtl="0" eaLnBrk="1" fontAlgn="base" hangingPunct="1">
              <a:spcBef>
                <a:spcPct val="0"/>
              </a:spcBef>
              <a:spcAft>
                <a:spcPct val="0"/>
              </a:spcAft>
              <a:defRPr sz="4400" b="1">
                <a:solidFill>
                  <a:schemeClr val="hlink"/>
                </a:solidFill>
                <a:latin typeface="Garamond" pitchFamily="18" charset="0"/>
              </a:defRPr>
            </a:lvl7pPr>
            <a:lvl8pPr marL="1371600" algn="ctr" rtl="0" eaLnBrk="1" fontAlgn="base" hangingPunct="1">
              <a:spcBef>
                <a:spcPct val="0"/>
              </a:spcBef>
              <a:spcAft>
                <a:spcPct val="0"/>
              </a:spcAft>
              <a:defRPr sz="4400" b="1">
                <a:solidFill>
                  <a:schemeClr val="hlink"/>
                </a:solidFill>
                <a:latin typeface="Garamond" pitchFamily="18" charset="0"/>
              </a:defRPr>
            </a:lvl8pPr>
            <a:lvl9pPr marL="1828800" algn="ctr" rtl="0" eaLnBrk="1" fontAlgn="base" hangingPunct="1">
              <a:spcBef>
                <a:spcPct val="0"/>
              </a:spcBef>
              <a:spcAft>
                <a:spcPct val="0"/>
              </a:spcAft>
              <a:defRPr sz="4400" b="1">
                <a:solidFill>
                  <a:schemeClr val="hlink"/>
                </a:solidFill>
                <a:latin typeface="Garamond"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hlink"/>
                </a:solidFill>
                <a:effectLst/>
                <a:uLnTx/>
                <a:uFillTx/>
                <a:latin typeface="+mj-lt"/>
                <a:ea typeface="+mj-ea"/>
                <a:cs typeface="+mj-cs"/>
              </a:rPr>
              <a:t>To compare metropolitan, micropolitan (large rural), </a:t>
            </a:r>
            <a:br>
              <a:rPr kumimoji="0" lang="en-US" sz="4400" b="1" i="0" u="none" strike="noStrike" kern="1200" cap="none" spc="0" normalizeH="0" baseline="0" noProof="0" dirty="0">
                <a:ln>
                  <a:noFill/>
                </a:ln>
                <a:solidFill>
                  <a:schemeClr val="hlink"/>
                </a:solidFill>
                <a:effectLst/>
                <a:uLnTx/>
                <a:uFillTx/>
                <a:latin typeface="+mj-lt"/>
                <a:ea typeface="+mj-ea"/>
                <a:cs typeface="+mj-cs"/>
              </a:rPr>
            </a:br>
            <a:r>
              <a:rPr kumimoji="0" lang="en-US" sz="4400" b="1" i="0" u="none" strike="noStrike" kern="1200" cap="none" spc="0" normalizeH="0" baseline="0" noProof="0" dirty="0">
                <a:ln>
                  <a:noFill/>
                </a:ln>
                <a:solidFill>
                  <a:schemeClr val="hlink"/>
                </a:solidFill>
                <a:effectLst/>
                <a:uLnTx/>
                <a:uFillTx/>
                <a:latin typeface="+mj-lt"/>
                <a:ea typeface="+mj-ea"/>
                <a:cs typeface="+mj-cs"/>
              </a:rPr>
              <a:t>not metro/micro (small rural), </a:t>
            </a:r>
            <a:br>
              <a:rPr kumimoji="0" lang="en-US" sz="4400" b="1" i="0" u="none" strike="noStrike" kern="1200" cap="none" spc="0" normalizeH="0" baseline="0" noProof="0" dirty="0">
                <a:ln>
                  <a:noFill/>
                </a:ln>
                <a:solidFill>
                  <a:schemeClr val="hlink"/>
                </a:solidFill>
                <a:effectLst/>
                <a:uLnTx/>
                <a:uFillTx/>
                <a:latin typeface="+mj-lt"/>
                <a:ea typeface="+mj-ea"/>
                <a:cs typeface="+mj-cs"/>
              </a:rPr>
            </a:br>
            <a:r>
              <a:rPr kumimoji="0" lang="en-US" sz="4400" b="1" i="0" u="none" strike="noStrike" kern="1200" cap="none" spc="0" normalizeH="0" baseline="0" noProof="0" dirty="0">
                <a:ln>
                  <a:noFill/>
                </a:ln>
                <a:solidFill>
                  <a:schemeClr val="hlink"/>
                </a:solidFill>
                <a:effectLst/>
                <a:uLnTx/>
                <a:uFillTx/>
                <a:latin typeface="+mj-lt"/>
                <a:ea typeface="+mj-ea"/>
                <a:cs typeface="+mj-cs"/>
              </a:rPr>
              <a:t>select these:</a:t>
            </a:r>
            <a:endParaRPr kumimoji="0" lang="en-US" sz="4400" b="1" i="0" u="none" strike="noStrike" kern="0" cap="none" spc="0" normalizeH="0" baseline="0" noProof="0" dirty="0">
              <a:ln>
                <a:noFill/>
              </a:ln>
              <a:solidFill>
                <a:srgbClr val="B74151"/>
              </a:solidFill>
              <a:effectLst/>
              <a:uLnTx/>
              <a:uFillTx/>
              <a:latin typeface="Garamond"/>
              <a:ea typeface="+mj-ea"/>
              <a:cs typeface="+mj-cs"/>
            </a:endParaRPr>
          </a:p>
        </p:txBody>
      </p:sp>
      <p:sp>
        <p:nvSpPr>
          <p:cNvPr id="2" name="TextBox 1">
            <a:extLst>
              <a:ext uri="{FF2B5EF4-FFF2-40B4-BE49-F238E27FC236}">
                <a16:creationId xmlns:a16="http://schemas.microsoft.com/office/drawing/2014/main" id="{5DC0CABD-7EE8-0832-464F-FB36F05B1A3E}"/>
              </a:ext>
            </a:extLst>
          </p:cNvPr>
          <p:cNvSpPr txBox="1"/>
          <p:nvPr/>
        </p:nvSpPr>
        <p:spPr>
          <a:xfrm>
            <a:off x="6404631" y="6383063"/>
            <a:ext cx="2755050" cy="307777"/>
          </a:xfrm>
          <a:prstGeom prst="rect">
            <a:avLst/>
          </a:prstGeom>
          <a:noFill/>
        </p:spPr>
        <p:txBody>
          <a:bodyPr wrap="none" rtlCol="0">
            <a:spAutoFit/>
          </a:bodyPr>
          <a:lstStyle/>
          <a:p>
            <a:r>
              <a:rPr lang="en-US" sz="1400" b="1" dirty="0"/>
              <a:t>Method 2: Topic, then Geography</a:t>
            </a:r>
          </a:p>
        </p:txBody>
      </p:sp>
      <p:pic>
        <p:nvPicPr>
          <p:cNvPr id="3" name="Picture 2" descr="shows choices for displaying metropolitan, micropolitan, and not metro/micro areas">
            <a:extLst>
              <a:ext uri="{FF2B5EF4-FFF2-40B4-BE49-F238E27FC236}">
                <a16:creationId xmlns:a16="http://schemas.microsoft.com/office/drawing/2014/main" id="{144D3913-BA2D-4BA5-9A65-BFC6FD2D463B}"/>
              </a:ext>
            </a:extLst>
          </p:cNvPr>
          <p:cNvPicPr>
            <a:picLocks noChangeAspect="1"/>
          </p:cNvPicPr>
          <p:nvPr/>
        </p:nvPicPr>
        <p:blipFill rotWithShape="1">
          <a:blip r:embed="rId3"/>
          <a:srcRect r="33225"/>
          <a:stretch/>
        </p:blipFill>
        <p:spPr>
          <a:xfrm>
            <a:off x="4151950" y="190003"/>
            <a:ext cx="4992050" cy="6127011"/>
          </a:xfrm>
          <a:prstGeom prst="rect">
            <a:avLst/>
          </a:prstGeom>
        </p:spPr>
      </p:pic>
    </p:spTree>
    <p:extLst>
      <p:ext uri="{BB962C8B-B14F-4D97-AF65-F5344CB8AC3E}">
        <p14:creationId xmlns:p14="http://schemas.microsoft.com/office/powerpoint/2010/main" val="146571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56343" y="2249702"/>
            <a:ext cx="744582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Garamond" pitchFamily="18" charset="0"/>
                <a:ea typeface="+mn-ea"/>
                <a:cs typeface="+mn-cs"/>
              </a:rPr>
              <a:t>Navigating the Display and Customizations</a:t>
            </a:r>
          </a:p>
        </p:txBody>
      </p:sp>
    </p:spTree>
    <p:extLst>
      <p:ext uri="{BB962C8B-B14F-4D97-AF65-F5344CB8AC3E}">
        <p14:creationId xmlns:p14="http://schemas.microsoft.com/office/powerpoint/2010/main" val="344177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choices you’ve added can be viewed in the filters panel.</a:t>
            </a:r>
          </a:p>
        </p:txBody>
      </p:sp>
      <p:pic>
        <p:nvPicPr>
          <p:cNvPr id="8" name="Picture 7" descr="shows where the selected filters appear">
            <a:extLst>
              <a:ext uri="{FF2B5EF4-FFF2-40B4-BE49-F238E27FC236}">
                <a16:creationId xmlns:a16="http://schemas.microsoft.com/office/drawing/2014/main" id="{8CC6CC34-9EB1-DC74-E030-59054F6CBD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320" y="1678978"/>
            <a:ext cx="6491932" cy="1215239"/>
          </a:xfrm>
          <a:prstGeom prst="rect">
            <a:avLst/>
          </a:prstGeom>
        </p:spPr>
      </p:pic>
      <p:sp>
        <p:nvSpPr>
          <p:cNvPr id="3" name="TextBox 2">
            <a:extLst>
              <a:ext uri="{FF2B5EF4-FFF2-40B4-BE49-F238E27FC236}">
                <a16:creationId xmlns:a16="http://schemas.microsoft.com/office/drawing/2014/main" id="{C94564FA-F0FA-E0A5-C650-C12FE7A416E8}"/>
              </a:ext>
            </a:extLst>
          </p:cNvPr>
          <p:cNvSpPr txBox="1"/>
          <p:nvPr/>
        </p:nvSpPr>
        <p:spPr>
          <a:xfrm>
            <a:off x="6477347" y="6383063"/>
            <a:ext cx="2609625" cy="307777"/>
          </a:xfrm>
          <a:prstGeom prst="rect">
            <a:avLst/>
          </a:prstGeom>
          <a:noFill/>
        </p:spPr>
        <p:txBody>
          <a:bodyPr wrap="none" rtlCol="0">
            <a:spAutoFit/>
          </a:bodyPr>
          <a:lstStyle/>
          <a:p>
            <a:r>
              <a:rPr lang="en-US" sz="1400" b="1" dirty="0"/>
              <a:t>Navigation and Customizations</a:t>
            </a:r>
          </a:p>
        </p:txBody>
      </p:sp>
      <p:sp>
        <p:nvSpPr>
          <p:cNvPr id="11" name="Rectangle 10">
            <a:extLst>
              <a:ext uri="{FF2B5EF4-FFF2-40B4-BE49-F238E27FC236}">
                <a16:creationId xmlns:a16="http://schemas.microsoft.com/office/drawing/2014/main" id="{7FD9BDC9-D326-5FD3-CB33-608D2EAFE017}"/>
              </a:ext>
              <a:ext uri="{C183D7F6-B498-43B3-948B-1728B52AA6E4}">
                <adec:decorative xmlns:adec="http://schemas.microsoft.com/office/drawing/2017/decorative" val="1"/>
              </a:ext>
            </a:extLst>
          </p:cNvPr>
          <p:cNvSpPr/>
          <p:nvPr/>
        </p:nvSpPr>
        <p:spPr bwMode="auto">
          <a:xfrm>
            <a:off x="931149" y="1631104"/>
            <a:ext cx="795842" cy="713985"/>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2" name="Straight Arrow Connector 11">
            <a:extLst>
              <a:ext uri="{FF2B5EF4-FFF2-40B4-BE49-F238E27FC236}">
                <a16:creationId xmlns:a16="http://schemas.microsoft.com/office/drawing/2014/main" id="{A41358B8-B585-810A-6B92-D97B5E639170}"/>
              </a:ext>
              <a:ext uri="{C183D7F6-B498-43B3-948B-1728B52AA6E4}">
                <adec:decorative xmlns:adec="http://schemas.microsoft.com/office/drawing/2017/decorative" val="1"/>
              </a:ext>
            </a:extLst>
          </p:cNvPr>
          <p:cNvCxnSpPr>
            <a:cxnSpLocks/>
          </p:cNvCxnSpPr>
          <p:nvPr/>
        </p:nvCxnSpPr>
        <p:spPr bwMode="auto">
          <a:xfrm>
            <a:off x="1807535" y="2415929"/>
            <a:ext cx="2551981" cy="1138432"/>
          </a:xfrm>
          <a:prstGeom prst="straightConnector1">
            <a:avLst/>
          </a:prstGeom>
          <a:noFill/>
          <a:ln w="38100" cap="flat" cmpd="sng" algn="ctr">
            <a:solidFill>
              <a:schemeClr val="accent1">
                <a:lumMod val="50000"/>
              </a:schemeClr>
            </a:solidFill>
            <a:prstDash val="solid"/>
            <a:round/>
            <a:headEnd type="none" w="med" len="med"/>
            <a:tailEnd type="triangle"/>
          </a:ln>
          <a:effectLst/>
        </p:spPr>
      </p:cxnSp>
      <p:pic>
        <p:nvPicPr>
          <p:cNvPr id="6" name="Picture 5">
            <a:extLst>
              <a:ext uri="{FF2B5EF4-FFF2-40B4-BE49-F238E27FC236}">
                <a16:creationId xmlns:a16="http://schemas.microsoft.com/office/drawing/2014/main" id="{648F3294-006B-2B4A-D583-A706A451DC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359516" y="3049799"/>
            <a:ext cx="2353003" cy="1467055"/>
          </a:xfrm>
          <a:prstGeom prst="rect">
            <a:avLst/>
          </a:prstGeom>
        </p:spPr>
      </p:pic>
    </p:spTree>
    <p:extLst>
      <p:ext uri="{BB962C8B-B14F-4D97-AF65-F5344CB8AC3E}">
        <p14:creationId xmlns:p14="http://schemas.microsoft.com/office/powerpoint/2010/main" val="58292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56343" y="2249702"/>
            <a:ext cx="744582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B74151"/>
                </a:solidFill>
                <a:effectLst/>
                <a:uLnTx/>
                <a:uFillTx/>
                <a:latin typeface="Garamond" pitchFamily="18" charset="0"/>
                <a:ea typeface="+mn-ea"/>
                <a:cs typeface="+mn-cs"/>
              </a:rPr>
              <a:t>Method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Garamond" pitchFamily="18" charset="0"/>
                <a:ea typeface="+mn-ea"/>
                <a:cs typeface="+mn-cs"/>
              </a:rPr>
              <a:t>Geography, then Topic</a:t>
            </a:r>
          </a:p>
        </p:txBody>
      </p:sp>
    </p:spTree>
    <p:extLst>
      <p:ext uri="{BB962C8B-B14F-4D97-AF65-F5344CB8AC3E}">
        <p14:creationId xmlns:p14="http://schemas.microsoft.com/office/powerpoint/2010/main" val="32226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1704"/>
            <a:ext cx="9144000" cy="731519"/>
          </a:xfrm>
        </p:spPr>
        <p:txBody>
          <a:bodyPr/>
          <a:lstStyle/>
          <a:p>
            <a:r>
              <a:rPr lang="en-US" dirty="0"/>
              <a:t>Customization Options</a:t>
            </a:r>
          </a:p>
        </p:txBody>
      </p:sp>
      <p:sp>
        <p:nvSpPr>
          <p:cNvPr id="9" name="TextBox 8"/>
          <p:cNvSpPr txBox="1"/>
          <p:nvPr/>
        </p:nvSpPr>
        <p:spPr>
          <a:xfrm>
            <a:off x="587828" y="1848726"/>
            <a:ext cx="7968343" cy="2616101"/>
          </a:xfrm>
          <a:prstGeom prst="rect">
            <a:avLst/>
          </a:prstGeom>
          <a:noFill/>
        </p:spPr>
        <p:txBody>
          <a:bodyPr wrap="square" rtlCol="0">
            <a:spAutoFit/>
          </a:bodyPr>
          <a:lstStyle/>
          <a:p>
            <a:pPr algn="l"/>
            <a:r>
              <a:rPr lang="en-US" sz="2800" dirty="0"/>
              <a:t>You can adjust how your data is displayed using the menu ribbon at the top of the table. For example, if you want to display only the data columns and not the margin of error, you can toggle that off by clicking it:</a:t>
            </a:r>
          </a:p>
          <a:p>
            <a:pPr algn="l"/>
            <a:endParaRPr lang="en-US" sz="2000" i="1" dirty="0"/>
          </a:p>
          <a:p>
            <a:pPr marL="457200" indent="-457200" algn="l">
              <a:buFont typeface="Arial" panose="020B0604020202020204" pitchFamily="34" charset="0"/>
              <a:buChar char="•"/>
            </a:pPr>
            <a:endParaRPr lang="en-US" sz="3200" dirty="0"/>
          </a:p>
        </p:txBody>
      </p:sp>
      <p:pic>
        <p:nvPicPr>
          <p:cNvPr id="5" name="Picture 4" descr="Shows icon to turn on or off the margin of error">
            <a:extLst>
              <a:ext uri="{FF2B5EF4-FFF2-40B4-BE49-F238E27FC236}">
                <a16:creationId xmlns:a16="http://schemas.microsoft.com/office/drawing/2014/main" id="{2B8A1863-C3EB-522F-51B6-BCBA04AC970B}"/>
              </a:ext>
            </a:extLst>
          </p:cNvPr>
          <p:cNvPicPr>
            <a:picLocks noChangeAspect="1"/>
          </p:cNvPicPr>
          <p:nvPr/>
        </p:nvPicPr>
        <p:blipFill>
          <a:blip r:embed="rId3">
            <a:extLst>
              <a:ext uri="{28A0092B-C50C-407E-A947-70E740481C1C}">
                <a14:useLocalDpi xmlns:a14="http://schemas.microsoft.com/office/drawing/2010/main" val="0"/>
              </a:ext>
            </a:extLst>
          </a:blip>
          <a:srcRect l="40850"/>
          <a:stretch>
            <a:fillRect/>
          </a:stretch>
        </p:blipFill>
        <p:spPr>
          <a:xfrm>
            <a:off x="543790" y="4132655"/>
            <a:ext cx="8056418" cy="860860"/>
          </a:xfrm>
          <a:prstGeom prst="rect">
            <a:avLst/>
          </a:prstGeom>
        </p:spPr>
      </p:pic>
      <p:sp>
        <p:nvSpPr>
          <p:cNvPr id="3" name="TextBox 2">
            <a:extLst>
              <a:ext uri="{FF2B5EF4-FFF2-40B4-BE49-F238E27FC236}">
                <a16:creationId xmlns:a16="http://schemas.microsoft.com/office/drawing/2014/main" id="{73B83A8D-C03D-7910-5334-2B74725BF44A}"/>
              </a:ext>
            </a:extLst>
          </p:cNvPr>
          <p:cNvSpPr txBox="1"/>
          <p:nvPr/>
        </p:nvSpPr>
        <p:spPr>
          <a:xfrm>
            <a:off x="6477340" y="6383063"/>
            <a:ext cx="2609625" cy="307777"/>
          </a:xfrm>
          <a:prstGeom prst="rect">
            <a:avLst/>
          </a:prstGeom>
          <a:noFill/>
        </p:spPr>
        <p:txBody>
          <a:bodyPr wrap="none" rtlCol="0">
            <a:spAutoFit/>
          </a:bodyPr>
          <a:lstStyle/>
          <a:p>
            <a:r>
              <a:rPr lang="en-US" sz="1400" b="1" dirty="0"/>
              <a:t>Navigation and Customizations</a:t>
            </a:r>
          </a:p>
        </p:txBody>
      </p:sp>
      <p:sp>
        <p:nvSpPr>
          <p:cNvPr id="7" name="Rectangle 6">
            <a:extLst>
              <a:ext uri="{FF2B5EF4-FFF2-40B4-BE49-F238E27FC236}">
                <a16:creationId xmlns:a16="http://schemas.microsoft.com/office/drawing/2014/main" id="{B11A1A06-286A-7EE3-35C7-B315ABDC8283}"/>
              </a:ext>
              <a:ext uri="{C183D7F6-B498-43B3-948B-1728B52AA6E4}">
                <adec:decorative xmlns:adec="http://schemas.microsoft.com/office/drawing/2017/decorative" val="1"/>
              </a:ext>
            </a:extLst>
          </p:cNvPr>
          <p:cNvSpPr/>
          <p:nvPr/>
        </p:nvSpPr>
        <p:spPr bwMode="auto">
          <a:xfrm>
            <a:off x="2803453" y="4259869"/>
            <a:ext cx="1010092" cy="73364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221886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0" y="1"/>
            <a:ext cx="9144000" cy="1393370"/>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4400" b="1">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Garamond" pitchFamily="18" charset="0"/>
              </a:defRPr>
            </a:lvl2pPr>
            <a:lvl3pPr algn="ctr" rtl="0" eaLnBrk="1" fontAlgn="base" hangingPunct="1">
              <a:spcBef>
                <a:spcPct val="0"/>
              </a:spcBef>
              <a:spcAft>
                <a:spcPct val="0"/>
              </a:spcAft>
              <a:defRPr sz="4400" b="1">
                <a:solidFill>
                  <a:schemeClr val="hlink"/>
                </a:solidFill>
                <a:latin typeface="Garamond" pitchFamily="18" charset="0"/>
              </a:defRPr>
            </a:lvl3pPr>
            <a:lvl4pPr algn="ctr" rtl="0" eaLnBrk="1" fontAlgn="base" hangingPunct="1">
              <a:spcBef>
                <a:spcPct val="0"/>
              </a:spcBef>
              <a:spcAft>
                <a:spcPct val="0"/>
              </a:spcAft>
              <a:defRPr sz="4400" b="1">
                <a:solidFill>
                  <a:schemeClr val="hlink"/>
                </a:solidFill>
                <a:latin typeface="Garamond" pitchFamily="18" charset="0"/>
              </a:defRPr>
            </a:lvl4pPr>
            <a:lvl5pPr algn="ctr" rtl="0" eaLnBrk="1" fontAlgn="base" hangingPunct="1">
              <a:spcBef>
                <a:spcPct val="0"/>
              </a:spcBef>
              <a:spcAft>
                <a:spcPct val="0"/>
              </a:spcAft>
              <a:defRPr sz="4400" b="1">
                <a:solidFill>
                  <a:schemeClr val="hlink"/>
                </a:solidFill>
                <a:latin typeface="Garamond" pitchFamily="18" charset="0"/>
              </a:defRPr>
            </a:lvl5pPr>
            <a:lvl6pPr marL="457200" algn="ctr" rtl="0" eaLnBrk="1" fontAlgn="base" hangingPunct="1">
              <a:spcBef>
                <a:spcPct val="0"/>
              </a:spcBef>
              <a:spcAft>
                <a:spcPct val="0"/>
              </a:spcAft>
              <a:defRPr sz="4400" b="1">
                <a:solidFill>
                  <a:schemeClr val="hlink"/>
                </a:solidFill>
                <a:latin typeface="Garamond" pitchFamily="18" charset="0"/>
              </a:defRPr>
            </a:lvl6pPr>
            <a:lvl7pPr marL="914400" algn="ctr" rtl="0" eaLnBrk="1" fontAlgn="base" hangingPunct="1">
              <a:spcBef>
                <a:spcPct val="0"/>
              </a:spcBef>
              <a:spcAft>
                <a:spcPct val="0"/>
              </a:spcAft>
              <a:defRPr sz="4400" b="1">
                <a:solidFill>
                  <a:schemeClr val="hlink"/>
                </a:solidFill>
                <a:latin typeface="Garamond" pitchFamily="18" charset="0"/>
              </a:defRPr>
            </a:lvl7pPr>
            <a:lvl8pPr marL="1371600" algn="ctr" rtl="0" eaLnBrk="1" fontAlgn="base" hangingPunct="1">
              <a:spcBef>
                <a:spcPct val="0"/>
              </a:spcBef>
              <a:spcAft>
                <a:spcPct val="0"/>
              </a:spcAft>
              <a:defRPr sz="4400" b="1">
                <a:solidFill>
                  <a:schemeClr val="hlink"/>
                </a:solidFill>
                <a:latin typeface="Garamond" pitchFamily="18" charset="0"/>
              </a:defRPr>
            </a:lvl8pPr>
            <a:lvl9pPr marL="1828800" algn="ctr" rtl="0" eaLnBrk="1" fontAlgn="base" hangingPunct="1">
              <a:spcBef>
                <a:spcPct val="0"/>
              </a:spcBef>
              <a:spcAft>
                <a:spcPct val="0"/>
              </a:spcAft>
              <a:defRPr sz="4400" b="1">
                <a:solidFill>
                  <a:schemeClr val="hlink"/>
                </a:solidFill>
                <a:latin typeface="Garamond"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B74151"/>
                </a:solidFill>
                <a:effectLst/>
                <a:uLnTx/>
                <a:uFillTx/>
                <a:latin typeface="Garamond"/>
                <a:ea typeface="+mj-ea"/>
                <a:cs typeface="+mj-cs"/>
              </a:rPr>
              <a:t>For large tables, use “</a:t>
            </a:r>
            <a:r>
              <a:rPr lang="en-US" dirty="0">
                <a:solidFill>
                  <a:srgbClr val="B74151"/>
                </a:solidFill>
                <a:latin typeface="Garamond"/>
              </a:rPr>
              <a:t>Columns</a:t>
            </a:r>
            <a:r>
              <a:rPr kumimoji="0" lang="en-US" sz="4400" b="1" i="0" u="none" strike="noStrike" kern="0" cap="none" spc="0" normalizeH="0" baseline="0" noProof="0" dirty="0">
                <a:ln>
                  <a:noFill/>
                </a:ln>
                <a:solidFill>
                  <a:srgbClr val="B74151"/>
                </a:solidFill>
                <a:effectLst/>
                <a:uLnTx/>
                <a:uFillTx/>
                <a:latin typeface="Garamond"/>
                <a:ea typeface="+mj-ea"/>
                <a:cs typeface="+mj-cs"/>
              </a:rPr>
              <a:t>” to view only the data you need</a:t>
            </a:r>
          </a:p>
        </p:txBody>
      </p:sp>
      <p:pic>
        <p:nvPicPr>
          <p:cNvPr id="3" name="Picture 2" descr="shows how to hide table columns in the display">
            <a:extLst>
              <a:ext uri="{FF2B5EF4-FFF2-40B4-BE49-F238E27FC236}">
                <a16:creationId xmlns:a16="http://schemas.microsoft.com/office/drawing/2014/main" id="{B4657D1A-AC97-B094-D369-080146BE84A1}"/>
              </a:ext>
            </a:extLst>
          </p:cNvPr>
          <p:cNvPicPr>
            <a:picLocks noChangeAspect="1"/>
          </p:cNvPicPr>
          <p:nvPr/>
        </p:nvPicPr>
        <p:blipFill>
          <a:blip r:embed="rId3">
            <a:extLst>
              <a:ext uri="{28A0092B-C50C-407E-A947-70E740481C1C}">
                <a14:useLocalDpi xmlns:a14="http://schemas.microsoft.com/office/drawing/2010/main" val="0"/>
              </a:ext>
            </a:extLst>
          </a:blip>
          <a:srcRect l="8058" r="21364"/>
          <a:stretch>
            <a:fillRect/>
          </a:stretch>
        </p:blipFill>
        <p:spPr>
          <a:xfrm>
            <a:off x="480518" y="1963479"/>
            <a:ext cx="6778497" cy="860860"/>
          </a:xfrm>
          <a:prstGeom prst="rect">
            <a:avLst/>
          </a:prstGeom>
        </p:spPr>
      </p:pic>
      <p:sp>
        <p:nvSpPr>
          <p:cNvPr id="2" name="TextBox 1">
            <a:extLst>
              <a:ext uri="{FF2B5EF4-FFF2-40B4-BE49-F238E27FC236}">
                <a16:creationId xmlns:a16="http://schemas.microsoft.com/office/drawing/2014/main" id="{BEDF1072-E5D9-C09D-588E-6137EF273B77}"/>
              </a:ext>
            </a:extLst>
          </p:cNvPr>
          <p:cNvSpPr txBox="1"/>
          <p:nvPr/>
        </p:nvSpPr>
        <p:spPr>
          <a:xfrm>
            <a:off x="6477346" y="6383063"/>
            <a:ext cx="2609625" cy="307777"/>
          </a:xfrm>
          <a:prstGeom prst="rect">
            <a:avLst/>
          </a:prstGeom>
          <a:noFill/>
        </p:spPr>
        <p:txBody>
          <a:bodyPr wrap="none" rtlCol="0">
            <a:spAutoFit/>
          </a:bodyPr>
          <a:lstStyle/>
          <a:p>
            <a:r>
              <a:rPr lang="en-US" sz="1400" b="1" dirty="0"/>
              <a:t>Navigation and Customizations</a:t>
            </a:r>
          </a:p>
        </p:txBody>
      </p:sp>
      <p:pic>
        <p:nvPicPr>
          <p:cNvPr id="8" name="Picture 7">
            <a:extLst>
              <a:ext uri="{FF2B5EF4-FFF2-40B4-BE49-F238E27FC236}">
                <a16:creationId xmlns:a16="http://schemas.microsoft.com/office/drawing/2014/main" id="{89848EDB-1811-C0B6-FDA1-CBBFAA450D9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055" b="38915"/>
          <a:stretch/>
        </p:blipFill>
        <p:spPr>
          <a:xfrm>
            <a:off x="4869715" y="2501683"/>
            <a:ext cx="1673490" cy="4035268"/>
          </a:xfrm>
          <a:prstGeom prst="rect">
            <a:avLst/>
          </a:prstGeom>
          <a:ln>
            <a:solidFill>
              <a:schemeClr val="tx1"/>
            </a:solidFill>
          </a:ln>
        </p:spPr>
      </p:pic>
      <p:sp>
        <p:nvSpPr>
          <p:cNvPr id="9" name="Rectangle 8">
            <a:extLst>
              <a:ext uri="{FF2B5EF4-FFF2-40B4-BE49-F238E27FC236}">
                <a16:creationId xmlns:a16="http://schemas.microsoft.com/office/drawing/2014/main" id="{DACA1C16-AC9E-5E18-4004-5E677906E3BE}"/>
              </a:ext>
              <a:ext uri="{C183D7F6-B498-43B3-948B-1728B52AA6E4}">
                <adec:decorative xmlns:adec="http://schemas.microsoft.com/office/drawing/2017/decorative" val="1"/>
              </a:ext>
            </a:extLst>
          </p:cNvPr>
          <p:cNvSpPr/>
          <p:nvPr/>
        </p:nvSpPr>
        <p:spPr bwMode="auto">
          <a:xfrm>
            <a:off x="3508744" y="1963479"/>
            <a:ext cx="765543" cy="73875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0" name="Straight Arrow Connector 9">
            <a:extLst>
              <a:ext uri="{FF2B5EF4-FFF2-40B4-BE49-F238E27FC236}">
                <a16:creationId xmlns:a16="http://schemas.microsoft.com/office/drawing/2014/main" id="{7263B589-ACC0-B3E4-40AA-84BEA540DBF6}"/>
              </a:ext>
              <a:ext uri="{C183D7F6-B498-43B3-948B-1728B52AA6E4}">
                <adec:decorative xmlns:adec="http://schemas.microsoft.com/office/drawing/2017/decorative" val="1"/>
              </a:ext>
            </a:extLst>
          </p:cNvPr>
          <p:cNvCxnSpPr>
            <a:cxnSpLocks/>
            <a:stCxn id="3" idx="2"/>
          </p:cNvCxnSpPr>
          <p:nvPr/>
        </p:nvCxnSpPr>
        <p:spPr bwMode="auto">
          <a:xfrm>
            <a:off x="3869767" y="2824339"/>
            <a:ext cx="780205" cy="457577"/>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22346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“Advanced Search.”</a:t>
            </a:r>
          </a:p>
        </p:txBody>
      </p:sp>
      <p:pic>
        <p:nvPicPr>
          <p:cNvPr id="4" name="Picture 3" descr="screenshot of data.census.gov with the Advanced Search link circled">
            <a:extLst>
              <a:ext uri="{FF2B5EF4-FFF2-40B4-BE49-F238E27FC236}">
                <a16:creationId xmlns:a16="http://schemas.microsoft.com/office/drawing/2014/main" id="{69626B2B-3924-44C3-A113-116C4B8EE8FA}"/>
              </a:ext>
            </a:extLst>
          </p:cNvPr>
          <p:cNvPicPr>
            <a:picLocks noChangeAspect="1"/>
          </p:cNvPicPr>
          <p:nvPr/>
        </p:nvPicPr>
        <p:blipFill rotWithShape="1">
          <a:blip r:embed="rId3"/>
          <a:srcRect b="32747"/>
          <a:stretch/>
        </p:blipFill>
        <p:spPr>
          <a:xfrm>
            <a:off x="628308" y="838197"/>
            <a:ext cx="7887383" cy="3700349"/>
          </a:xfrm>
          <a:prstGeom prst="rect">
            <a:avLst/>
          </a:prstGeom>
        </p:spPr>
      </p:pic>
      <p:sp>
        <p:nvSpPr>
          <p:cNvPr id="3" name="TextBox 2">
            <a:extLst>
              <a:ext uri="{FF2B5EF4-FFF2-40B4-BE49-F238E27FC236}">
                <a16:creationId xmlns:a16="http://schemas.microsoft.com/office/drawing/2014/main" id="{3DC05DEC-B418-8870-4367-470E4CE5FE06}"/>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Tree>
    <p:extLst>
      <p:ext uri="{BB962C8B-B14F-4D97-AF65-F5344CB8AC3E}">
        <p14:creationId xmlns:p14="http://schemas.microsoft.com/office/powerpoint/2010/main" val="48908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93370"/>
          </a:xfrm>
        </p:spPr>
        <p:txBody>
          <a:bodyPr/>
          <a:lstStyle/>
          <a:p>
            <a:r>
              <a:rPr lang="en-US" dirty="0"/>
              <a:t>Find “Geography” in the filter panel.</a:t>
            </a:r>
          </a:p>
        </p:txBody>
      </p:sp>
      <p:pic>
        <p:nvPicPr>
          <p:cNvPr id="8" name="Picture 7" descr="Screenshot showing the filters panel with the different geographies options. ">
            <a:extLst>
              <a:ext uri="{FF2B5EF4-FFF2-40B4-BE49-F238E27FC236}">
                <a16:creationId xmlns:a16="http://schemas.microsoft.com/office/drawing/2014/main" id="{CA2DD502-6BD1-DCC5-DF98-12B7318D19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5199" y="1393370"/>
            <a:ext cx="2173600" cy="5165601"/>
          </a:xfrm>
          <a:prstGeom prst="rect">
            <a:avLst/>
          </a:prstGeom>
        </p:spPr>
      </p:pic>
      <p:sp>
        <p:nvSpPr>
          <p:cNvPr id="3" name="TextBox 2">
            <a:extLst>
              <a:ext uri="{FF2B5EF4-FFF2-40B4-BE49-F238E27FC236}">
                <a16:creationId xmlns:a16="http://schemas.microsoft.com/office/drawing/2014/main" id="{32FAD363-A7E6-3B22-A90A-D0F0D7CF2463}"/>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Tree>
    <p:extLst>
      <p:ext uri="{BB962C8B-B14F-4D97-AF65-F5344CB8AC3E}">
        <p14:creationId xmlns:p14="http://schemas.microsoft.com/office/powerpoint/2010/main" val="135676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 comparison you may first want to select the United States as a whole.</a:t>
            </a:r>
          </a:p>
        </p:txBody>
      </p:sp>
      <p:pic>
        <p:nvPicPr>
          <p:cNvPr id="6" name="Picture 5" descr="screenshot showing how to select the nation and then U.S.">
            <a:extLst>
              <a:ext uri="{FF2B5EF4-FFF2-40B4-BE49-F238E27FC236}">
                <a16:creationId xmlns:a16="http://schemas.microsoft.com/office/drawing/2014/main" id="{9F9F40AA-F717-D3A5-FEDC-1E1691945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39" y="1811660"/>
            <a:ext cx="7220321" cy="4153113"/>
          </a:xfrm>
          <a:prstGeom prst="rect">
            <a:avLst/>
          </a:prstGeom>
        </p:spPr>
      </p:pic>
      <p:sp>
        <p:nvSpPr>
          <p:cNvPr id="3" name="TextBox 2">
            <a:extLst>
              <a:ext uri="{FF2B5EF4-FFF2-40B4-BE49-F238E27FC236}">
                <a16:creationId xmlns:a16="http://schemas.microsoft.com/office/drawing/2014/main" id="{7177344D-BCF5-AE67-C079-741125DDFC65}"/>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7" name="Rectangle 6">
            <a:extLst>
              <a:ext uri="{FF2B5EF4-FFF2-40B4-BE49-F238E27FC236}">
                <a16:creationId xmlns:a16="http://schemas.microsoft.com/office/drawing/2014/main" id="{68AEA429-C8D8-4EDC-DE10-40593DCC7A9E}"/>
              </a:ext>
              <a:ext uri="{C183D7F6-B498-43B3-948B-1728B52AA6E4}">
                <adec:decorative xmlns:adec="http://schemas.microsoft.com/office/drawing/2017/decorative" val="1"/>
              </a:ext>
            </a:extLst>
          </p:cNvPr>
          <p:cNvSpPr/>
          <p:nvPr/>
        </p:nvSpPr>
        <p:spPr bwMode="auto">
          <a:xfrm>
            <a:off x="1073425" y="3681454"/>
            <a:ext cx="1478943" cy="33395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
        <p:nvSpPr>
          <p:cNvPr id="8" name="Rectangle 7">
            <a:extLst>
              <a:ext uri="{FF2B5EF4-FFF2-40B4-BE49-F238E27FC236}">
                <a16:creationId xmlns:a16="http://schemas.microsoft.com/office/drawing/2014/main" id="{6AA0C557-5E39-8CDA-FF05-69CE093B1172}"/>
              </a:ext>
              <a:ext uri="{C183D7F6-B498-43B3-948B-1728B52AA6E4}">
                <adec:decorative xmlns:adec="http://schemas.microsoft.com/office/drawing/2017/decorative" val="1"/>
              </a:ext>
            </a:extLst>
          </p:cNvPr>
          <p:cNvSpPr/>
          <p:nvPr/>
        </p:nvSpPr>
        <p:spPr bwMode="auto">
          <a:xfrm>
            <a:off x="2704768" y="3173896"/>
            <a:ext cx="992589" cy="33395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10" name="Straight Arrow Connector 9">
            <a:extLst>
              <a:ext uri="{FF2B5EF4-FFF2-40B4-BE49-F238E27FC236}">
                <a16:creationId xmlns:a16="http://schemas.microsoft.com/office/drawing/2014/main" id="{9C5BC6C8-8730-423B-43AA-FB51B981E1F1}"/>
              </a:ext>
              <a:ext uri="{C183D7F6-B498-43B3-948B-1728B52AA6E4}">
                <adec:decorative xmlns:adec="http://schemas.microsoft.com/office/drawing/2017/decorative" val="1"/>
              </a:ext>
            </a:extLst>
          </p:cNvPr>
          <p:cNvCxnSpPr>
            <a:cxnSpLocks/>
          </p:cNvCxnSpPr>
          <p:nvPr/>
        </p:nvCxnSpPr>
        <p:spPr bwMode="auto">
          <a:xfrm flipH="1" flipV="1">
            <a:off x="1884387" y="2850539"/>
            <a:ext cx="699880" cy="387155"/>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154134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select “Show Geographic Components.”</a:t>
            </a:r>
          </a:p>
        </p:txBody>
      </p:sp>
      <p:pic>
        <p:nvPicPr>
          <p:cNvPr id="4" name="Picture 3" descr="screenshot highlighting show geographic components">
            <a:extLst>
              <a:ext uri="{FF2B5EF4-FFF2-40B4-BE49-F238E27FC236}">
                <a16:creationId xmlns:a16="http://schemas.microsoft.com/office/drawing/2014/main" id="{5D170404-5836-7E86-CAD9-D5E02CBB6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39" y="1811660"/>
            <a:ext cx="7220321" cy="4153113"/>
          </a:xfrm>
          <a:prstGeom prst="rect">
            <a:avLst/>
          </a:prstGeom>
        </p:spPr>
      </p:pic>
      <p:sp>
        <p:nvSpPr>
          <p:cNvPr id="3" name="TextBox 2">
            <a:extLst>
              <a:ext uri="{FF2B5EF4-FFF2-40B4-BE49-F238E27FC236}">
                <a16:creationId xmlns:a16="http://schemas.microsoft.com/office/drawing/2014/main" id="{797C88D4-4B18-C9CF-207D-057300494C26}"/>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6" name="Rectangle 5">
            <a:extLst>
              <a:ext uri="{FF2B5EF4-FFF2-40B4-BE49-F238E27FC236}">
                <a16:creationId xmlns:a16="http://schemas.microsoft.com/office/drawing/2014/main" id="{A49A2FD3-5516-8666-C3DF-8B9AB817CE20}"/>
              </a:ext>
              <a:ext uri="{C183D7F6-B498-43B3-948B-1728B52AA6E4}">
                <adec:decorative xmlns:adec="http://schemas.microsoft.com/office/drawing/2017/decorative" val="1"/>
              </a:ext>
            </a:extLst>
          </p:cNvPr>
          <p:cNvSpPr/>
          <p:nvPr/>
        </p:nvSpPr>
        <p:spPr bwMode="auto">
          <a:xfrm>
            <a:off x="3938145" y="2610370"/>
            <a:ext cx="1293074" cy="32421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114741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Search for “rural” to narrow the list of geographic options.</a:t>
            </a:r>
          </a:p>
        </p:txBody>
      </p:sp>
      <p:pic>
        <p:nvPicPr>
          <p:cNvPr id="7" name="Picture 6" descr="Search box with rural entered">
            <a:extLst>
              <a:ext uri="{FF2B5EF4-FFF2-40B4-BE49-F238E27FC236}">
                <a16:creationId xmlns:a16="http://schemas.microsoft.com/office/drawing/2014/main" id="{1158E615-B3E1-49C9-BE73-8F7E7F14D8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5020" y="1443539"/>
            <a:ext cx="7553960" cy="4795749"/>
          </a:xfrm>
          <a:prstGeom prst="rect">
            <a:avLst/>
          </a:prstGeom>
        </p:spPr>
      </p:pic>
      <p:sp>
        <p:nvSpPr>
          <p:cNvPr id="3" name="TextBox 2">
            <a:extLst>
              <a:ext uri="{FF2B5EF4-FFF2-40B4-BE49-F238E27FC236}">
                <a16:creationId xmlns:a16="http://schemas.microsoft.com/office/drawing/2014/main" id="{F954B001-C9C7-C5BD-6E84-3DDB6637627E}"/>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4" name="Rectangle 3">
            <a:extLst>
              <a:ext uri="{FF2B5EF4-FFF2-40B4-BE49-F238E27FC236}">
                <a16:creationId xmlns:a16="http://schemas.microsoft.com/office/drawing/2014/main" id="{DEEF4ADA-CE59-02FF-8075-F59BFA3A034D}"/>
              </a:ext>
              <a:ext uri="{C183D7F6-B498-43B3-948B-1728B52AA6E4}">
                <adec:decorative xmlns:adec="http://schemas.microsoft.com/office/drawing/2017/decorative" val="1"/>
              </a:ext>
            </a:extLst>
          </p:cNvPr>
          <p:cNvSpPr/>
          <p:nvPr/>
        </p:nvSpPr>
        <p:spPr bwMode="auto">
          <a:xfrm>
            <a:off x="3048002" y="2612065"/>
            <a:ext cx="499732" cy="266826"/>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spTree>
    <p:extLst>
      <p:ext uri="{BB962C8B-B14F-4D97-AF65-F5344CB8AC3E}">
        <p14:creationId xmlns:p14="http://schemas.microsoft.com/office/powerpoint/2010/main" val="143108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the choices you want, such as “United States – Rural.”</a:t>
            </a:r>
          </a:p>
        </p:txBody>
      </p:sp>
      <p:pic>
        <p:nvPicPr>
          <p:cNvPr id="4" name="Picture 3" descr="Search box with rural entered">
            <a:extLst>
              <a:ext uri="{FF2B5EF4-FFF2-40B4-BE49-F238E27FC236}">
                <a16:creationId xmlns:a16="http://schemas.microsoft.com/office/drawing/2014/main" id="{9FEF5F40-32A0-9DC2-B297-2A015EAA38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5020" y="1443539"/>
            <a:ext cx="7553960" cy="4795749"/>
          </a:xfrm>
          <a:prstGeom prst="rect">
            <a:avLst/>
          </a:prstGeom>
        </p:spPr>
      </p:pic>
      <p:sp>
        <p:nvSpPr>
          <p:cNvPr id="3" name="TextBox 2">
            <a:extLst>
              <a:ext uri="{FF2B5EF4-FFF2-40B4-BE49-F238E27FC236}">
                <a16:creationId xmlns:a16="http://schemas.microsoft.com/office/drawing/2014/main" id="{A15AA3A6-5B6D-C459-8B82-1DA0DB1DEDB2}"/>
              </a:ext>
            </a:extLst>
          </p:cNvPr>
          <p:cNvSpPr txBox="1"/>
          <p:nvPr/>
        </p:nvSpPr>
        <p:spPr>
          <a:xfrm>
            <a:off x="6420306" y="6383063"/>
            <a:ext cx="2723694" cy="307777"/>
          </a:xfrm>
          <a:prstGeom prst="rect">
            <a:avLst/>
          </a:prstGeom>
          <a:noFill/>
        </p:spPr>
        <p:txBody>
          <a:bodyPr wrap="none" rtlCol="0">
            <a:spAutoFit/>
          </a:bodyPr>
          <a:lstStyle/>
          <a:p>
            <a:r>
              <a:rPr lang="en-US" sz="1400" b="1" dirty="0"/>
              <a:t>Method 1: Geography, then Topic</a:t>
            </a:r>
          </a:p>
        </p:txBody>
      </p:sp>
      <p:sp>
        <p:nvSpPr>
          <p:cNvPr id="6" name="Rectangle 5">
            <a:extLst>
              <a:ext uri="{FF2B5EF4-FFF2-40B4-BE49-F238E27FC236}">
                <a16:creationId xmlns:a16="http://schemas.microsoft.com/office/drawing/2014/main" id="{8FF1A585-9DC1-B80C-2305-9E56FB0D1E26}"/>
              </a:ext>
              <a:ext uri="{C183D7F6-B498-43B3-948B-1728B52AA6E4}">
                <adec:decorative xmlns:adec="http://schemas.microsoft.com/office/drawing/2017/decorative" val="1"/>
              </a:ext>
            </a:extLst>
          </p:cNvPr>
          <p:cNvSpPr/>
          <p:nvPr/>
        </p:nvSpPr>
        <p:spPr bwMode="auto">
          <a:xfrm>
            <a:off x="3023192" y="2923953"/>
            <a:ext cx="1307803" cy="265814"/>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Garamond" pitchFamily="18" charset="0"/>
            </a:endParaRPr>
          </a:p>
        </p:txBody>
      </p:sp>
      <p:cxnSp>
        <p:nvCxnSpPr>
          <p:cNvPr id="8" name="Straight Arrow Connector 7">
            <a:extLst>
              <a:ext uri="{FF2B5EF4-FFF2-40B4-BE49-F238E27FC236}">
                <a16:creationId xmlns:a16="http://schemas.microsoft.com/office/drawing/2014/main" id="{847D165C-03D0-8635-372E-14BEA009BB24}"/>
              </a:ext>
              <a:ext uri="{C183D7F6-B498-43B3-948B-1728B52AA6E4}">
                <adec:decorative xmlns:adec="http://schemas.microsoft.com/office/drawing/2017/decorative" val="1"/>
              </a:ext>
            </a:extLst>
          </p:cNvPr>
          <p:cNvCxnSpPr>
            <a:cxnSpLocks/>
          </p:cNvCxnSpPr>
          <p:nvPr/>
        </p:nvCxnSpPr>
        <p:spPr bwMode="auto">
          <a:xfrm flipH="1" flipV="1">
            <a:off x="1852488" y="2786741"/>
            <a:ext cx="1096275" cy="270119"/>
          </a:xfrm>
          <a:prstGeom prst="straightConnector1">
            <a:avLst/>
          </a:prstGeom>
          <a:no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3179346572"/>
      </p:ext>
    </p:extLst>
  </p:cSld>
  <p:clrMapOvr>
    <a:masterClrMapping/>
  </p:clrMapOvr>
</p:sld>
</file>

<file path=ppt/theme/theme1.xml><?xml version="1.0" encoding="utf-8"?>
<a:theme xmlns:a="http://schemas.openxmlformats.org/drawingml/2006/main" name="Presentation4">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74151"/>
      </a:hlink>
      <a:folHlink>
        <a:srgbClr val="B74151"/>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1"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1"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74151"/>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74151"/>
        </a:hlink>
        <a:folHlink>
          <a:srgbClr val="B741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80ca090-da8c-4360-a3bc-148c3bd51ef5}" enabled="1" method="Standard" siteId="{ec37a091-b9a6-47e5-98d0-903d4a419203}" contentBits="0" removed="0"/>
</clbl:labelList>
</file>

<file path=docProps/app.xml><?xml version="1.0" encoding="utf-8"?>
<Properties xmlns="http://schemas.openxmlformats.org/officeDocument/2006/extended-properties" xmlns:vt="http://schemas.openxmlformats.org/officeDocument/2006/docPropsVTypes">
  <Template/>
  <TotalTime>4249</TotalTime>
  <Words>665</Words>
  <Application>Microsoft Office PowerPoint</Application>
  <PresentationFormat>On-screen Show (4:3)</PresentationFormat>
  <Paragraphs>110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Garamond</vt:lpstr>
      <vt:lpstr>Presentation4</vt:lpstr>
      <vt:lpstr>Finding Statistics and Data Related to Rural Health Selecting Rural Data in  data.census.gov  April 2026</vt:lpstr>
      <vt:lpstr>Begin at https://data.census.gov/.</vt:lpstr>
      <vt:lpstr>Method 1: Geography, then Topic</vt:lpstr>
      <vt:lpstr>Select “Advanced Search.”</vt:lpstr>
      <vt:lpstr>Find “Geography” in the filter panel.</vt:lpstr>
      <vt:lpstr>For comparison you may first want to select the United States as a whole.</vt:lpstr>
      <vt:lpstr>Next select “Show Geographic Components.”</vt:lpstr>
      <vt:lpstr>Search for “rural” to narrow the list of geographic options.</vt:lpstr>
      <vt:lpstr>Select the choices you want, such as “United States – Rural.”</vt:lpstr>
      <vt:lpstr>Now filter by the type of data you are interested in using the Topics filter.</vt:lpstr>
      <vt:lpstr>For example, you might be seeking data on veterans.   Select “Populations and People” first and then “Veterans.”</vt:lpstr>
      <vt:lpstr>After making your selection, click the  “Search” button in the bottom right.</vt:lpstr>
      <vt:lpstr>The results will list matching tables, maps, and Census web pages. </vt:lpstr>
      <vt:lpstr>Select a table, then the arrows to collapse the filter and result menus.</vt:lpstr>
      <vt:lpstr>Switch the table to the ACS 5-Year Estimates.</vt:lpstr>
      <vt:lpstr>Method 2: Topic, then Geography</vt:lpstr>
      <vt:lpstr>From the main page enter your topic and click “Search.”</vt:lpstr>
      <vt:lpstr>The results will list matching tables, maps, and Census web pages. 2</vt:lpstr>
      <vt:lpstr>Select the “+” under the table and select ACS 5-year Estimates.</vt:lpstr>
      <vt:lpstr>Select “Geos” to pick the geographies of interest to you.</vt:lpstr>
      <vt:lpstr>Select “Nation” then “United States.”</vt:lpstr>
      <vt:lpstr>Click the “Show Geographic Components” option.</vt:lpstr>
      <vt:lpstr>Select “United States – Rural.”</vt:lpstr>
      <vt:lpstr>Use the arrows to collapse the result menu.</vt:lpstr>
      <vt:lpstr>You will get detailed data for the geography and topic selected.</vt:lpstr>
      <vt:lpstr>Similarly, you could switch to State, Show Geographic Components, search for “rural” and add geographies.</vt:lpstr>
      <vt:lpstr>To compare metropolitan, micropolitan (large rural),  not metro/micro (small rural),  select these:</vt:lpstr>
      <vt:lpstr>Navigating the Display and Customizations</vt:lpstr>
      <vt:lpstr>The choices you’ve added can be viewed in the filters panel.</vt:lpstr>
      <vt:lpstr>Customization Options</vt:lpstr>
      <vt:lpstr>For large tables, use “Columns” to view only the data you need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Rural Data in data.census.gov</dc:title>
  <dc:creator>Rural Health Information Hub</dc:creator>
  <cp:lastModifiedBy>Lee, Joely</cp:lastModifiedBy>
  <cp:revision>226</cp:revision>
  <dcterms:created xsi:type="dcterms:W3CDTF">2010-02-08T15:28:04Z</dcterms:created>
  <dcterms:modified xsi:type="dcterms:W3CDTF">2026-04-27T14:29:11Z</dcterms:modified>
</cp:coreProperties>
</file>