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notesMasterIdLst>
    <p:notesMasterId r:id="rId26"/>
  </p:notesMasterIdLst>
  <p:sldIdLst>
    <p:sldId id="285" r:id="rId3"/>
    <p:sldId id="277" r:id="rId4"/>
    <p:sldId id="282" r:id="rId5"/>
    <p:sldId id="256" r:id="rId6"/>
    <p:sldId id="257" r:id="rId7"/>
    <p:sldId id="258" r:id="rId8"/>
    <p:sldId id="283" r:id="rId9"/>
    <p:sldId id="259" r:id="rId10"/>
    <p:sldId id="284" r:id="rId11"/>
    <p:sldId id="260" r:id="rId12"/>
    <p:sldId id="286" r:id="rId13"/>
    <p:sldId id="261" r:id="rId14"/>
    <p:sldId id="287" r:id="rId15"/>
    <p:sldId id="262" r:id="rId16"/>
    <p:sldId id="288" r:id="rId17"/>
    <p:sldId id="289" r:id="rId18"/>
    <p:sldId id="290" r:id="rId19"/>
    <p:sldId id="291" r:id="rId20"/>
    <p:sldId id="292" r:id="rId21"/>
    <p:sldId id="279" r:id="rId22"/>
    <p:sldId id="278"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9A06-0A15-4001-B3DA-1751C38B0900}"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C3CF4-F4EE-4AE2-83A6-9DB6E40093C9}" type="slidenum">
              <a:rPr lang="en-US" smtClean="0"/>
              <a:t>‹#›</a:t>
            </a:fld>
            <a:endParaRPr lang="en-US"/>
          </a:p>
        </p:txBody>
      </p:sp>
    </p:spTree>
    <p:extLst>
      <p:ext uri="{BB962C8B-B14F-4D97-AF65-F5344CB8AC3E}">
        <p14:creationId xmlns:p14="http://schemas.microsoft.com/office/powerpoint/2010/main" val="237632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D8419-0AED-44E0-95F5-EE9981C71D4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6249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D8419-0AED-44E0-95F5-EE9981C71D4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825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29156004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3861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174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50197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8736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19191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6808455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16791480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Tree>
    <p:extLst>
      <p:ext uri="{BB962C8B-B14F-4D97-AF65-F5344CB8AC3E}">
        <p14:creationId xmlns:p14="http://schemas.microsoft.com/office/powerpoint/2010/main" val="853972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40752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146638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49945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334892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31043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6376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AC1A10-0DA3-48A2-A8FF-A257B75ADCCA}"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B4DE81-96CF-4AA6-B9B5-71E0309E5978}"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19082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A9AC1A10-0DA3-48A2-A8FF-A257B75ADCCA}" type="datetimeFigureOut">
              <a:rPr lang="en-US" smtClean="0">
                <a:solidFill>
                  <a:prstClr val="black">
                    <a:tint val="75000"/>
                  </a:prstClr>
                </a:solidFill>
              </a:rPr>
              <a:pPr defTabSz="914400"/>
              <a:t>11/1/2017</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28B4DE81-96CF-4AA6-B9B5-71E0309E5978}" type="slidenum">
              <a:rPr lang="en-US" smtClean="0">
                <a:solidFill>
                  <a:srgbClr val="5FCBEF"/>
                </a:solidFill>
              </a:rPr>
              <a:pPr defTabSz="914400"/>
              <a:t>‹#›</a:t>
            </a:fld>
            <a:endParaRPr lang="en-US">
              <a:solidFill>
                <a:srgbClr val="5FCBEF"/>
              </a:solidFill>
            </a:endParaRPr>
          </a:p>
        </p:txBody>
      </p:sp>
    </p:spTree>
    <p:extLst>
      <p:ext uri="{BB962C8B-B14F-4D97-AF65-F5344CB8AC3E}">
        <p14:creationId xmlns:p14="http://schemas.microsoft.com/office/powerpoint/2010/main" val="2425172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narhc.org/wp-content/uploads/2017/10/RHC-Emergency-Operations-Plan-Template-1.docx" TargetMode="External"/><Relationship Id="rId2" Type="http://schemas.openxmlformats.org/officeDocument/2006/relationships/hyperlink" Target="https://www.dropbox.com/sh/84ulhmgklir8ba5/AAArFPbHLEsoVf-VhUGmG8vsa?dl=0&amp;preview=RHC+FQHC+Plan+Template+01.2017.pdf"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Baughn@capitolassociates.com" TargetMode="External"/><Relationship Id="rId2" Type="http://schemas.openxmlformats.org/officeDocument/2006/relationships/hyperlink" Target="mailto:543-0348info@narhc.org" TargetMode="External"/><Relationship Id="rId1" Type="http://schemas.openxmlformats.org/officeDocument/2006/relationships/slideLayout" Target="../slideLayouts/slideLayout15.xml"/><Relationship Id="rId6" Type="http://schemas.openxmlformats.org/officeDocument/2006/relationships/hyperlink" Target="mailto:Bf@capitolassociates.com" TargetMode="External"/><Relationship Id="rId5" Type="http://schemas.openxmlformats.org/officeDocument/2006/relationships/image" Target="../media/image2.jpg"/><Relationship Id="rId4" Type="http://schemas.openxmlformats.org/officeDocument/2006/relationships/hyperlink" Target="http://www.narhc.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cms.gov/Medicare/Provider-Enrollment-and-Certification/SurveyCertEmergPrep/Downloads/Advanced-Copy-SOM-Appendix-Z-EP-IGs.pdf"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emergency-prep-rule.html" TargetMode="External"/><Relationship Id="rId2" Type="http://schemas.openxmlformats.org/officeDocument/2006/relationships/hyperlink" Target="mailto:SCGEmergencyPrep@cms.hhs.gov" TargetMode="External"/><Relationship Id="rId1" Type="http://schemas.openxmlformats.org/officeDocument/2006/relationships/slideLayout" Target="../slideLayouts/slideLayout16.xml"/><Relationship Id="rId4" Type="http://schemas.openxmlformats.org/officeDocument/2006/relationships/hyperlink" Target="https://asprtracie.hhs.gov/cmsru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mailto:Baughn@capitolassociates.com"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mailto:Bf@capitolassociates.com" TargetMode="External"/><Relationship Id="rId5" Type="http://schemas.openxmlformats.org/officeDocument/2006/relationships/image" Target="../media/image15.png"/><Relationship Id="rId4" Type="http://schemas.openxmlformats.org/officeDocument/2006/relationships/hyperlink" Target="http://www.narhc.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hrsa.gov/rural-health/resources/conference-call/index.htm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a7b754745b3208b7071ab7fb0db5c5cf&amp;term_occur=2&amp;term_src=Title:42:Chapter:IV:Subchapter:G:Part:491:Subpart:A:491.12" TargetMode="External"/><Relationship Id="rId13" Type="http://schemas.openxmlformats.org/officeDocument/2006/relationships/hyperlink" Target="https://www.law.cornell.edu/definitions/index.php?width=840&amp;height=800&amp;iframe=true&amp;def_id=ddd6a30fb3aff6d6969c1e725b47b0a1&amp;term_occur=5&amp;term_src=Title:42:Chapter:IV:Subchapter:G:Part:491:Subpart:A:491.12" TargetMode="External"/><Relationship Id="rId18" Type="http://schemas.openxmlformats.org/officeDocument/2006/relationships/hyperlink" Target="https://www.law.cornell.edu/definitions/index.php?width=840&amp;height=800&amp;iframe=true&amp;def_id=a7b754745b3208b7071ab7fb0db5c5cf&amp;term_occur=5&amp;term_src=Title:42:Chapter:IV:Subchapter:G:Part:491:Subpart:A:491.12" TargetMode="External"/><Relationship Id="rId3" Type="http://schemas.openxmlformats.org/officeDocument/2006/relationships/hyperlink" Target="https://www.law.cornell.edu/definitions/index.php?width=840&amp;height=800&amp;iframe=true&amp;def_id=a7b754745b3208b7071ab7fb0db5c5cf&amp;term_occur=1&amp;term_src=Title:42:Chapter:IV:Subchapter:G:Part:491:Subpart:A:491.12" TargetMode="External"/><Relationship Id="rId7" Type="http://schemas.openxmlformats.org/officeDocument/2006/relationships/hyperlink" Target="https://www.law.cornell.edu/cfr/text/42/491.12#c" TargetMode="External"/><Relationship Id="rId12" Type="http://schemas.openxmlformats.org/officeDocument/2006/relationships/hyperlink" Target="https://www.law.cornell.edu/definitions/index.php?width=840&amp;height=800&amp;iframe=true&amp;def_id=af1380b95e8a855d1475847674acfe41&amp;term_occur=1&amp;term_src=Title:42:Chapter:IV:Subchapter:G:Part:491:Subpart:A:491.12" TargetMode="External"/><Relationship Id="rId17" Type="http://schemas.openxmlformats.org/officeDocument/2006/relationships/hyperlink" Target="https://www.law.cornell.edu/cfr/text/42/491.12#b" TargetMode="External"/><Relationship Id="rId2" Type="http://schemas.openxmlformats.org/officeDocument/2006/relationships/hyperlink" Target="https://www.law.cornell.edu/definitions/index.php?width=840&amp;height=800&amp;iframe=true&amp;def_id=ddd6a30fb3aff6d6969c1e725b47b0a1&amp;term_occur=1&amp;term_src=Title:42:Chapter:IV:Subchapter:G:Part:491:Subpart:A:491.12" TargetMode="External"/><Relationship Id="rId16" Type="http://schemas.openxmlformats.org/officeDocument/2006/relationships/hyperlink" Target="https://www.law.cornell.edu/cfr/text/45/164.510" TargetMode="External"/><Relationship Id="rId1" Type="http://schemas.openxmlformats.org/officeDocument/2006/relationships/slideLayout" Target="../slideLayouts/slideLayout16.xml"/><Relationship Id="rId6" Type="http://schemas.openxmlformats.org/officeDocument/2006/relationships/hyperlink" Target="https://www.law.cornell.edu/cfr/text/42/491.12#a_1" TargetMode="External"/><Relationship Id="rId11" Type="http://schemas.openxmlformats.org/officeDocument/2006/relationships/hyperlink" Target="https://www.law.cornell.edu/definitions/index.php?width=840&amp;height=800&amp;iframe=true&amp;def_id=ddd6a30fb3aff6d6969c1e725b47b0a1&amp;term_occur=4&amp;term_src=Title:42:Chapter:IV:Subchapter:G:Part:491:Subpart:A:491.12" TargetMode="External"/><Relationship Id="rId5" Type="http://schemas.openxmlformats.org/officeDocument/2006/relationships/hyperlink" Target="https://www.law.cornell.edu/cfr/text/42/491.12#a" TargetMode="External"/><Relationship Id="rId15" Type="http://schemas.openxmlformats.org/officeDocument/2006/relationships/hyperlink" Target="https://www.law.cornell.edu/definitions/index.php?width=840&amp;height=800&amp;iframe=true&amp;def_id=a7b754745b3208b7071ab7fb0db5c5cf&amp;term_occur=4&amp;term_src=Title:42:Chapter:IV:Subchapter:G:Part:491:Subpart:A:491.12" TargetMode="External"/><Relationship Id="rId10" Type="http://schemas.openxmlformats.org/officeDocument/2006/relationships/hyperlink" Target="https://www.law.cornell.edu/definitions/index.php?width=840&amp;height=800&amp;iframe=true&amp;def_id=ddd6a30fb3aff6d6969c1e725b47b0a1&amp;term_occur=3&amp;term_src=Title:42:Chapter:IV:Subchapter:G:Part:491:Subpart:A:491.12" TargetMode="External"/><Relationship Id="rId4" Type="http://schemas.openxmlformats.org/officeDocument/2006/relationships/hyperlink" Target="https://www.law.cornell.edu/definitions/index.php?width=840&amp;height=800&amp;iframe=true&amp;def_id=ddd6a30fb3aff6d6969c1e725b47b0a1&amp;term_occur=2&amp;term_src=Title:42:Chapter:IV:Subchapter:G:Part:491:Subpart:A:491.12" TargetMode="External"/><Relationship Id="rId9" Type="http://schemas.openxmlformats.org/officeDocument/2006/relationships/hyperlink" Target="https://www.law.cornell.edu/definitions/index.php?width=840&amp;height=800&amp;iframe=true&amp;def_id=a7b754745b3208b7071ab7fb0db5c5cf&amp;term_occur=3&amp;term_src=Title:42:Chapter:IV:Subchapter:G:Part:491:Subpart:A:491.12" TargetMode="External"/><Relationship Id="rId14" Type="http://schemas.openxmlformats.org/officeDocument/2006/relationships/hyperlink" Target="https://www.law.cornell.edu/definitions/index.php?width=840&amp;height=800&amp;iframe=true&amp;def_id=ddd6a30fb3aff6d6969c1e725b47b0a1&amp;term_occur=6&amp;term_src=Title:42:Chapter:IV:Subchapter:G:Part:491:Subpart:A:491.1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B0F0"/>
                </a:solidFill>
              </a:rPr>
              <a:t>Rural Health Clinic </a:t>
            </a:r>
            <a:br>
              <a:rPr lang="en-US" b="1" dirty="0">
                <a:solidFill>
                  <a:srgbClr val="00B0F0"/>
                </a:solidFill>
              </a:rPr>
            </a:br>
            <a:r>
              <a:rPr lang="en-US" b="1" dirty="0">
                <a:solidFill>
                  <a:srgbClr val="00B0F0"/>
                </a:solidFill>
              </a:rPr>
              <a:t>Technical Assistance Webinar</a:t>
            </a:r>
            <a:r>
              <a:rPr lang="en-US" b="1" dirty="0">
                <a:solidFill>
                  <a:srgbClr val="00B050"/>
                </a:solidFill>
              </a:rPr>
              <a:t/>
            </a:r>
            <a:br>
              <a:rPr lang="en-US" b="1" dirty="0">
                <a:solidFill>
                  <a:srgbClr val="00B050"/>
                </a:solidFill>
              </a:rPr>
            </a:br>
            <a:endParaRPr lang="en-US" dirty="0"/>
          </a:p>
        </p:txBody>
      </p:sp>
      <p:sp>
        <p:nvSpPr>
          <p:cNvPr id="3" name="Content Placeholder 2"/>
          <p:cNvSpPr>
            <a:spLocks noGrp="1"/>
          </p:cNvSpPr>
          <p:nvPr>
            <p:ph idx="1"/>
          </p:nvPr>
        </p:nvSpPr>
        <p:spPr/>
        <p:txBody>
          <a:bodyPr/>
          <a:lstStyle/>
          <a:p>
            <a:pPr marL="0" indent="0" algn="ctr">
              <a:buNone/>
            </a:pPr>
            <a:r>
              <a:rPr lang="en-US" dirty="0">
                <a:solidFill>
                  <a:schemeClr val="tx1"/>
                </a:solidFill>
              </a:rPr>
              <a:t>This webinar is brought to you by the National Association of Rural Health Clinics and is supported by cooperative agreement 1UG6RH28684from the Federal Office of Rural Health Policy, Health Resources and Services Administration (HRSA).  It is intended to serve as a technical assistance resource based on the experience and expertise of independent consultants and guest speakers.  </a:t>
            </a:r>
          </a:p>
          <a:p>
            <a:pPr marL="0" indent="0" algn="ctr">
              <a:buNone/>
            </a:pPr>
            <a:endParaRPr lang="en-US" dirty="0">
              <a:solidFill>
                <a:schemeClr val="tx1"/>
              </a:solidFill>
            </a:endParaRPr>
          </a:p>
          <a:p>
            <a:pPr marL="0" indent="0" algn="ctr">
              <a:buNone/>
            </a:pPr>
            <a:r>
              <a:rPr lang="en-US" i="1" dirty="0">
                <a:solidFill>
                  <a:schemeClr val="tx1"/>
                </a:solidFill>
              </a:rPr>
              <a:t>The contents of this webinar are solely the responsibility of the authors and do not necessarily represent the official views of HRSA.</a:t>
            </a:r>
          </a:p>
          <a:p>
            <a:endParaRPr lang="en-US" dirty="0"/>
          </a:p>
        </p:txBody>
      </p:sp>
    </p:spTree>
    <p:extLst>
      <p:ext uri="{BB962C8B-B14F-4D97-AF65-F5344CB8AC3E}">
        <p14:creationId xmlns:p14="http://schemas.microsoft.com/office/powerpoint/2010/main" val="319907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36319"/>
            <a:ext cx="7792898" cy="880725"/>
          </a:xfrm>
        </p:spPr>
        <p:txBody>
          <a:bodyPr/>
          <a:lstStyle/>
          <a:p>
            <a:r>
              <a:rPr lang="en-US" b="1" dirty="0">
                <a:solidFill>
                  <a:srgbClr val="00B0F0"/>
                </a:solidFill>
              </a:rPr>
              <a:t>§491.12 </a:t>
            </a:r>
            <a:r>
              <a:rPr lang="en-US" b="1" dirty="0" smtClean="0">
                <a:solidFill>
                  <a:srgbClr val="00B0F0"/>
                </a:solidFill>
              </a:rPr>
              <a:t>(c) Communication Plan</a:t>
            </a:r>
            <a:endParaRPr lang="en-US" dirty="0">
              <a:solidFill>
                <a:srgbClr val="00B0F0"/>
              </a:solidFill>
            </a:endParaRPr>
          </a:p>
        </p:txBody>
      </p:sp>
      <p:sp>
        <p:nvSpPr>
          <p:cNvPr id="3" name="Content Placeholder 2"/>
          <p:cNvSpPr>
            <a:spLocks noGrp="1"/>
          </p:cNvSpPr>
          <p:nvPr>
            <p:ph idx="1"/>
          </p:nvPr>
        </p:nvSpPr>
        <p:spPr>
          <a:xfrm>
            <a:off x="677334" y="1466322"/>
            <a:ext cx="6857999" cy="4782078"/>
          </a:xfrm>
        </p:spPr>
        <p:txBody>
          <a:bodyPr>
            <a:normAutofit/>
          </a:bodyPr>
          <a:lstStyle/>
          <a:p>
            <a:pPr>
              <a:buFont typeface="Wingdings" panose="05000000000000000000" pitchFamily="2" charset="2"/>
              <a:buChar char="Ø"/>
            </a:pPr>
            <a:r>
              <a:rPr lang="en-US" dirty="0" smtClean="0">
                <a:solidFill>
                  <a:schemeClr val="tx1"/>
                </a:solidFill>
              </a:rPr>
              <a:t>Communication plan must be updated annually</a:t>
            </a:r>
          </a:p>
          <a:p>
            <a:pPr>
              <a:buFont typeface="Wingdings" panose="05000000000000000000" pitchFamily="2" charset="2"/>
              <a:buChar char="Ø"/>
            </a:pPr>
            <a:r>
              <a:rPr lang="en-US" dirty="0" smtClean="0">
                <a:solidFill>
                  <a:schemeClr val="tx1"/>
                </a:solidFill>
              </a:rPr>
              <a:t>Include contact info for:</a:t>
            </a:r>
          </a:p>
          <a:p>
            <a:pPr lvl="1">
              <a:buFont typeface="Wingdings" panose="05000000000000000000" pitchFamily="2" charset="2"/>
              <a:buChar char="Ø"/>
            </a:pPr>
            <a:r>
              <a:rPr lang="en-US" dirty="0" smtClean="0">
                <a:solidFill>
                  <a:schemeClr val="tx1"/>
                </a:solidFill>
              </a:rPr>
              <a:t>Staff, contractors, patients’ physicians, other RHCs/FQHCs, volunteers as well as all government emergency preparedness staff</a:t>
            </a:r>
          </a:p>
          <a:p>
            <a:pPr>
              <a:buFont typeface="Wingdings" panose="05000000000000000000" pitchFamily="2" charset="2"/>
              <a:buChar char="Ø"/>
            </a:pPr>
            <a:r>
              <a:rPr lang="en-US" dirty="0" smtClean="0">
                <a:solidFill>
                  <a:schemeClr val="tx1"/>
                </a:solidFill>
              </a:rPr>
              <a:t>Must have primary and alternate means of communication with RHC staff and governmental agencies </a:t>
            </a:r>
            <a:endParaRPr lang="en-US" dirty="0">
              <a:solidFill>
                <a:schemeClr val="tx1"/>
              </a:solidFill>
            </a:endParaRPr>
          </a:p>
          <a:p>
            <a:pPr>
              <a:buFont typeface="Wingdings" panose="05000000000000000000" pitchFamily="2" charset="2"/>
              <a:buChar char="Ø"/>
            </a:pPr>
            <a:r>
              <a:rPr lang="en-US" dirty="0" smtClean="0">
                <a:solidFill>
                  <a:schemeClr val="tx1"/>
                </a:solidFill>
              </a:rPr>
              <a:t>A way to provide info about the condition of RHC and location of patients (example where they shelter in place)</a:t>
            </a:r>
          </a:p>
          <a:p>
            <a:pPr>
              <a:buFont typeface="Wingdings" panose="05000000000000000000" pitchFamily="2" charset="2"/>
              <a:buChar char="Ø"/>
            </a:pPr>
            <a:r>
              <a:rPr lang="en-US" dirty="0" smtClean="0">
                <a:solidFill>
                  <a:schemeClr val="tx1"/>
                </a:solidFill>
              </a:rPr>
              <a:t>A way to communicate to authorities about the ability of the RHC to provide assistance</a:t>
            </a:r>
          </a:p>
        </p:txBody>
      </p:sp>
    </p:spTree>
    <p:extLst>
      <p:ext uri="{BB962C8B-B14F-4D97-AF65-F5344CB8AC3E}">
        <p14:creationId xmlns:p14="http://schemas.microsoft.com/office/powerpoint/2010/main" val="375880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6533"/>
          </a:xfrm>
        </p:spPr>
        <p:txBody>
          <a:bodyPr>
            <a:normAutofit fontScale="90000"/>
          </a:bodyPr>
          <a:lstStyle/>
          <a:p>
            <a:r>
              <a:rPr lang="en-US" b="1" dirty="0" smtClean="0">
                <a:solidFill>
                  <a:srgbClr val="00B0F0"/>
                </a:solidFill>
              </a:rPr>
              <a:t>§491.12(c) Guidance to Surveyors</a:t>
            </a:r>
            <a:endParaRPr lang="en-US" b="1" dirty="0">
              <a:solidFill>
                <a:srgbClr val="00B0F0"/>
              </a:solidFill>
            </a:endParaRPr>
          </a:p>
        </p:txBody>
      </p:sp>
      <p:sp>
        <p:nvSpPr>
          <p:cNvPr id="3" name="Content Placeholder 2"/>
          <p:cNvSpPr>
            <a:spLocks noGrp="1"/>
          </p:cNvSpPr>
          <p:nvPr>
            <p:ph idx="1"/>
          </p:nvPr>
        </p:nvSpPr>
        <p:spPr>
          <a:xfrm>
            <a:off x="677334" y="1236133"/>
            <a:ext cx="6632358" cy="5367867"/>
          </a:xfrm>
        </p:spPr>
        <p:txBody>
          <a:bodyPr/>
          <a:lstStyle/>
          <a:p>
            <a:r>
              <a:rPr lang="en-US" dirty="0">
                <a:solidFill>
                  <a:schemeClr val="tx1"/>
                </a:solidFill>
              </a:rPr>
              <a:t>Facilities in rural or remote areas with limited </a:t>
            </a:r>
            <a:r>
              <a:rPr lang="en-US" dirty="0" smtClean="0">
                <a:solidFill>
                  <a:schemeClr val="tx1"/>
                </a:solidFill>
              </a:rPr>
              <a:t>connectivity…need </a:t>
            </a:r>
            <a:r>
              <a:rPr lang="en-US" dirty="0">
                <a:solidFill>
                  <a:schemeClr val="tx1"/>
                </a:solidFill>
              </a:rPr>
              <a:t>to ensure their communication plan addresses how they would communicate and comply with this requirement in the absence of these communication </a:t>
            </a:r>
            <a:r>
              <a:rPr lang="en-US" dirty="0" smtClean="0">
                <a:solidFill>
                  <a:schemeClr val="tx1"/>
                </a:solidFill>
              </a:rPr>
              <a:t>methodologies…Optional </a:t>
            </a:r>
            <a:r>
              <a:rPr lang="en-US" dirty="0">
                <a:solidFill>
                  <a:schemeClr val="tx1"/>
                </a:solidFill>
              </a:rPr>
              <a:t>communication methods facilities may consider include satellite phones, radios and short wave radios</a:t>
            </a:r>
            <a:r>
              <a:rPr lang="en-US" dirty="0" smtClean="0">
                <a:solidFill>
                  <a:schemeClr val="tx1"/>
                </a:solidFill>
              </a:rPr>
              <a:t>.</a:t>
            </a:r>
          </a:p>
          <a:p>
            <a:r>
              <a:rPr lang="en-US" dirty="0">
                <a:solidFill>
                  <a:schemeClr val="tx1"/>
                </a:solidFill>
              </a:rPr>
              <a:t>Facilities have the discretion to utilize alternate communication systems that best meets their needs. However, it is expected that facilities would consider pagers, cellular telephones, radio transceivers (that is, walkie-talkies), and various other radio devices such as the NOAA Weather Radio and Amateur Radio Operators’ (HAM Radio) systems, as well as satellite telephone communications systems. </a:t>
            </a:r>
          </a:p>
        </p:txBody>
      </p:sp>
      <p:pic>
        <p:nvPicPr>
          <p:cNvPr id="5" name="Picture 4"/>
          <p:cNvPicPr>
            <a:picLocks noChangeAspect="1"/>
          </p:cNvPicPr>
          <p:nvPr/>
        </p:nvPicPr>
        <p:blipFill>
          <a:blip r:embed="rId2"/>
          <a:stretch>
            <a:fillRect/>
          </a:stretch>
        </p:blipFill>
        <p:spPr>
          <a:xfrm>
            <a:off x="7309692" y="1236133"/>
            <a:ext cx="4317915" cy="3234268"/>
          </a:xfrm>
          <a:prstGeom prst="rect">
            <a:avLst/>
          </a:prstGeom>
        </p:spPr>
      </p:pic>
    </p:spTree>
    <p:extLst>
      <p:ext uri="{BB962C8B-B14F-4D97-AF65-F5344CB8AC3E}">
        <p14:creationId xmlns:p14="http://schemas.microsoft.com/office/powerpoint/2010/main" val="102140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24934"/>
            <a:ext cx="8596668" cy="745066"/>
          </a:xfrm>
        </p:spPr>
        <p:txBody>
          <a:bodyPr/>
          <a:lstStyle/>
          <a:p>
            <a:r>
              <a:rPr lang="en-US" b="1" dirty="0">
                <a:solidFill>
                  <a:srgbClr val="00B0F0"/>
                </a:solidFill>
              </a:rPr>
              <a:t>§491.12 </a:t>
            </a:r>
            <a:r>
              <a:rPr lang="en-US" b="1" dirty="0" smtClean="0">
                <a:solidFill>
                  <a:srgbClr val="00B0F0"/>
                </a:solidFill>
              </a:rPr>
              <a:t>(d) Training and Testing</a:t>
            </a:r>
            <a:endParaRPr lang="en-US" dirty="0">
              <a:solidFill>
                <a:srgbClr val="00B0F0"/>
              </a:solidFill>
            </a:endParaRPr>
          </a:p>
        </p:txBody>
      </p:sp>
      <p:sp>
        <p:nvSpPr>
          <p:cNvPr id="3" name="Content Placeholder 2"/>
          <p:cNvSpPr>
            <a:spLocks noGrp="1"/>
          </p:cNvSpPr>
          <p:nvPr>
            <p:ph idx="1"/>
          </p:nvPr>
        </p:nvSpPr>
        <p:spPr>
          <a:xfrm>
            <a:off x="677334" y="1270000"/>
            <a:ext cx="8596668" cy="5435600"/>
          </a:xfrm>
        </p:spPr>
        <p:txBody>
          <a:bodyPr>
            <a:normAutofit/>
          </a:bodyPr>
          <a:lstStyle/>
          <a:p>
            <a:pPr>
              <a:buFont typeface="Wingdings" panose="05000000000000000000" pitchFamily="2" charset="2"/>
              <a:buChar char="Ø"/>
            </a:pPr>
            <a:r>
              <a:rPr lang="en-US" dirty="0" smtClean="0">
                <a:solidFill>
                  <a:schemeClr val="tx1"/>
                </a:solidFill>
              </a:rPr>
              <a:t>RHC must train all staff and contractors consistent with their expected roles</a:t>
            </a:r>
          </a:p>
          <a:p>
            <a:pPr>
              <a:buFont typeface="Wingdings" panose="05000000000000000000" pitchFamily="2" charset="2"/>
              <a:buChar char="Ø"/>
            </a:pPr>
            <a:r>
              <a:rPr lang="en-US" dirty="0" smtClean="0">
                <a:solidFill>
                  <a:schemeClr val="tx1"/>
                </a:solidFill>
              </a:rPr>
              <a:t>One documented training a year for all staff and staff must demonstrate understanding of the emergency procedures</a:t>
            </a:r>
          </a:p>
          <a:p>
            <a:pPr>
              <a:buFont typeface="Wingdings" panose="05000000000000000000" pitchFamily="2" charset="2"/>
              <a:buChar char="Ø"/>
            </a:pPr>
            <a:r>
              <a:rPr lang="en-US" dirty="0" smtClean="0">
                <a:solidFill>
                  <a:schemeClr val="tx1"/>
                </a:solidFill>
              </a:rPr>
              <a:t>RHC must participate in 1 full scale community-based exercise annually (check your state HHS website for more info</a:t>
            </a:r>
          </a:p>
          <a:p>
            <a:pPr>
              <a:buFont typeface="Wingdings" panose="05000000000000000000" pitchFamily="2" charset="2"/>
              <a:buChar char="Ø"/>
            </a:pPr>
            <a:r>
              <a:rPr lang="en-US" dirty="0" smtClean="0">
                <a:solidFill>
                  <a:schemeClr val="tx1"/>
                </a:solidFill>
              </a:rPr>
              <a:t>Additionally there must be a 2</a:t>
            </a:r>
            <a:r>
              <a:rPr lang="en-US" baseline="30000" dirty="0" smtClean="0">
                <a:solidFill>
                  <a:schemeClr val="tx1"/>
                </a:solidFill>
              </a:rPr>
              <a:t>nd</a:t>
            </a:r>
            <a:r>
              <a:rPr lang="en-US" dirty="0" smtClean="0">
                <a:solidFill>
                  <a:schemeClr val="tx1"/>
                </a:solidFill>
              </a:rPr>
              <a:t> full scale exercise or tabletop exercise</a:t>
            </a:r>
          </a:p>
          <a:p>
            <a:pPr>
              <a:buFont typeface="Wingdings" panose="05000000000000000000" pitchFamily="2" charset="2"/>
              <a:buChar char="Ø"/>
            </a:pPr>
            <a:r>
              <a:rPr lang="en-US" dirty="0" smtClean="0">
                <a:solidFill>
                  <a:schemeClr val="tx1"/>
                </a:solidFill>
              </a:rPr>
              <a:t>RHCs must document these drills and analyze their performance</a:t>
            </a:r>
          </a:p>
          <a:p>
            <a:pPr marL="0" indent="0">
              <a:buNone/>
            </a:pPr>
            <a:endParaRPr lang="en-US" dirty="0" smtClean="0">
              <a:solidFill>
                <a:schemeClr val="tx1"/>
              </a:solidFill>
            </a:endParaRPr>
          </a:p>
          <a:p>
            <a:pPr>
              <a:buFont typeface="Wingdings" panose="05000000000000000000" pitchFamily="2" charset="2"/>
              <a:buChar char="Ø"/>
            </a:pPr>
            <a:r>
              <a:rPr lang="en-US" dirty="0" smtClean="0">
                <a:solidFill>
                  <a:schemeClr val="tx1"/>
                </a:solidFill>
              </a:rPr>
              <a:t>CMS is working on providing training resources for providers and surveyors</a:t>
            </a:r>
          </a:p>
          <a:p>
            <a:pPr>
              <a:buFont typeface="Wingdings" panose="05000000000000000000" pitchFamily="2" charset="2"/>
              <a:buChar char="Ø"/>
            </a:pPr>
            <a:r>
              <a:rPr lang="en-US" sz="3200" b="1" dirty="0">
                <a:solidFill>
                  <a:schemeClr val="tx1"/>
                </a:solidFill>
              </a:rPr>
              <a:t>Two drills/exercises must be performed before Nov. </a:t>
            </a:r>
            <a:r>
              <a:rPr lang="en-US" sz="3200" b="1" dirty="0" smtClean="0">
                <a:solidFill>
                  <a:schemeClr val="tx1"/>
                </a:solidFill>
              </a:rPr>
              <a:t>15 (FAQ Round 5)</a:t>
            </a:r>
            <a:endParaRPr lang="en-US" sz="3200" b="1" dirty="0">
              <a:solidFill>
                <a:schemeClr val="tx1"/>
              </a:solidFill>
            </a:endParaRPr>
          </a:p>
          <a:p>
            <a:pPr>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3468214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4267"/>
          </a:xfrm>
        </p:spPr>
        <p:txBody>
          <a:bodyPr/>
          <a:lstStyle/>
          <a:p>
            <a:r>
              <a:rPr lang="en-US" b="1" dirty="0" smtClean="0">
                <a:solidFill>
                  <a:srgbClr val="00B0F0"/>
                </a:solidFill>
              </a:rPr>
              <a:t>§491.12 (d) Guidance to Surveyors</a:t>
            </a:r>
            <a:endParaRPr lang="en-US" b="1" dirty="0">
              <a:solidFill>
                <a:srgbClr val="00B0F0"/>
              </a:solidFill>
            </a:endParaRPr>
          </a:p>
        </p:txBody>
      </p:sp>
      <p:pic>
        <p:nvPicPr>
          <p:cNvPr id="4" name="Picture 3"/>
          <p:cNvPicPr>
            <a:picLocks noChangeAspect="1"/>
          </p:cNvPicPr>
          <p:nvPr/>
        </p:nvPicPr>
        <p:blipFill>
          <a:blip r:embed="rId2"/>
          <a:stretch>
            <a:fillRect/>
          </a:stretch>
        </p:blipFill>
        <p:spPr>
          <a:xfrm>
            <a:off x="7849105" y="1743605"/>
            <a:ext cx="4342895" cy="2879528"/>
          </a:xfrm>
          <a:prstGeom prst="rect">
            <a:avLst/>
          </a:prstGeom>
        </p:spPr>
      </p:pic>
      <p:sp>
        <p:nvSpPr>
          <p:cNvPr id="6" name="AutoShape 4" descr="Image result for emergency drill"/>
          <p:cNvSpPr>
            <a:spLocks noGrp="1" noChangeAspect="1" noChangeArrowheads="1"/>
          </p:cNvSpPr>
          <p:nvPr>
            <p:ph idx="1"/>
          </p:nvPr>
        </p:nvSpPr>
        <p:spPr bwMode="auto">
          <a:xfrm>
            <a:off x="677862" y="1303337"/>
            <a:ext cx="6959071" cy="52837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a:solidFill>
                  <a:schemeClr val="tx1"/>
                </a:solidFill>
              </a:rPr>
              <a:t>Facilities are expected to contact their local and state agencies and healthcare coalitions, where appropriate, to determine if an opportunity exists and determine if their participation would fulfill this requirement. </a:t>
            </a:r>
          </a:p>
          <a:p>
            <a:r>
              <a:rPr lang="en-US" dirty="0">
                <a:solidFill>
                  <a:schemeClr val="tx1"/>
                </a:solidFill>
              </a:rPr>
              <a:t>Facilities that are not able to identify a full-scale community-based exercise, </a:t>
            </a:r>
            <a:r>
              <a:rPr lang="en-US" b="1" dirty="0">
                <a:solidFill>
                  <a:schemeClr val="tx1"/>
                </a:solidFill>
              </a:rPr>
              <a:t>can instead fulfill this part of their requirement by either conducting an individual facility-based exercise</a:t>
            </a:r>
            <a:r>
              <a:rPr lang="en-US" dirty="0">
                <a:solidFill>
                  <a:schemeClr val="tx1"/>
                </a:solidFill>
              </a:rPr>
              <a:t>, documenting an emergency that required them to fully activate their emergency plan, or by conducting a smaller community-based exercise with other nearby facilities. </a:t>
            </a:r>
          </a:p>
          <a:p>
            <a:r>
              <a:rPr lang="en-US" dirty="0">
                <a:solidFill>
                  <a:schemeClr val="tx1"/>
                </a:solidFill>
              </a:rPr>
              <a:t>Facilities must maintain documentation of the annual training for all staff. The documentation must include the specific training completed as well as the methods used for demonstrating knowledge of the training program. Facilities have flexibility in ways to demonstrate staff knowledge of emergency procedures. The method chosen is likely based on the training delivery method.</a:t>
            </a:r>
          </a:p>
        </p:txBody>
      </p:sp>
    </p:spTree>
    <p:extLst>
      <p:ext uri="{BB962C8B-B14F-4D97-AF65-F5344CB8AC3E}">
        <p14:creationId xmlns:p14="http://schemas.microsoft.com/office/powerpoint/2010/main" val="86666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§491.12 </a:t>
            </a:r>
            <a:r>
              <a:rPr lang="en-US" b="1" dirty="0" smtClean="0">
                <a:solidFill>
                  <a:srgbClr val="00B0F0"/>
                </a:solidFill>
              </a:rPr>
              <a:t>(e) Integrated Healthcare Systems</a:t>
            </a:r>
            <a:endParaRPr lang="en-US" dirty="0">
              <a:solidFill>
                <a:srgbClr val="00B0F0"/>
              </a:solidFill>
            </a:endParaRPr>
          </a:p>
        </p:txBody>
      </p:sp>
      <p:sp>
        <p:nvSpPr>
          <p:cNvPr id="3" name="Content Placeholder 2"/>
          <p:cNvSpPr>
            <a:spLocks noGrp="1"/>
          </p:cNvSpPr>
          <p:nvPr>
            <p:ph idx="1"/>
          </p:nvPr>
        </p:nvSpPr>
        <p:spPr>
          <a:xfrm>
            <a:off x="4326988" y="1930399"/>
            <a:ext cx="5087946" cy="4504267"/>
          </a:xfrm>
        </p:spPr>
        <p:txBody>
          <a:bodyPr>
            <a:normAutofit/>
          </a:bodyPr>
          <a:lstStyle/>
          <a:p>
            <a:pPr>
              <a:buFont typeface="Wingdings" panose="05000000000000000000" pitchFamily="2" charset="2"/>
              <a:buChar char="Ø"/>
            </a:pPr>
            <a:r>
              <a:rPr lang="en-US" dirty="0" smtClean="0">
                <a:solidFill>
                  <a:schemeClr val="tx1"/>
                </a:solidFill>
              </a:rPr>
              <a:t>If you are part of a larger healthcare system you can elect to participate in the system’s coordinated emergency preparedness program instead if it does the following:</a:t>
            </a:r>
          </a:p>
          <a:p>
            <a:pPr lvl="1">
              <a:buFont typeface="Wingdings" panose="05000000000000000000" pitchFamily="2" charset="2"/>
              <a:buChar char="Ø"/>
            </a:pPr>
            <a:r>
              <a:rPr lang="en-US" dirty="0" smtClean="0">
                <a:solidFill>
                  <a:schemeClr val="tx1"/>
                </a:solidFill>
              </a:rPr>
              <a:t>Demonstrate that each separate facility actively participated in the program</a:t>
            </a:r>
          </a:p>
          <a:p>
            <a:pPr lvl="1">
              <a:buFont typeface="Wingdings" panose="05000000000000000000" pitchFamily="2" charset="2"/>
              <a:buChar char="Ø"/>
            </a:pPr>
            <a:r>
              <a:rPr lang="en-US" dirty="0" smtClean="0">
                <a:solidFill>
                  <a:schemeClr val="tx1"/>
                </a:solidFill>
              </a:rPr>
              <a:t>Plan must be developed in a manner that takes into account each facilities unique circumstances</a:t>
            </a:r>
          </a:p>
          <a:p>
            <a:pPr lvl="1">
              <a:buFont typeface="Wingdings" panose="05000000000000000000" pitchFamily="2" charset="2"/>
              <a:buChar char="Ø"/>
            </a:pPr>
            <a:r>
              <a:rPr lang="en-US" dirty="0" smtClean="0">
                <a:solidFill>
                  <a:schemeClr val="tx1"/>
                </a:solidFill>
              </a:rPr>
              <a:t>Each separate facility must be in compliance</a:t>
            </a:r>
          </a:p>
        </p:txBody>
      </p:sp>
      <p:pic>
        <p:nvPicPr>
          <p:cNvPr id="4" name="Picture 3"/>
          <p:cNvPicPr>
            <a:picLocks noChangeAspect="1"/>
          </p:cNvPicPr>
          <p:nvPr/>
        </p:nvPicPr>
        <p:blipFill>
          <a:blip r:embed="rId2"/>
          <a:stretch>
            <a:fillRect/>
          </a:stretch>
        </p:blipFill>
        <p:spPr>
          <a:xfrm>
            <a:off x="1249680" y="2523914"/>
            <a:ext cx="3077308" cy="2667000"/>
          </a:xfrm>
          <a:prstGeom prst="rect">
            <a:avLst/>
          </a:prstGeom>
        </p:spPr>
      </p:pic>
    </p:spTree>
    <p:extLst>
      <p:ext uri="{BB962C8B-B14F-4D97-AF65-F5344CB8AC3E}">
        <p14:creationId xmlns:p14="http://schemas.microsoft.com/office/powerpoint/2010/main" val="83390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6533"/>
          </a:xfrm>
        </p:spPr>
        <p:txBody>
          <a:bodyPr>
            <a:normAutofit fontScale="90000"/>
          </a:bodyPr>
          <a:lstStyle/>
          <a:p>
            <a:r>
              <a:rPr lang="en-US" b="1" dirty="0" smtClean="0">
                <a:solidFill>
                  <a:srgbClr val="00B0F0"/>
                </a:solidFill>
              </a:rPr>
              <a:t>§491.12(e) Guidance to Surveyors</a:t>
            </a:r>
            <a:endParaRPr lang="en-US" b="1" dirty="0">
              <a:solidFill>
                <a:srgbClr val="00B0F0"/>
              </a:solidFill>
            </a:endParaRPr>
          </a:p>
        </p:txBody>
      </p:sp>
      <p:sp>
        <p:nvSpPr>
          <p:cNvPr id="3" name="Content Placeholder 2"/>
          <p:cNvSpPr>
            <a:spLocks noGrp="1"/>
          </p:cNvSpPr>
          <p:nvPr>
            <p:ph idx="1"/>
          </p:nvPr>
        </p:nvSpPr>
        <p:spPr>
          <a:xfrm>
            <a:off x="677334" y="1236133"/>
            <a:ext cx="7958666" cy="5367867"/>
          </a:xfrm>
        </p:spPr>
        <p:txBody>
          <a:bodyPr>
            <a:noAutofit/>
          </a:bodyPr>
          <a:lstStyle/>
          <a:p>
            <a:r>
              <a:rPr lang="en-US" dirty="0">
                <a:solidFill>
                  <a:schemeClr val="tx1"/>
                </a:solidFill>
                <a:latin typeface="Times New Roman" panose="02020603050405020304" pitchFamily="18" charset="0"/>
                <a:cs typeface="Times New Roman" panose="02020603050405020304" pitchFamily="18" charset="0"/>
              </a:rPr>
              <a:t>If a healthcare system elects to have a unified emergency preparedness program, the integrated program must demonstrate that each separately certified facility within the system that elected to participate in the system’s integrated program actively participated in the development of the program. Therefore, each facility should designate personnel who will collaborate with the healthcare system to develop the plan. The unified and integrated plan should include documentation that verifies each facility participated in the development of the plan. </a:t>
            </a:r>
            <a:r>
              <a:rPr lang="en-US" b="1" dirty="0">
                <a:solidFill>
                  <a:schemeClr val="tx1"/>
                </a:solidFill>
                <a:latin typeface="Times New Roman" panose="02020603050405020304" pitchFamily="18" charset="0"/>
                <a:cs typeface="Times New Roman" panose="02020603050405020304" pitchFamily="18" charset="0"/>
              </a:rPr>
              <a:t>This could include the names of personnel at each facility who assisted in the development of the plan and the minutes from planning meetings. </a:t>
            </a:r>
            <a:endParaRPr lang="en-US" b="1"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Because of the many different configurations of healthcare systems, from the different types of facilities in the system, to the varied locations of the facilities, it is not possible to specify how unified training and testing programs should be developed. </a:t>
            </a:r>
            <a:r>
              <a:rPr lang="en-US" b="1" dirty="0">
                <a:solidFill>
                  <a:schemeClr val="tx1"/>
                </a:solidFill>
                <a:latin typeface="Times New Roman" panose="02020603050405020304" pitchFamily="18" charset="0"/>
                <a:cs typeface="Times New Roman" panose="02020603050405020304" pitchFamily="18" charset="0"/>
              </a:rPr>
              <a:t>There is no “one size fits all” model that can be prescribed. </a:t>
            </a:r>
            <a:r>
              <a:rPr lang="en-US" dirty="0">
                <a:solidFill>
                  <a:schemeClr val="tx1"/>
                </a:solidFill>
                <a:latin typeface="Times New Roman" panose="02020603050405020304" pitchFamily="18" charset="0"/>
                <a:cs typeface="Times New Roman" panose="02020603050405020304" pitchFamily="18" charset="0"/>
              </a:rPr>
              <a:t>However, if the system decides to develop a unified and integrated training and testing program, the training and testing must be developed based on the community and facility based hazards assessments at each facility that is participating in the unified emergency preparedness program. Each facility must maintain individual training records of staff and records of all required training exercises. </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26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3467"/>
          </a:xfrm>
        </p:spPr>
        <p:txBody>
          <a:bodyPr/>
          <a:lstStyle/>
          <a:p>
            <a:r>
              <a:rPr lang="en-US" b="1" dirty="0" smtClean="0">
                <a:solidFill>
                  <a:srgbClr val="00B0F0"/>
                </a:solidFill>
              </a:rPr>
              <a:t>Emergency Plan Template</a:t>
            </a:r>
            <a:endParaRPr lang="en-US" b="1" dirty="0">
              <a:solidFill>
                <a:srgbClr val="00B0F0"/>
              </a:solidFill>
            </a:endParaRPr>
          </a:p>
        </p:txBody>
      </p:sp>
      <p:sp>
        <p:nvSpPr>
          <p:cNvPr id="3" name="Content Placeholder 2"/>
          <p:cNvSpPr>
            <a:spLocks noGrp="1"/>
          </p:cNvSpPr>
          <p:nvPr>
            <p:ph idx="1"/>
          </p:nvPr>
        </p:nvSpPr>
        <p:spPr>
          <a:xfrm>
            <a:off x="677334" y="1405467"/>
            <a:ext cx="8596668" cy="4635895"/>
          </a:xfrm>
        </p:spPr>
        <p:txBody>
          <a:bodyPr/>
          <a:lstStyle/>
          <a:p>
            <a:r>
              <a:rPr lang="en-US" dirty="0" smtClean="0">
                <a:solidFill>
                  <a:schemeClr val="tx1"/>
                </a:solidFill>
              </a:rPr>
              <a:t>The LA Department of Health developed an RHC-centric Emergency Plan Template that is publicly available here</a:t>
            </a:r>
            <a:r>
              <a:rPr lang="en-US" dirty="0">
                <a:solidFill>
                  <a:schemeClr val="tx1"/>
                </a:solidFill>
              </a:rPr>
              <a:t>: </a:t>
            </a:r>
            <a:r>
              <a:rPr lang="en-US" dirty="0">
                <a:hlinkClick r:id="rId2"/>
              </a:rPr>
              <a:t>https://</a:t>
            </a:r>
            <a:r>
              <a:rPr lang="en-US" dirty="0" smtClean="0">
                <a:hlinkClick r:id="rId2"/>
              </a:rPr>
              <a:t>www.dropbox.com/sh/84ulhmgklir8ba5/AAArFPbHLEsoVf-VhUGmG8vsa?dl=0&amp;preview=RHC+FQHC+Plan+Template+01.2017.pdf</a:t>
            </a:r>
            <a:endParaRPr lang="en-US" dirty="0" smtClean="0"/>
          </a:p>
          <a:p>
            <a:r>
              <a:rPr lang="en-US" dirty="0" smtClean="0">
                <a:solidFill>
                  <a:schemeClr val="tx1"/>
                </a:solidFill>
              </a:rPr>
              <a:t>NARHC has removed the Louisiana-specific references and created a generic version that you can find on the NARHC website here:</a:t>
            </a:r>
          </a:p>
          <a:p>
            <a:r>
              <a:rPr lang="en-US" dirty="0">
                <a:solidFill>
                  <a:schemeClr val="tx1"/>
                </a:solidFill>
                <a:hlinkClick r:id="rId3"/>
              </a:rPr>
              <a:t>https://</a:t>
            </a:r>
            <a:r>
              <a:rPr lang="en-US" dirty="0" smtClean="0">
                <a:solidFill>
                  <a:schemeClr val="tx1"/>
                </a:solidFill>
                <a:hlinkClick r:id="rId3"/>
              </a:rPr>
              <a:t>narhc.org/wp-content/uploads/2017/10/RHC-Emergency-Operations-Plan-Template-1.docx</a:t>
            </a:r>
            <a:r>
              <a:rPr lang="en-US" dirty="0" smtClean="0">
                <a:solidFill>
                  <a:schemeClr val="tx1"/>
                </a:solidFill>
              </a:rPr>
              <a:t> </a:t>
            </a:r>
          </a:p>
          <a:p>
            <a:r>
              <a:rPr lang="en-US" dirty="0" smtClean="0">
                <a:solidFill>
                  <a:schemeClr val="tx1"/>
                </a:solidFill>
              </a:rPr>
              <a:t>While this template is helpful, this is simply an example of an Emergency Plan. Again, there is no one format required.</a:t>
            </a:r>
          </a:p>
        </p:txBody>
      </p:sp>
    </p:spTree>
    <p:extLst>
      <p:ext uri="{BB962C8B-B14F-4D97-AF65-F5344CB8AC3E}">
        <p14:creationId xmlns:p14="http://schemas.microsoft.com/office/powerpoint/2010/main" val="42168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lstStyle/>
          <a:p>
            <a:r>
              <a:rPr lang="en-US" b="1" dirty="0" smtClean="0">
                <a:solidFill>
                  <a:srgbClr val="00B0F0"/>
                </a:solidFill>
              </a:rPr>
              <a:t>Table of Contents</a:t>
            </a:r>
            <a:endParaRPr lang="en-US" b="1" dirty="0">
              <a:solidFill>
                <a:srgbClr val="00B0F0"/>
              </a:solidFill>
            </a:endParaRPr>
          </a:p>
        </p:txBody>
      </p:sp>
      <p:sp>
        <p:nvSpPr>
          <p:cNvPr id="3" name="Content Placeholder 2"/>
          <p:cNvSpPr>
            <a:spLocks noGrp="1"/>
          </p:cNvSpPr>
          <p:nvPr>
            <p:ph idx="1"/>
          </p:nvPr>
        </p:nvSpPr>
        <p:spPr>
          <a:xfrm>
            <a:off x="677334" y="1352551"/>
            <a:ext cx="4647141" cy="4688812"/>
          </a:xfrm>
        </p:spPr>
        <p:txBody>
          <a:bodyPr/>
          <a:lstStyle/>
          <a:p>
            <a:r>
              <a:rPr lang="en-US" dirty="0" smtClean="0">
                <a:solidFill>
                  <a:schemeClr val="tx1"/>
                </a:solidFill>
              </a:rPr>
              <a:t>Emergency Plan 491.12(a)</a:t>
            </a:r>
          </a:p>
          <a:p>
            <a:r>
              <a:rPr lang="en-US" dirty="0" smtClean="0">
                <a:solidFill>
                  <a:schemeClr val="tx1"/>
                </a:solidFill>
              </a:rPr>
              <a:t>Policies and Procedures 491.12(b)</a:t>
            </a:r>
          </a:p>
          <a:p>
            <a:r>
              <a:rPr lang="en-US" dirty="0" smtClean="0">
                <a:solidFill>
                  <a:schemeClr val="tx1"/>
                </a:solidFill>
              </a:rPr>
              <a:t>Communications 491.12(c)</a:t>
            </a:r>
          </a:p>
          <a:p>
            <a:r>
              <a:rPr lang="en-US" dirty="0" smtClean="0">
                <a:solidFill>
                  <a:schemeClr val="tx1"/>
                </a:solidFill>
              </a:rPr>
              <a:t>Training 491.12(d)(1)</a:t>
            </a:r>
          </a:p>
          <a:p>
            <a:r>
              <a:rPr lang="en-US" dirty="0" smtClean="0">
                <a:solidFill>
                  <a:schemeClr val="tx1"/>
                </a:solidFill>
              </a:rPr>
              <a:t>Testing 491.12(d)(2)</a:t>
            </a:r>
          </a:p>
          <a:p>
            <a:endParaRPr lang="en-US" dirty="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5324475" y="609600"/>
            <a:ext cx="4972686" cy="5221488"/>
          </a:xfrm>
          <a:prstGeom prst="rect">
            <a:avLst/>
          </a:prstGeom>
        </p:spPr>
      </p:pic>
    </p:spTree>
    <p:extLst>
      <p:ext uri="{BB962C8B-B14F-4D97-AF65-F5344CB8AC3E}">
        <p14:creationId xmlns:p14="http://schemas.microsoft.com/office/powerpoint/2010/main" val="301040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984" y="409575"/>
            <a:ext cx="8596668" cy="904875"/>
          </a:xfrm>
        </p:spPr>
        <p:txBody>
          <a:bodyPr/>
          <a:lstStyle/>
          <a:p>
            <a:r>
              <a:rPr lang="en-US" b="1" dirty="0" smtClean="0">
                <a:solidFill>
                  <a:srgbClr val="00B0F0"/>
                </a:solidFill>
              </a:rPr>
              <a:t>Tabs</a:t>
            </a:r>
            <a:endParaRPr lang="en-US" b="1" dirty="0">
              <a:solidFill>
                <a:srgbClr val="00B0F0"/>
              </a:solidFill>
            </a:endParaRPr>
          </a:p>
        </p:txBody>
      </p:sp>
      <p:sp>
        <p:nvSpPr>
          <p:cNvPr id="3" name="Content Placeholder 2"/>
          <p:cNvSpPr>
            <a:spLocks noGrp="1"/>
          </p:cNvSpPr>
          <p:nvPr>
            <p:ph idx="1"/>
          </p:nvPr>
        </p:nvSpPr>
        <p:spPr>
          <a:xfrm>
            <a:off x="924984" y="1047481"/>
            <a:ext cx="3951816" cy="5108181"/>
          </a:xfrm>
        </p:spPr>
        <p:txBody>
          <a:bodyPr/>
          <a:lstStyle/>
          <a:p>
            <a:r>
              <a:rPr lang="en-US" dirty="0" smtClean="0">
                <a:solidFill>
                  <a:schemeClr val="tx1"/>
                </a:solidFill>
              </a:rPr>
              <a:t>The template includes tabs to other aspects of the emergency preparedness plan that might not fight within the narrative of the overall plan</a:t>
            </a:r>
          </a:p>
          <a:p>
            <a:r>
              <a:rPr lang="en-US" dirty="0" smtClean="0">
                <a:solidFill>
                  <a:schemeClr val="tx1"/>
                </a:solidFill>
              </a:rPr>
              <a:t>Include a tab for all your internal contacts (organizational chart)</a:t>
            </a:r>
          </a:p>
          <a:p>
            <a:r>
              <a:rPr lang="en-US" dirty="0" smtClean="0">
                <a:solidFill>
                  <a:schemeClr val="tx1"/>
                </a:solidFill>
              </a:rPr>
              <a:t>Order of Succession may change over time so its good to have it in its own section</a:t>
            </a:r>
          </a:p>
          <a:p>
            <a:r>
              <a:rPr lang="en-US" dirty="0" smtClean="0">
                <a:solidFill>
                  <a:schemeClr val="tx1"/>
                </a:solidFill>
              </a:rPr>
              <a:t>Contacts exist in their own sections. </a:t>
            </a:r>
          </a:p>
          <a:p>
            <a:r>
              <a:rPr lang="en-US" dirty="0" smtClean="0">
                <a:solidFill>
                  <a:schemeClr val="tx1"/>
                </a:solidFill>
              </a:rPr>
              <a:t>Create a section for particular emergency/hazards you have identified in you all hazards evaluation</a:t>
            </a:r>
          </a:p>
          <a:p>
            <a:endParaRPr lang="en-US" dirty="0" smtClean="0"/>
          </a:p>
        </p:txBody>
      </p:sp>
      <p:pic>
        <p:nvPicPr>
          <p:cNvPr id="4" name="Picture 3"/>
          <p:cNvPicPr>
            <a:picLocks noChangeAspect="1"/>
          </p:cNvPicPr>
          <p:nvPr/>
        </p:nvPicPr>
        <p:blipFill>
          <a:blip r:embed="rId2"/>
          <a:stretch>
            <a:fillRect/>
          </a:stretch>
        </p:blipFill>
        <p:spPr>
          <a:xfrm>
            <a:off x="5581014" y="1047481"/>
            <a:ext cx="5944872" cy="5108181"/>
          </a:xfrm>
          <a:prstGeom prst="rect">
            <a:avLst/>
          </a:prstGeom>
        </p:spPr>
      </p:pic>
    </p:spTree>
    <p:extLst>
      <p:ext uri="{BB962C8B-B14F-4D97-AF65-F5344CB8AC3E}">
        <p14:creationId xmlns:p14="http://schemas.microsoft.com/office/powerpoint/2010/main" val="362331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28096"/>
            <a:ext cx="8596668" cy="619125"/>
          </a:xfrm>
        </p:spPr>
        <p:txBody>
          <a:bodyPr>
            <a:normAutofit fontScale="90000"/>
          </a:bodyPr>
          <a:lstStyle/>
          <a:p>
            <a:r>
              <a:rPr lang="en-US" b="1" dirty="0" smtClean="0">
                <a:solidFill>
                  <a:srgbClr val="00B0F0"/>
                </a:solidFill>
              </a:rPr>
              <a:t>Example Hazard - Fire</a:t>
            </a:r>
            <a:endParaRPr lang="en-US" b="1" dirty="0">
              <a:solidFill>
                <a:srgbClr val="00B0F0"/>
              </a:solidFill>
            </a:endParaRPr>
          </a:p>
        </p:txBody>
      </p:sp>
      <p:pic>
        <p:nvPicPr>
          <p:cNvPr id="5" name="Picture 4"/>
          <p:cNvPicPr>
            <a:picLocks noChangeAspect="1"/>
          </p:cNvPicPr>
          <p:nvPr/>
        </p:nvPicPr>
        <p:blipFill>
          <a:blip r:embed="rId2"/>
          <a:stretch>
            <a:fillRect/>
          </a:stretch>
        </p:blipFill>
        <p:spPr>
          <a:xfrm>
            <a:off x="677334" y="1439321"/>
            <a:ext cx="5944872" cy="4919158"/>
          </a:xfrm>
          <a:prstGeom prst="rect">
            <a:avLst/>
          </a:prstGeom>
        </p:spPr>
      </p:pic>
    </p:spTree>
    <p:extLst>
      <p:ext uri="{BB962C8B-B14F-4D97-AF65-F5344CB8AC3E}">
        <p14:creationId xmlns:p14="http://schemas.microsoft.com/office/powerpoint/2010/main" val="11357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538" y="3311961"/>
            <a:ext cx="8805333" cy="1234727"/>
          </a:xfrm>
        </p:spPr>
        <p:txBody>
          <a:bodyPr>
            <a:normAutofit/>
          </a:bodyPr>
          <a:lstStyle/>
          <a:p>
            <a:pPr algn="ctr"/>
            <a:r>
              <a:rPr lang="en-US" dirty="0" smtClean="0">
                <a:solidFill>
                  <a:srgbClr val="00B0F0"/>
                </a:solidFill>
              </a:rPr>
              <a:t>Emergency Preparedness</a:t>
            </a:r>
            <a:endParaRPr lang="en-US" dirty="0">
              <a:solidFill>
                <a:srgbClr val="00B0F0"/>
              </a:solidFill>
            </a:endParaRPr>
          </a:p>
        </p:txBody>
      </p:sp>
      <p:sp>
        <p:nvSpPr>
          <p:cNvPr id="3" name="Subtitle 2"/>
          <p:cNvSpPr>
            <a:spLocks noGrp="1"/>
          </p:cNvSpPr>
          <p:nvPr>
            <p:ph type="subTitle" idx="1"/>
          </p:nvPr>
        </p:nvSpPr>
        <p:spPr>
          <a:xfrm>
            <a:off x="6087209" y="4546688"/>
            <a:ext cx="3293858" cy="1447512"/>
          </a:xfrm>
        </p:spPr>
        <p:txBody>
          <a:bodyPr>
            <a:normAutofit lnSpcReduction="10000"/>
          </a:bodyPr>
          <a:lstStyle/>
          <a:p>
            <a:pPr>
              <a:spcBef>
                <a:spcPts val="0"/>
              </a:spcBef>
            </a:pPr>
            <a:r>
              <a:rPr lang="en-US" dirty="0">
                <a:solidFill>
                  <a:schemeClr val="tx1"/>
                </a:solidFill>
                <a:latin typeface="Times New Roman" panose="02020603050405020304" pitchFamily="18" charset="0"/>
                <a:cs typeface="Times New Roman" panose="02020603050405020304" pitchFamily="18" charset="0"/>
              </a:rPr>
              <a:t>Nathan Baugh</a:t>
            </a:r>
          </a:p>
          <a:p>
            <a:pPr>
              <a:spcBef>
                <a:spcPts val="0"/>
              </a:spcBef>
            </a:pPr>
            <a:r>
              <a:rPr lang="en-US" dirty="0">
                <a:solidFill>
                  <a:schemeClr val="tx1"/>
                </a:solidFill>
                <a:latin typeface="Times New Roman" panose="02020603050405020304" pitchFamily="18" charset="0"/>
                <a:cs typeface="Times New Roman" panose="02020603050405020304" pitchFamily="18" charset="0"/>
              </a:rPr>
              <a:t>Director, Government Relations</a:t>
            </a:r>
          </a:p>
          <a:p>
            <a:pPr>
              <a:spcBef>
                <a:spcPts val="0"/>
              </a:spcBef>
            </a:pPr>
            <a:r>
              <a:rPr lang="en-US" dirty="0">
                <a:solidFill>
                  <a:schemeClr val="tx1"/>
                </a:solidFill>
                <a:latin typeface="Times New Roman" panose="02020603050405020304" pitchFamily="18" charset="0"/>
                <a:cs typeface="Times New Roman" panose="02020603050405020304" pitchFamily="18" charset="0"/>
              </a:rPr>
              <a:t>(202) </a:t>
            </a:r>
            <a:r>
              <a:rPr lang="en-US" dirty="0" smtClean="0">
                <a:solidFill>
                  <a:schemeClr val="tx1"/>
                </a:solidFill>
                <a:latin typeface="Times New Roman" panose="02020603050405020304" pitchFamily="18" charset="0"/>
                <a:cs typeface="Times New Roman" panose="02020603050405020304" pitchFamily="18" charset="0"/>
              </a:rPr>
              <a:t>543-0348</a:t>
            </a:r>
            <a:endParaRPr lang="en-US" dirty="0">
              <a:solidFill>
                <a:schemeClr val="tx1"/>
              </a:solidFill>
              <a:latin typeface="Times New Roman" panose="02020603050405020304" pitchFamily="18" charset="0"/>
              <a:cs typeface="Times New Roman" panose="02020603050405020304" pitchFamily="18" charset="0"/>
              <a:hlinkClick r:id="rId2"/>
            </a:endParaRPr>
          </a:p>
          <a:p>
            <a:pPr>
              <a:spcBef>
                <a:spcPts val="0"/>
              </a:spcBef>
            </a:pPr>
            <a:r>
              <a:rPr lang="en-US" dirty="0" smtClean="0">
                <a:latin typeface="Times New Roman" panose="02020603050405020304" pitchFamily="18" charset="0"/>
                <a:cs typeface="Times New Roman" panose="02020603050405020304" pitchFamily="18" charset="0"/>
                <a:hlinkClick r:id="rId3"/>
              </a:rPr>
              <a:t>Baughn@capitolassociates.com</a:t>
            </a: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smtClean="0">
                <a:latin typeface="Times New Roman" panose="02020603050405020304" pitchFamily="18" charset="0"/>
                <a:cs typeface="Times New Roman" panose="02020603050405020304" pitchFamily="18" charset="0"/>
                <a:hlinkClick r:id="rId4"/>
              </a:rPr>
              <a:t>www.narhc.org</a:t>
            </a:r>
            <a:endParaRPr lang="en-US" dirty="0">
              <a:latin typeface="Times New Roman" panose="02020603050405020304" pitchFamily="18" charset="0"/>
              <a:cs typeface="Times New Roman" panose="02020603050405020304" pitchFamily="18" charset="0"/>
            </a:endParaRPr>
          </a:p>
          <a:p>
            <a:pPr algn="ct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535" y="857968"/>
            <a:ext cx="2754549" cy="2065912"/>
          </a:xfrm>
          <a:prstGeom prst="rect">
            <a:avLst/>
          </a:prstGeom>
        </p:spPr>
      </p:pic>
      <p:sp>
        <p:nvSpPr>
          <p:cNvPr id="4" name="TextBox 3"/>
          <p:cNvSpPr txBox="1"/>
          <p:nvPr/>
        </p:nvSpPr>
        <p:spPr>
          <a:xfrm>
            <a:off x="1653521" y="4516872"/>
            <a:ext cx="2635658" cy="1477328"/>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Bill Finerfrock</a:t>
            </a:r>
          </a:p>
          <a:p>
            <a:r>
              <a:rPr lang="en-US" dirty="0" smtClean="0">
                <a:latin typeface="Times New Roman" panose="02020603050405020304" pitchFamily="18" charset="0"/>
                <a:cs typeface="Times New Roman" panose="02020603050405020304" pitchFamily="18" charset="0"/>
              </a:rPr>
              <a:t>Executive Director</a:t>
            </a:r>
          </a:p>
          <a:p>
            <a:r>
              <a:rPr lang="en-US" dirty="0" smtClean="0">
                <a:latin typeface="Times New Roman" panose="02020603050405020304" pitchFamily="18" charset="0"/>
                <a:cs typeface="Times New Roman" panose="02020603050405020304" pitchFamily="18" charset="0"/>
              </a:rPr>
              <a:t>(202) 543-0348</a:t>
            </a:r>
          </a:p>
          <a:p>
            <a:r>
              <a:rPr lang="en-US" dirty="0" smtClean="0">
                <a:latin typeface="Times New Roman" panose="02020603050405020304" pitchFamily="18" charset="0"/>
                <a:cs typeface="Times New Roman" panose="02020603050405020304" pitchFamily="18" charset="0"/>
                <a:hlinkClick r:id="rId6"/>
              </a:rPr>
              <a:t>Bf@capitolassociates.com</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hlinkClick r:id="rId4"/>
              </a:rPr>
              <a:t>www.narhc.org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20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466666" cy="667265"/>
          </a:xfrm>
        </p:spPr>
        <p:txBody>
          <a:bodyPr>
            <a:normAutofit fontScale="90000"/>
          </a:bodyPr>
          <a:lstStyle/>
          <a:p>
            <a:r>
              <a:rPr lang="en-US" b="1" dirty="0" smtClean="0">
                <a:solidFill>
                  <a:srgbClr val="00B0F0"/>
                </a:solidFill>
              </a:rPr>
              <a:t>Guidance to Surveyors (State Operations Manual Appendix Z)</a:t>
            </a:r>
            <a:endParaRPr lang="en-US" b="1" dirty="0">
              <a:solidFill>
                <a:srgbClr val="00B0F0"/>
              </a:solidFill>
            </a:endParaRPr>
          </a:p>
        </p:txBody>
      </p:sp>
      <p:sp>
        <p:nvSpPr>
          <p:cNvPr id="3" name="Content Placeholder 2"/>
          <p:cNvSpPr>
            <a:spLocks noGrp="1"/>
          </p:cNvSpPr>
          <p:nvPr>
            <p:ph idx="1"/>
          </p:nvPr>
        </p:nvSpPr>
        <p:spPr>
          <a:xfrm>
            <a:off x="603194" y="1859908"/>
            <a:ext cx="7203074" cy="2729025"/>
          </a:xfrm>
        </p:spPr>
        <p:txBody>
          <a:bodyPr/>
          <a:lstStyle/>
          <a:p>
            <a:r>
              <a:rPr lang="en-US" dirty="0" smtClean="0"/>
              <a:t>Represents the most detailed instructions from Federal Government</a:t>
            </a:r>
          </a:p>
          <a:p>
            <a:r>
              <a:rPr lang="en-US" dirty="0">
                <a:hlinkClick r:id="rId2"/>
              </a:rPr>
              <a:t>https://</a:t>
            </a:r>
            <a:r>
              <a:rPr lang="en-US" dirty="0" smtClean="0">
                <a:hlinkClick r:id="rId2"/>
              </a:rPr>
              <a:t>www.cms.gov/Medicare/Provider-Enrollment-and-Certification/SurveyCertEmergPrep/Downloads/Advanced-Copy-SOM-Appendix-Z-EP-IGs.pdf</a:t>
            </a:r>
            <a:endParaRPr lang="en-US" dirty="0" smtClean="0"/>
          </a:p>
          <a:p>
            <a:endParaRPr lang="en-US" dirty="0"/>
          </a:p>
        </p:txBody>
      </p:sp>
    </p:spTree>
    <p:extLst>
      <p:ext uri="{BB962C8B-B14F-4D97-AF65-F5344CB8AC3E}">
        <p14:creationId xmlns:p14="http://schemas.microsoft.com/office/powerpoint/2010/main" val="190722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Emergency Preparedness Links/More Information</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solidFill>
                  <a:schemeClr val="tx1"/>
                </a:solidFill>
                <a:hlinkClick r:id="rId2"/>
              </a:rPr>
              <a:t>SCGEmergencyPrep@cms.hhs.gov</a:t>
            </a:r>
            <a:endParaRPr lang="en-US" dirty="0" smtClean="0">
              <a:solidFill>
                <a:schemeClr val="tx1"/>
              </a:solidFill>
            </a:endParaRPr>
          </a:p>
          <a:p>
            <a:r>
              <a:rPr lang="en-US" dirty="0">
                <a:solidFill>
                  <a:schemeClr val="tx1"/>
                </a:solidFill>
                <a:hlinkClick r:id="rId3"/>
              </a:rPr>
              <a:t>https://</a:t>
            </a:r>
            <a:r>
              <a:rPr lang="en-US" dirty="0" smtClean="0">
                <a:solidFill>
                  <a:schemeClr val="tx1"/>
                </a:solidFill>
                <a:hlinkClick r:id="rId3"/>
              </a:rPr>
              <a:t>www.cms.gov/medicare/provider-enrollment-and-certification/surveycertemergprep/emergency-prep-rule.html</a:t>
            </a:r>
            <a:endParaRPr lang="en-US" dirty="0" smtClean="0">
              <a:solidFill>
                <a:schemeClr val="tx1"/>
              </a:solidFill>
            </a:endParaRPr>
          </a:p>
          <a:p>
            <a:pPr lvl="1"/>
            <a:r>
              <a:rPr lang="en-US" dirty="0" smtClean="0">
                <a:solidFill>
                  <a:schemeClr val="tx1"/>
                </a:solidFill>
              </a:rPr>
              <a:t>Above link has several useful FAQs as well as links to the state Healthcare Coalitions</a:t>
            </a:r>
          </a:p>
          <a:p>
            <a:r>
              <a:rPr lang="en-US" dirty="0">
                <a:solidFill>
                  <a:schemeClr val="tx1"/>
                </a:solidFill>
                <a:hlinkClick r:id="rId4"/>
              </a:rPr>
              <a:t>https://</a:t>
            </a:r>
            <a:r>
              <a:rPr lang="en-US" dirty="0" smtClean="0">
                <a:solidFill>
                  <a:schemeClr val="tx1"/>
                </a:solidFill>
                <a:hlinkClick r:id="rId4"/>
              </a:rPr>
              <a:t>asprtracie.hhs.gov/cmsrule</a:t>
            </a:r>
            <a:endParaRPr lang="en-US" dirty="0" smtClean="0">
              <a:solidFill>
                <a:schemeClr val="tx1"/>
              </a:solidFill>
            </a:endParaRPr>
          </a:p>
          <a:p>
            <a:pPr lvl="1"/>
            <a:r>
              <a:rPr lang="en-US" dirty="0" smtClean="0">
                <a:solidFill>
                  <a:schemeClr val="tx1"/>
                </a:solidFill>
              </a:rPr>
              <a:t>ASPR TRACIE also has a lot of resources for healthcare providers.</a:t>
            </a:r>
          </a:p>
          <a:p>
            <a:pPr lvl="1"/>
            <a:r>
              <a:rPr lang="en-US" dirty="0" smtClean="0">
                <a:solidFill>
                  <a:schemeClr val="tx1"/>
                </a:solidFill>
              </a:rPr>
              <a:t>Assistant Secretary for Preparedness and Response (ASPR) Technical Resources, Assistance Center, and Information Exchange (TRACIE)</a:t>
            </a:r>
          </a:p>
        </p:txBody>
      </p:sp>
    </p:spTree>
    <p:extLst>
      <p:ext uri="{BB962C8B-B14F-4D97-AF65-F5344CB8AC3E}">
        <p14:creationId xmlns:p14="http://schemas.microsoft.com/office/powerpoint/2010/main" val="204482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2605" y="514350"/>
            <a:ext cx="4799957" cy="854080"/>
          </a:xfrm>
          <a:prstGeom prst="rect">
            <a:avLst/>
          </a:prstGeom>
          <a:noFill/>
        </p:spPr>
        <p:txBody>
          <a:bodyPr wrap="square" rtlCol="0">
            <a:spAutoFit/>
          </a:bodyPr>
          <a:lstStyle/>
          <a:p>
            <a:pPr defTabSz="914400"/>
            <a:r>
              <a:rPr lang="en-US" sz="4950" dirty="0">
                <a:solidFill>
                  <a:prstClr val="black"/>
                </a:solidFill>
              </a:rPr>
              <a:t>Questions?</a:t>
            </a:r>
          </a:p>
        </p:txBody>
      </p:sp>
      <p:pic>
        <p:nvPicPr>
          <p:cNvPr id="4" name="Picture 3"/>
          <p:cNvPicPr>
            <a:picLocks noChangeAspect="1"/>
          </p:cNvPicPr>
          <p:nvPr/>
        </p:nvPicPr>
        <p:blipFill>
          <a:blip r:embed="rId3"/>
          <a:stretch>
            <a:fillRect/>
          </a:stretch>
        </p:blipFill>
        <p:spPr>
          <a:xfrm>
            <a:off x="1422775" y="1652590"/>
            <a:ext cx="6146054" cy="4548080"/>
          </a:xfrm>
          <a:prstGeom prst="rect">
            <a:avLst/>
          </a:prstGeom>
        </p:spPr>
      </p:pic>
    </p:spTree>
    <p:extLst>
      <p:ext uri="{BB962C8B-B14F-4D97-AF65-F5344CB8AC3E}">
        <p14:creationId xmlns:p14="http://schemas.microsoft.com/office/powerpoint/2010/main" val="3279809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81431" y="4260166"/>
            <a:ext cx="3144258" cy="1754326"/>
          </a:xfrm>
          <a:prstGeom prst="rect">
            <a:avLst/>
          </a:prstGeom>
          <a:noFill/>
        </p:spPr>
        <p:txBody>
          <a:bodyPr wrap="none" rtlCol="0">
            <a:spAutoFit/>
          </a:bodyPr>
          <a:lstStyle/>
          <a:p>
            <a:pPr algn="r" defTabSz="914400"/>
            <a:r>
              <a:rPr lang="en-US" dirty="0">
                <a:solidFill>
                  <a:prstClr val="black"/>
                </a:solidFill>
                <a:latin typeface="Times New Roman" panose="02020603050405020304" pitchFamily="18" charset="0"/>
                <a:cs typeface="Times New Roman" panose="02020603050405020304" pitchFamily="18" charset="0"/>
              </a:rPr>
              <a:t>Nathan Baugh</a:t>
            </a:r>
          </a:p>
          <a:p>
            <a:pPr algn="r" defTabSz="914400"/>
            <a:r>
              <a:rPr lang="en-US" dirty="0">
                <a:solidFill>
                  <a:prstClr val="black"/>
                </a:solidFill>
                <a:latin typeface="Times New Roman" panose="02020603050405020304" pitchFamily="18" charset="0"/>
                <a:cs typeface="Times New Roman" panose="02020603050405020304" pitchFamily="18" charset="0"/>
              </a:rPr>
              <a:t>Director, Government Relations</a:t>
            </a:r>
          </a:p>
          <a:p>
            <a:pPr algn="r" defTabSz="914400"/>
            <a:r>
              <a:rPr lang="en-US" dirty="0">
                <a:solidFill>
                  <a:prstClr val="black"/>
                </a:solidFill>
                <a:latin typeface="Times New Roman" panose="02020603050405020304" pitchFamily="18" charset="0"/>
                <a:cs typeface="Times New Roman" panose="02020603050405020304" pitchFamily="18" charset="0"/>
              </a:rPr>
              <a:t>(202) </a:t>
            </a:r>
            <a:r>
              <a:rPr lang="en-US" dirty="0" smtClean="0">
                <a:solidFill>
                  <a:prstClr val="black"/>
                </a:solidFill>
                <a:latin typeface="Times New Roman" panose="02020603050405020304" pitchFamily="18" charset="0"/>
                <a:cs typeface="Times New Roman" panose="02020603050405020304" pitchFamily="18" charset="0"/>
              </a:rPr>
              <a:t>543-0348</a:t>
            </a:r>
            <a:endParaRPr lang="en-US" dirty="0">
              <a:solidFill>
                <a:prstClr val="black"/>
              </a:solidFill>
              <a:latin typeface="Times New Roman" panose="02020603050405020304" pitchFamily="18" charset="0"/>
              <a:cs typeface="Times New Roman" panose="02020603050405020304" pitchFamily="18" charset="0"/>
            </a:endParaRPr>
          </a:p>
          <a:p>
            <a:pPr algn="r" defTabSz="914400"/>
            <a:r>
              <a:rPr lang="en-US" dirty="0">
                <a:solidFill>
                  <a:prstClr val="black"/>
                </a:solidFill>
                <a:latin typeface="Times New Roman" panose="02020603050405020304" pitchFamily="18" charset="0"/>
                <a:cs typeface="Times New Roman" panose="02020603050405020304" pitchFamily="18" charset="0"/>
                <a:hlinkClick r:id="rId3"/>
              </a:rPr>
              <a:t>Baughn@capitolassociates.com</a:t>
            </a:r>
            <a:endParaRPr lang="en-US" dirty="0">
              <a:solidFill>
                <a:prstClr val="black"/>
              </a:solidFill>
              <a:latin typeface="Times New Roman" panose="02020603050405020304" pitchFamily="18" charset="0"/>
              <a:cs typeface="Times New Roman" panose="02020603050405020304" pitchFamily="18" charset="0"/>
            </a:endParaRPr>
          </a:p>
          <a:p>
            <a:pPr algn="r" defTabSz="914400"/>
            <a:r>
              <a:rPr lang="en-US" dirty="0" smtClean="0">
                <a:solidFill>
                  <a:prstClr val="black"/>
                </a:solidFill>
                <a:latin typeface="Times New Roman" panose="02020603050405020304" pitchFamily="18" charset="0"/>
                <a:cs typeface="Times New Roman" panose="02020603050405020304" pitchFamily="18" charset="0"/>
                <a:hlinkClick r:id="rId4"/>
              </a:rPr>
              <a:t>www.narhc.org</a:t>
            </a:r>
            <a:endParaRPr lang="en-US" dirty="0">
              <a:solidFill>
                <a:prstClr val="black"/>
              </a:solidFill>
              <a:latin typeface="Times New Roman" panose="02020603050405020304" pitchFamily="18" charset="0"/>
              <a:cs typeface="Times New Roman" panose="02020603050405020304" pitchFamily="18" charset="0"/>
            </a:endParaRPr>
          </a:p>
          <a:p>
            <a:pPr algn="r" defTabSz="914400"/>
            <a:endParaRPr lang="en-US" dirty="0" smtClean="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3484590" y="1564619"/>
            <a:ext cx="2755631" cy="2066723"/>
          </a:xfrm>
          <a:prstGeom prst="rect">
            <a:avLst/>
          </a:prstGeom>
        </p:spPr>
      </p:pic>
      <p:sp>
        <p:nvSpPr>
          <p:cNvPr id="5" name="TextBox 4"/>
          <p:cNvSpPr txBox="1"/>
          <p:nvPr/>
        </p:nvSpPr>
        <p:spPr>
          <a:xfrm>
            <a:off x="1595856" y="4260166"/>
            <a:ext cx="2635658" cy="1477328"/>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Bill Finerfrock</a:t>
            </a:r>
          </a:p>
          <a:p>
            <a:r>
              <a:rPr lang="en-US" dirty="0" smtClean="0">
                <a:latin typeface="Times New Roman" panose="02020603050405020304" pitchFamily="18" charset="0"/>
                <a:cs typeface="Times New Roman" panose="02020603050405020304" pitchFamily="18" charset="0"/>
              </a:rPr>
              <a:t>Executive Director</a:t>
            </a:r>
          </a:p>
          <a:p>
            <a:r>
              <a:rPr lang="en-US" dirty="0" smtClean="0">
                <a:latin typeface="Times New Roman" panose="02020603050405020304" pitchFamily="18" charset="0"/>
                <a:cs typeface="Times New Roman" panose="02020603050405020304" pitchFamily="18" charset="0"/>
              </a:rPr>
              <a:t>(202) 543-0348</a:t>
            </a:r>
          </a:p>
          <a:p>
            <a:r>
              <a:rPr lang="en-US" dirty="0" smtClean="0">
                <a:latin typeface="Times New Roman" panose="02020603050405020304" pitchFamily="18" charset="0"/>
                <a:cs typeface="Times New Roman" panose="02020603050405020304" pitchFamily="18" charset="0"/>
                <a:hlinkClick r:id="rId6"/>
              </a:rPr>
              <a:t>Bf@capitolassociates.com</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hlinkClick r:id="rId4"/>
              </a:rPr>
              <a:t>www.narhc.org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94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603999" cy="660400"/>
          </a:xfrm>
          <a:ln>
            <a:noFill/>
          </a:ln>
        </p:spPr>
        <p:txBody>
          <a:bodyPr/>
          <a:lstStyle/>
          <a:p>
            <a:r>
              <a:rPr lang="en-US" b="1" dirty="0" smtClean="0">
                <a:solidFill>
                  <a:srgbClr val="00B0F0"/>
                </a:solidFill>
              </a:rPr>
              <a:t>What we will cover:</a:t>
            </a:r>
            <a:endParaRPr lang="en-US" b="1" dirty="0">
              <a:solidFill>
                <a:srgbClr val="00B0F0"/>
              </a:solidFill>
            </a:endParaRPr>
          </a:p>
        </p:txBody>
      </p:sp>
      <p:sp>
        <p:nvSpPr>
          <p:cNvPr id="3" name="Content Placeholder 2"/>
          <p:cNvSpPr>
            <a:spLocks noGrp="1"/>
          </p:cNvSpPr>
          <p:nvPr>
            <p:ph idx="1"/>
          </p:nvPr>
        </p:nvSpPr>
        <p:spPr>
          <a:xfrm>
            <a:off x="677334" y="1313922"/>
            <a:ext cx="7789333" cy="5002211"/>
          </a:xfrm>
        </p:spPr>
        <p:txBody>
          <a:bodyPr>
            <a:normAutofit fontScale="92500" lnSpcReduction="10000"/>
          </a:bodyPr>
          <a:lstStyle/>
          <a:p>
            <a:r>
              <a:rPr lang="en-US" sz="3200" dirty="0" smtClean="0">
                <a:solidFill>
                  <a:schemeClr val="tx1"/>
                </a:solidFill>
              </a:rPr>
              <a:t>Emergency Preparedness regulations </a:t>
            </a:r>
          </a:p>
          <a:p>
            <a:r>
              <a:rPr lang="en-US" sz="3200" dirty="0" smtClean="0">
                <a:solidFill>
                  <a:schemeClr val="tx1"/>
                </a:solidFill>
              </a:rPr>
              <a:t>State Operations Manual Appendix Z (Interpretive Guidance)</a:t>
            </a:r>
          </a:p>
          <a:p>
            <a:r>
              <a:rPr lang="en-US" sz="3200" dirty="0" smtClean="0">
                <a:solidFill>
                  <a:schemeClr val="tx1"/>
                </a:solidFill>
              </a:rPr>
              <a:t>Emergency Plan Template </a:t>
            </a:r>
          </a:p>
          <a:p>
            <a:r>
              <a:rPr lang="en-US" sz="3200" dirty="0" smtClean="0">
                <a:solidFill>
                  <a:schemeClr val="tx1"/>
                </a:solidFill>
              </a:rPr>
              <a:t>Question and Answer Session</a:t>
            </a:r>
          </a:p>
          <a:p>
            <a:endParaRPr lang="en-US" sz="3200" dirty="0">
              <a:solidFill>
                <a:schemeClr val="tx1"/>
              </a:solidFill>
            </a:endParaRPr>
          </a:p>
          <a:p>
            <a:r>
              <a:rPr lang="en-US" sz="3200" dirty="0" smtClean="0">
                <a:solidFill>
                  <a:schemeClr val="tx1"/>
                </a:solidFill>
              </a:rPr>
              <a:t>Slides, Audio, and Transcript will </a:t>
            </a:r>
            <a:r>
              <a:rPr lang="en-US" sz="3200" dirty="0">
                <a:solidFill>
                  <a:schemeClr val="tx1"/>
                </a:solidFill>
              </a:rPr>
              <a:t>be posted here: </a:t>
            </a:r>
            <a:r>
              <a:rPr lang="en-US" sz="3200" dirty="0">
                <a:hlinkClick r:id="rId2"/>
              </a:rPr>
              <a:t>https://</a:t>
            </a:r>
            <a:r>
              <a:rPr lang="en-US" sz="3200" dirty="0" smtClean="0">
                <a:hlinkClick r:id="rId2"/>
              </a:rPr>
              <a:t>www.hrsa.gov/rural-health/resources/conference-call/index.html</a:t>
            </a:r>
            <a:r>
              <a:rPr lang="en-US" sz="3200" dirty="0" smtClean="0"/>
              <a:t> </a:t>
            </a:r>
          </a:p>
        </p:txBody>
      </p:sp>
    </p:spTree>
    <p:extLst>
      <p:ext uri="{BB962C8B-B14F-4D97-AF65-F5344CB8AC3E}">
        <p14:creationId xmlns:p14="http://schemas.microsoft.com/office/powerpoint/2010/main" val="89831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30" y="199991"/>
            <a:ext cx="8596668" cy="1320800"/>
          </a:xfrm>
        </p:spPr>
        <p:txBody>
          <a:bodyPr/>
          <a:lstStyle/>
          <a:p>
            <a:r>
              <a:rPr lang="en-US" b="1" dirty="0" smtClean="0">
                <a:solidFill>
                  <a:srgbClr val="00B0F0"/>
                </a:solidFill>
              </a:rPr>
              <a:t>New Regulations</a:t>
            </a:r>
            <a:br>
              <a:rPr lang="en-US" b="1" dirty="0" smtClean="0">
                <a:solidFill>
                  <a:srgbClr val="00B0F0"/>
                </a:solidFill>
              </a:rPr>
            </a:br>
            <a:r>
              <a:rPr lang="en-US" b="1" dirty="0" smtClean="0">
                <a:solidFill>
                  <a:srgbClr val="00B0F0"/>
                </a:solidFill>
              </a:rPr>
              <a:t>Emergency Preparedness</a:t>
            </a:r>
            <a:endParaRPr lang="en-US" b="1" dirty="0">
              <a:solidFill>
                <a:srgbClr val="00B0F0"/>
              </a:solidFill>
            </a:endParaRPr>
          </a:p>
        </p:txBody>
      </p:sp>
      <p:sp>
        <p:nvSpPr>
          <p:cNvPr id="3" name="Content Placeholder 2"/>
          <p:cNvSpPr>
            <a:spLocks noGrp="1"/>
          </p:cNvSpPr>
          <p:nvPr>
            <p:ph idx="1"/>
          </p:nvPr>
        </p:nvSpPr>
        <p:spPr>
          <a:xfrm>
            <a:off x="4716378" y="1588168"/>
            <a:ext cx="4774131" cy="4222187"/>
          </a:xfrm>
        </p:spPr>
        <p:txBody>
          <a:bodyPr>
            <a:noAutofit/>
          </a:bodyPr>
          <a:lstStyle/>
          <a:p>
            <a:pPr marL="0" indent="0">
              <a:spcBef>
                <a:spcPts val="0"/>
              </a:spcBef>
              <a:buNone/>
            </a:pPr>
            <a:r>
              <a:rPr lang="en-US" sz="450" b="1" dirty="0" smtClean="0"/>
              <a:t>§ 491.12 Emergency preparedness.</a:t>
            </a:r>
          </a:p>
          <a:p>
            <a:pPr marL="0" indent="0">
              <a:spcBef>
                <a:spcPts val="0"/>
              </a:spcBef>
              <a:buNone/>
            </a:pPr>
            <a:r>
              <a:rPr lang="en-US" sz="450" dirty="0" smtClean="0"/>
              <a:t>The Rural Health Clinic/Federally Qualified Health Center (RHC/FQHC) must comply with all applicable Federal, </a:t>
            </a:r>
            <a:r>
              <a:rPr lang="en-US" sz="450" dirty="0" smtClean="0">
                <a:hlinkClick r:id="rId2" tooltip="State"/>
              </a:rPr>
              <a:t>State</a:t>
            </a:r>
            <a:r>
              <a:rPr lang="en-US" sz="450" dirty="0" smtClean="0"/>
              <a:t>, and local emergency preparedness requirements. The RHC/FQHC must establish and maintain an emergency preparedness program that meets the requirements of this section. The emergency preparedness program must include, but not be limited to, the following elements:</a:t>
            </a:r>
          </a:p>
          <a:p>
            <a:pPr marL="0" indent="0">
              <a:spcBef>
                <a:spcPts val="0"/>
              </a:spcBef>
              <a:buNone/>
            </a:pPr>
            <a:r>
              <a:rPr lang="en-US" sz="450" b="1" dirty="0" smtClean="0"/>
              <a:t>(a)</a:t>
            </a:r>
            <a:r>
              <a:rPr lang="en-US" sz="450" b="1" i="1" dirty="0" smtClean="0"/>
              <a:t>Emergency plan.</a:t>
            </a:r>
            <a:r>
              <a:rPr lang="en-US" sz="450" dirty="0" smtClean="0"/>
              <a:t> The RHC/FQHC must develop and maintain an emergency preparedness plan that must be reviewed and updated at least annually. The plan must do all of the following:</a:t>
            </a:r>
          </a:p>
          <a:p>
            <a:pPr marL="0" indent="0">
              <a:spcBef>
                <a:spcPts val="0"/>
              </a:spcBef>
              <a:buNone/>
            </a:pPr>
            <a:r>
              <a:rPr lang="en-US" sz="450" b="1" dirty="0" smtClean="0"/>
              <a:t>(1)</a:t>
            </a:r>
            <a:r>
              <a:rPr lang="en-US" sz="450" dirty="0" smtClean="0"/>
              <a:t> Be based on and include a documented, facility-based and community-based risk assessment, utilizing an all-hazards approach.</a:t>
            </a:r>
          </a:p>
          <a:p>
            <a:pPr marL="0" indent="0">
              <a:spcBef>
                <a:spcPts val="0"/>
              </a:spcBef>
              <a:buNone/>
            </a:pPr>
            <a:r>
              <a:rPr lang="en-US" sz="450" b="1" dirty="0" smtClean="0"/>
              <a:t>(2)</a:t>
            </a:r>
            <a:r>
              <a:rPr lang="en-US" sz="450" dirty="0" smtClean="0"/>
              <a:t> Include strategies for addressing emergency events identified by the risk assessment.</a:t>
            </a:r>
          </a:p>
          <a:p>
            <a:pPr marL="0" indent="0">
              <a:spcBef>
                <a:spcPts val="0"/>
              </a:spcBef>
              <a:buNone/>
            </a:pPr>
            <a:r>
              <a:rPr lang="en-US" sz="450" b="1" dirty="0" smtClean="0"/>
              <a:t>(3)</a:t>
            </a:r>
            <a:r>
              <a:rPr lang="en-US" sz="450" dirty="0" smtClean="0"/>
              <a:t> Address </a:t>
            </a:r>
            <a:r>
              <a:rPr lang="en-US" sz="450" dirty="0" smtClean="0">
                <a:hlinkClick r:id="rId3" tooltip="patient"/>
              </a:rPr>
              <a:t>patient</a:t>
            </a:r>
            <a:r>
              <a:rPr lang="en-US" sz="450" dirty="0" smtClean="0"/>
              <a:t> population, including, but not limited to, the type of services the RHC/FQHC has the ability to provide in an emergency; and continuity of operations, including delegations of authority and succession plans.</a:t>
            </a:r>
          </a:p>
          <a:p>
            <a:pPr marL="0" indent="0">
              <a:spcBef>
                <a:spcPts val="0"/>
              </a:spcBef>
              <a:buNone/>
            </a:pPr>
            <a:r>
              <a:rPr lang="en-US" sz="450" b="1" dirty="0" smtClean="0"/>
              <a:t>(4)</a:t>
            </a:r>
            <a:r>
              <a:rPr lang="en-US" sz="450" dirty="0" smtClean="0"/>
              <a:t> Include a process for cooperation and collaboration with local, tribal, regional, </a:t>
            </a:r>
            <a:r>
              <a:rPr lang="en-US" sz="450" dirty="0" smtClean="0">
                <a:hlinkClick r:id="rId4" tooltip="State"/>
              </a:rPr>
              <a:t>State</a:t>
            </a:r>
            <a:r>
              <a:rPr lang="en-US" sz="450" dirty="0" smtClean="0"/>
              <a:t>, and Federal emergency preparedness officials' efforts to maintain an integrated response during a disaster or emergency situation, including documentation of the RHC/FQHC's efforts to contact such officials and, when applicable, of its participation in collaborative and cooperative planning efforts.</a:t>
            </a:r>
          </a:p>
          <a:p>
            <a:pPr marL="0" indent="0">
              <a:spcBef>
                <a:spcPts val="0"/>
              </a:spcBef>
              <a:buNone/>
            </a:pPr>
            <a:r>
              <a:rPr lang="en-US" sz="450" b="1" dirty="0" smtClean="0"/>
              <a:t>(b)</a:t>
            </a:r>
            <a:r>
              <a:rPr lang="en-US" sz="450" b="1" i="1" dirty="0" smtClean="0"/>
              <a:t>Policies and procedures.</a:t>
            </a:r>
            <a:r>
              <a:rPr lang="en-US" sz="450" dirty="0" smtClean="0"/>
              <a:t> The RHC/FQHC must develop and implement emergency preparedness policies and procedures, based on the emergency plan set forth in </a:t>
            </a:r>
            <a:r>
              <a:rPr lang="en-US" sz="450" dirty="0" smtClean="0">
                <a:hlinkClick r:id="rId5" tooltip="paragraph (a)"/>
              </a:rPr>
              <a:t>paragraph (a)</a:t>
            </a:r>
            <a:r>
              <a:rPr lang="en-US" sz="450" dirty="0" smtClean="0"/>
              <a:t> of this section, risk assessment at </a:t>
            </a:r>
            <a:r>
              <a:rPr lang="en-US" sz="450" dirty="0" smtClean="0">
                <a:hlinkClick r:id="rId6" tooltip="paragraph (a)(1)"/>
              </a:rPr>
              <a:t>paragraph (a)(1)</a:t>
            </a:r>
            <a:r>
              <a:rPr lang="en-US" sz="450" dirty="0" smtClean="0"/>
              <a:t> of this section, and the communication plan at </a:t>
            </a:r>
            <a:r>
              <a:rPr lang="en-US" sz="450" dirty="0" smtClean="0">
                <a:hlinkClick r:id="rId7" tooltip="paragraph (c)"/>
              </a:rPr>
              <a:t>paragraph (c)</a:t>
            </a:r>
            <a:r>
              <a:rPr lang="en-US" sz="450" dirty="0" smtClean="0"/>
              <a:t> of this section. The policies and procedures must be reviewed and updated at least annually. At a minimum, the policies and procedures must address the following:</a:t>
            </a:r>
          </a:p>
          <a:p>
            <a:pPr marL="0" indent="0">
              <a:spcBef>
                <a:spcPts val="0"/>
              </a:spcBef>
              <a:buNone/>
            </a:pPr>
            <a:r>
              <a:rPr lang="en-US" sz="450" b="1" dirty="0" smtClean="0"/>
              <a:t>(1)</a:t>
            </a:r>
            <a:r>
              <a:rPr lang="en-US" sz="450" dirty="0" smtClean="0"/>
              <a:t> Safe evacuation from the RHC/FQHC, which includes appropriate placement of exit signs; staff responsibilities and needs of the patients.</a:t>
            </a:r>
          </a:p>
          <a:p>
            <a:pPr marL="0" indent="0">
              <a:spcBef>
                <a:spcPts val="0"/>
              </a:spcBef>
              <a:buNone/>
            </a:pPr>
            <a:r>
              <a:rPr lang="en-US" sz="450" b="1" dirty="0" smtClean="0"/>
              <a:t>(2)</a:t>
            </a:r>
            <a:r>
              <a:rPr lang="en-US" sz="450" dirty="0" smtClean="0"/>
              <a:t> A means to shelter in place for patients, staff, and volunteers who remain in the facility.</a:t>
            </a:r>
          </a:p>
          <a:p>
            <a:pPr marL="0" indent="0">
              <a:spcBef>
                <a:spcPts val="0"/>
              </a:spcBef>
              <a:buNone/>
            </a:pPr>
            <a:r>
              <a:rPr lang="en-US" sz="450" b="1" dirty="0" smtClean="0"/>
              <a:t>(3)</a:t>
            </a:r>
            <a:r>
              <a:rPr lang="en-US" sz="450" dirty="0" smtClean="0"/>
              <a:t> A system of medical documentation that preserves </a:t>
            </a:r>
            <a:r>
              <a:rPr lang="en-US" sz="450" dirty="0" err="1" smtClean="0">
                <a:hlinkClick r:id="rId8" tooltip="patient"/>
              </a:rPr>
              <a:t>patient</a:t>
            </a:r>
            <a:r>
              <a:rPr lang="en-US" sz="450" dirty="0" err="1" smtClean="0"/>
              <a:t>information</a:t>
            </a:r>
            <a:r>
              <a:rPr lang="en-US" sz="450" dirty="0" smtClean="0"/>
              <a:t>, protects confidentiality of </a:t>
            </a:r>
            <a:r>
              <a:rPr lang="en-US" sz="450" dirty="0" smtClean="0">
                <a:hlinkClick r:id="rId9" tooltip="patient"/>
              </a:rPr>
              <a:t>patient</a:t>
            </a:r>
            <a:r>
              <a:rPr lang="en-US" sz="450" dirty="0" smtClean="0"/>
              <a:t> information, and secures and maintains the availability of records.</a:t>
            </a:r>
          </a:p>
          <a:p>
            <a:pPr marL="0" indent="0">
              <a:spcBef>
                <a:spcPts val="0"/>
              </a:spcBef>
              <a:buNone/>
            </a:pPr>
            <a:r>
              <a:rPr lang="en-US" sz="450" b="1" dirty="0" smtClean="0"/>
              <a:t>(4)</a:t>
            </a:r>
            <a:r>
              <a:rPr lang="en-US" sz="450" dirty="0" smtClean="0"/>
              <a:t> The use of volunteers in an emergency or other emergency staffing strategies, including the process and role for integration of </a:t>
            </a:r>
            <a:r>
              <a:rPr lang="en-US" sz="450" dirty="0" smtClean="0">
                <a:hlinkClick r:id="rId10" tooltip="State"/>
              </a:rPr>
              <a:t>State</a:t>
            </a:r>
            <a:r>
              <a:rPr lang="en-US" sz="450" dirty="0" smtClean="0"/>
              <a:t> and Federally designated health care professionals to address surge needs during an emergency.</a:t>
            </a:r>
          </a:p>
          <a:p>
            <a:pPr marL="0" indent="0">
              <a:spcBef>
                <a:spcPts val="0"/>
              </a:spcBef>
              <a:buNone/>
            </a:pPr>
            <a:r>
              <a:rPr lang="en-US" sz="450" b="1" dirty="0" smtClean="0"/>
              <a:t>(c)</a:t>
            </a:r>
            <a:r>
              <a:rPr lang="en-US" sz="450" b="1" i="1" dirty="0" smtClean="0"/>
              <a:t>Communication plan.</a:t>
            </a:r>
            <a:r>
              <a:rPr lang="en-US" sz="450" dirty="0" smtClean="0"/>
              <a:t> The RHC/FQHC must develop and maintain an emergency preparedness communication plan that complies with Federal, </a:t>
            </a:r>
            <a:r>
              <a:rPr lang="en-US" sz="450" dirty="0" smtClean="0">
                <a:hlinkClick r:id="rId11" tooltip="State"/>
              </a:rPr>
              <a:t>State</a:t>
            </a:r>
            <a:r>
              <a:rPr lang="en-US" sz="450" dirty="0" smtClean="0"/>
              <a:t>, and local laws and must be reviewed and updated at least annually. The communication plan must include all of the following:</a:t>
            </a:r>
          </a:p>
          <a:p>
            <a:pPr marL="0" indent="0">
              <a:spcBef>
                <a:spcPts val="0"/>
              </a:spcBef>
              <a:buNone/>
            </a:pPr>
            <a:r>
              <a:rPr lang="en-US" sz="450" b="1" dirty="0" smtClean="0"/>
              <a:t>(1)</a:t>
            </a:r>
            <a:r>
              <a:rPr lang="en-US" sz="450" dirty="0" smtClean="0"/>
              <a:t> Names and contact information for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Staff.</a:t>
            </a:r>
          </a:p>
          <a:p>
            <a:pPr marL="0" indent="0">
              <a:spcBef>
                <a:spcPts val="0"/>
              </a:spcBef>
              <a:buNone/>
            </a:pPr>
            <a:r>
              <a:rPr lang="en-US" sz="450" b="1" dirty="0" smtClean="0"/>
              <a:t>(ii)</a:t>
            </a:r>
            <a:r>
              <a:rPr lang="en-US" sz="450" dirty="0" smtClean="0"/>
              <a:t> Entities providing services under arrangement.</a:t>
            </a:r>
          </a:p>
          <a:p>
            <a:pPr marL="0" indent="0">
              <a:spcBef>
                <a:spcPts val="0"/>
              </a:spcBef>
              <a:buNone/>
            </a:pPr>
            <a:r>
              <a:rPr lang="en-US" sz="450" b="1" dirty="0" smtClean="0"/>
              <a:t>(iii)</a:t>
            </a:r>
            <a:r>
              <a:rPr lang="en-US" sz="450" dirty="0" smtClean="0"/>
              <a:t> Patients' physicians.</a:t>
            </a:r>
          </a:p>
          <a:p>
            <a:pPr marL="0" indent="0">
              <a:spcBef>
                <a:spcPts val="0"/>
              </a:spcBef>
              <a:buNone/>
            </a:pPr>
            <a:r>
              <a:rPr lang="en-US" sz="450" b="1" dirty="0" smtClean="0"/>
              <a:t>(iv)</a:t>
            </a:r>
            <a:r>
              <a:rPr lang="en-US" sz="450" dirty="0" smtClean="0"/>
              <a:t> Other </a:t>
            </a:r>
            <a:r>
              <a:rPr lang="en-US" sz="450" dirty="0" smtClean="0">
                <a:hlinkClick r:id="rId12" tooltip="RHCs"/>
              </a:rPr>
              <a:t>RHCs</a:t>
            </a:r>
            <a:r>
              <a:rPr lang="en-US" sz="450" dirty="0" smtClean="0"/>
              <a:t>/FQHCs.</a:t>
            </a:r>
          </a:p>
          <a:p>
            <a:pPr marL="0" indent="0">
              <a:spcBef>
                <a:spcPts val="0"/>
              </a:spcBef>
              <a:buNone/>
            </a:pPr>
            <a:r>
              <a:rPr lang="en-US" sz="450" b="1" dirty="0" smtClean="0"/>
              <a:t>(v)</a:t>
            </a:r>
            <a:r>
              <a:rPr lang="en-US" sz="450" dirty="0" smtClean="0"/>
              <a:t> Volunteers.</a:t>
            </a:r>
          </a:p>
          <a:p>
            <a:pPr marL="0" indent="0">
              <a:spcBef>
                <a:spcPts val="0"/>
              </a:spcBef>
              <a:buNone/>
            </a:pPr>
            <a:r>
              <a:rPr lang="en-US" sz="450" b="1" dirty="0" smtClean="0"/>
              <a:t>(2)</a:t>
            </a:r>
            <a:r>
              <a:rPr lang="en-US" sz="450" dirty="0" smtClean="0"/>
              <a:t> Contact information for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Federal, </a:t>
            </a:r>
            <a:r>
              <a:rPr lang="en-US" sz="450" dirty="0" smtClean="0">
                <a:hlinkClick r:id="rId13" tooltip="State"/>
              </a:rPr>
              <a:t>State</a:t>
            </a:r>
            <a:r>
              <a:rPr lang="en-US" sz="450" dirty="0" smtClean="0"/>
              <a:t>, tribal, regional, and local emergency preparedness staff.</a:t>
            </a:r>
          </a:p>
          <a:p>
            <a:pPr marL="0" indent="0">
              <a:spcBef>
                <a:spcPts val="0"/>
              </a:spcBef>
              <a:buNone/>
            </a:pPr>
            <a:r>
              <a:rPr lang="en-US" sz="450" b="1" dirty="0" smtClean="0"/>
              <a:t>(ii)</a:t>
            </a:r>
            <a:r>
              <a:rPr lang="en-US" sz="450" dirty="0" smtClean="0"/>
              <a:t> Other sources of assistance.</a:t>
            </a:r>
          </a:p>
          <a:p>
            <a:pPr marL="0" indent="0">
              <a:spcBef>
                <a:spcPts val="0"/>
              </a:spcBef>
              <a:buNone/>
            </a:pPr>
            <a:r>
              <a:rPr lang="en-US" sz="450" b="1" dirty="0" smtClean="0"/>
              <a:t>(3)</a:t>
            </a:r>
            <a:r>
              <a:rPr lang="en-US" sz="450" dirty="0" smtClean="0"/>
              <a:t> Primary and alternate means for communicating with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RHC/FQHC's staff.</a:t>
            </a:r>
          </a:p>
          <a:p>
            <a:pPr marL="0" indent="0">
              <a:spcBef>
                <a:spcPts val="0"/>
              </a:spcBef>
              <a:buNone/>
            </a:pPr>
            <a:r>
              <a:rPr lang="en-US" sz="450" b="1" dirty="0" smtClean="0"/>
              <a:t>(ii)</a:t>
            </a:r>
            <a:r>
              <a:rPr lang="en-US" sz="450" dirty="0" smtClean="0"/>
              <a:t> Federal, </a:t>
            </a:r>
            <a:r>
              <a:rPr lang="en-US" sz="450" dirty="0" smtClean="0">
                <a:hlinkClick r:id="rId14" tooltip="State"/>
              </a:rPr>
              <a:t>State</a:t>
            </a:r>
            <a:r>
              <a:rPr lang="en-US" sz="450" dirty="0" smtClean="0"/>
              <a:t>, tribal, regional, and local emergency management agencies.</a:t>
            </a:r>
          </a:p>
          <a:p>
            <a:pPr marL="0" indent="0">
              <a:spcBef>
                <a:spcPts val="0"/>
              </a:spcBef>
              <a:buNone/>
            </a:pPr>
            <a:r>
              <a:rPr lang="en-US" sz="450" b="1" dirty="0" smtClean="0"/>
              <a:t>(4)</a:t>
            </a:r>
            <a:r>
              <a:rPr lang="en-US" sz="450" dirty="0" smtClean="0"/>
              <a:t> A means of providing information about the general condition and location of </a:t>
            </a:r>
            <a:r>
              <a:rPr lang="en-US" sz="450" dirty="0" smtClean="0">
                <a:hlinkClick r:id="rId15" tooltip="patients"/>
              </a:rPr>
              <a:t>patients</a:t>
            </a:r>
            <a:r>
              <a:rPr lang="en-US" sz="450" dirty="0" smtClean="0"/>
              <a:t> under the facility's care as permitted under </a:t>
            </a:r>
            <a:r>
              <a:rPr lang="en-US" sz="450" dirty="0" smtClean="0">
                <a:hlinkClick r:id="rId16" tooltip="45 CFR 164.510(b)(4)"/>
              </a:rPr>
              <a:t>45 CFR 164.510(b)(4)</a:t>
            </a:r>
            <a:r>
              <a:rPr lang="en-US" sz="450" dirty="0" smtClean="0"/>
              <a:t>.</a:t>
            </a:r>
          </a:p>
          <a:p>
            <a:pPr marL="0" indent="0">
              <a:spcBef>
                <a:spcPts val="0"/>
              </a:spcBef>
              <a:buNone/>
            </a:pPr>
            <a:r>
              <a:rPr lang="en-US" sz="450" b="1" dirty="0" smtClean="0"/>
              <a:t>(5)</a:t>
            </a:r>
            <a:r>
              <a:rPr lang="en-US" sz="450" dirty="0" smtClean="0"/>
              <a:t> A means of providing information about the RHC/FQHC's needs, and its ability to provide assistance, to the authority having jurisdiction or the Incident Command Center, or designee.</a:t>
            </a:r>
          </a:p>
          <a:p>
            <a:pPr marL="0" indent="0">
              <a:spcBef>
                <a:spcPts val="0"/>
              </a:spcBef>
              <a:buNone/>
            </a:pPr>
            <a:r>
              <a:rPr lang="en-US" sz="450" b="1" dirty="0" smtClean="0"/>
              <a:t>(d)</a:t>
            </a:r>
            <a:r>
              <a:rPr lang="en-US" sz="450" b="1" i="1" dirty="0" smtClean="0"/>
              <a:t>Training and testing.</a:t>
            </a:r>
            <a:r>
              <a:rPr lang="en-US" sz="450" dirty="0" smtClean="0"/>
              <a:t> The RHC/FQHC must develop and maintain an emergency preparedness training and testing program that is based on the emergency plan set forth </a:t>
            </a:r>
            <a:r>
              <a:rPr lang="en-US" sz="450" dirty="0" err="1" smtClean="0"/>
              <a:t>in</a:t>
            </a:r>
            <a:r>
              <a:rPr lang="en-US" sz="450" dirty="0" err="1" smtClean="0">
                <a:hlinkClick r:id="rId5" tooltip="paragraph (a)"/>
              </a:rPr>
              <a:t>paragraph</a:t>
            </a:r>
            <a:r>
              <a:rPr lang="en-US" sz="450" dirty="0" smtClean="0">
                <a:hlinkClick r:id="rId5" tooltip="paragraph (a)"/>
              </a:rPr>
              <a:t> (a)</a:t>
            </a:r>
            <a:r>
              <a:rPr lang="en-US" sz="450" dirty="0" smtClean="0"/>
              <a:t> of this section, risk assessment at </a:t>
            </a:r>
            <a:r>
              <a:rPr lang="en-US" sz="450" dirty="0" smtClean="0">
                <a:hlinkClick r:id="rId6" tooltip="paragraph (a)(1)"/>
              </a:rPr>
              <a:t>paragraph (a)(1)</a:t>
            </a:r>
            <a:r>
              <a:rPr lang="en-US" sz="450" dirty="0" smtClean="0"/>
              <a:t> of this section, policies and procedures at </a:t>
            </a:r>
            <a:r>
              <a:rPr lang="en-US" sz="450" dirty="0" smtClean="0">
                <a:hlinkClick r:id="rId17" tooltip="paragraph (b)"/>
              </a:rPr>
              <a:t>paragraph (b)</a:t>
            </a:r>
            <a:r>
              <a:rPr lang="en-US" sz="450" dirty="0" smtClean="0"/>
              <a:t> of this section, and the communication plan at </a:t>
            </a:r>
            <a:r>
              <a:rPr lang="en-US" sz="450" dirty="0" smtClean="0">
                <a:hlinkClick r:id="rId7" tooltip="paragraph (c)"/>
              </a:rPr>
              <a:t>paragraph (c)</a:t>
            </a:r>
            <a:r>
              <a:rPr lang="en-US" sz="450" dirty="0" smtClean="0"/>
              <a:t> of this section. The training and testing program must be reviewed and updated at least annually.</a:t>
            </a:r>
          </a:p>
          <a:p>
            <a:pPr marL="0" indent="0">
              <a:spcBef>
                <a:spcPts val="0"/>
              </a:spcBef>
              <a:buNone/>
            </a:pPr>
            <a:r>
              <a:rPr lang="en-US" sz="450" b="1" dirty="0" smtClean="0"/>
              <a:t>(1)</a:t>
            </a:r>
            <a:r>
              <a:rPr lang="en-US" sz="450" b="1" i="1" dirty="0" smtClean="0"/>
              <a:t>Training program.</a:t>
            </a:r>
            <a:r>
              <a:rPr lang="en-US" sz="450" dirty="0" smtClean="0"/>
              <a:t> The RHC/FQHC must do all of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Initial training in emergency preparedness policies and procedures to all new and existing staff, individuals providing services under arrangement, and volunteers, consistent with their expected roles,</a:t>
            </a:r>
          </a:p>
          <a:p>
            <a:pPr marL="0" indent="0">
              <a:spcBef>
                <a:spcPts val="0"/>
              </a:spcBef>
              <a:buNone/>
            </a:pPr>
            <a:r>
              <a:rPr lang="en-US" sz="450" b="1" dirty="0" smtClean="0"/>
              <a:t>(ii)</a:t>
            </a:r>
            <a:r>
              <a:rPr lang="en-US" sz="450" dirty="0" smtClean="0"/>
              <a:t> Provide emergency preparedness training at least annually.</a:t>
            </a:r>
          </a:p>
          <a:p>
            <a:pPr marL="0" indent="0">
              <a:spcBef>
                <a:spcPts val="0"/>
              </a:spcBef>
              <a:buNone/>
            </a:pPr>
            <a:r>
              <a:rPr lang="en-US" sz="450" b="1" dirty="0" smtClean="0"/>
              <a:t>(iii)</a:t>
            </a:r>
            <a:r>
              <a:rPr lang="en-US" sz="450" dirty="0" smtClean="0"/>
              <a:t> Maintain documentation of the training.</a:t>
            </a:r>
          </a:p>
          <a:p>
            <a:pPr marL="0" indent="0">
              <a:spcBef>
                <a:spcPts val="0"/>
              </a:spcBef>
              <a:buNone/>
            </a:pPr>
            <a:r>
              <a:rPr lang="en-US" sz="450" b="1" dirty="0" smtClean="0"/>
              <a:t>(iv)</a:t>
            </a:r>
            <a:r>
              <a:rPr lang="en-US" sz="450" dirty="0" smtClean="0"/>
              <a:t> Demonstrate staff knowledge of emergency procedures.</a:t>
            </a:r>
          </a:p>
          <a:p>
            <a:pPr marL="0" indent="0">
              <a:spcBef>
                <a:spcPts val="0"/>
              </a:spcBef>
              <a:buNone/>
            </a:pPr>
            <a:r>
              <a:rPr lang="en-US" sz="450" b="1" dirty="0" smtClean="0"/>
              <a:t>(2)</a:t>
            </a:r>
            <a:r>
              <a:rPr lang="en-US" sz="450" b="1" i="1" dirty="0" smtClean="0"/>
              <a:t>Testing.</a:t>
            </a:r>
            <a:r>
              <a:rPr lang="en-US" sz="450" dirty="0" smtClean="0"/>
              <a:t> The RHC/FQHC must conduct exercises to test the emergency plan at least annually. The RHC/FQHC must do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Participate in a full-scale exercise that is community-based or when a community-based exercise is not accessible, an individual, facility-based. If the RHC/FQHC experiences an actual natural or man-made emergency that requires activation of the emergency plan, the RHC/FQHC is exempt from engaging in a community-based or individual, facility-based full-scale exercise for 1 year following the onset of the actual event.</a:t>
            </a:r>
          </a:p>
          <a:p>
            <a:pPr marL="0" indent="0">
              <a:spcBef>
                <a:spcPts val="0"/>
              </a:spcBef>
              <a:buNone/>
            </a:pPr>
            <a:r>
              <a:rPr lang="en-US" sz="450" b="1" dirty="0" smtClean="0"/>
              <a:t>(ii)</a:t>
            </a:r>
            <a:r>
              <a:rPr lang="en-US" sz="450" dirty="0" smtClean="0"/>
              <a:t> Conduct an additional exercise that may include, but is not limited to following:</a:t>
            </a:r>
          </a:p>
          <a:p>
            <a:pPr marL="0" indent="0">
              <a:spcBef>
                <a:spcPts val="0"/>
              </a:spcBef>
              <a:buNone/>
            </a:pPr>
            <a:r>
              <a:rPr lang="en-US" sz="450" b="1" dirty="0" smtClean="0"/>
              <a:t>(A)</a:t>
            </a:r>
            <a:r>
              <a:rPr lang="en-US" sz="450" dirty="0" smtClean="0"/>
              <a:t> A second full-scale exercise that is community-based or individual, facility-based.</a:t>
            </a:r>
          </a:p>
          <a:p>
            <a:pPr marL="0" indent="0">
              <a:spcBef>
                <a:spcPts val="0"/>
              </a:spcBef>
              <a:buNone/>
            </a:pPr>
            <a:r>
              <a:rPr lang="en-US" sz="450" b="1" dirty="0" smtClean="0"/>
              <a:t>(B)</a:t>
            </a:r>
            <a:r>
              <a:rPr lang="en-US" sz="450" dirty="0" smtClean="0"/>
              <a:t> A tabletop exercise that includes a group discussion led by a facilitator, using a narrated, clinically-relevant emergency scenario, and a set of problem statements, directed messages, or prepared questions designed to challenge an emergency plan.</a:t>
            </a:r>
          </a:p>
          <a:p>
            <a:pPr marL="0" indent="0">
              <a:spcBef>
                <a:spcPts val="0"/>
              </a:spcBef>
              <a:buNone/>
            </a:pPr>
            <a:r>
              <a:rPr lang="en-US" sz="450" b="1" dirty="0" smtClean="0"/>
              <a:t>(iii)</a:t>
            </a:r>
            <a:r>
              <a:rPr lang="en-US" sz="450" dirty="0" smtClean="0"/>
              <a:t> Analyze the RHC/FQHC's response to and maintain documentation of all drills, tabletop exercises, and emergency events, and revise the RHC/FQHC's emergency plan, as needed.</a:t>
            </a:r>
          </a:p>
          <a:p>
            <a:pPr marL="0" indent="0">
              <a:spcBef>
                <a:spcPts val="0"/>
              </a:spcBef>
              <a:buNone/>
            </a:pPr>
            <a:r>
              <a:rPr lang="en-US" sz="450" b="1" dirty="0" smtClean="0"/>
              <a:t>(e)</a:t>
            </a:r>
            <a:r>
              <a:rPr lang="en-US" sz="450" b="1" i="1" dirty="0" smtClean="0"/>
              <a:t>Integrated healthcare systems.</a:t>
            </a:r>
            <a:r>
              <a:rPr lang="en-US" sz="450" dirty="0" smtClean="0"/>
              <a:t> If a RHC/FQHC is part of a healthcare system consisting of multiple separately certified healthcare facilities that elects to have a unified and integrated emergency preparedness program, the RHC/FQHC may choose to participate in the healthcare system's coordinated emergency preparedness program. If elected, the unified and integrated emergency preparedness program must do all of the following:</a:t>
            </a:r>
          </a:p>
          <a:p>
            <a:pPr marL="0" indent="0">
              <a:spcBef>
                <a:spcPts val="0"/>
              </a:spcBef>
              <a:buNone/>
            </a:pPr>
            <a:r>
              <a:rPr lang="en-US" sz="450" b="1" dirty="0" smtClean="0"/>
              <a:t>(1)</a:t>
            </a:r>
            <a:r>
              <a:rPr lang="en-US" sz="450" dirty="0" smtClean="0"/>
              <a:t> Demonstrate that each separately certified facility within the system actively participated in the development of the unified and integrated emergency preparedness program.</a:t>
            </a:r>
          </a:p>
          <a:p>
            <a:pPr marL="0" indent="0">
              <a:spcBef>
                <a:spcPts val="0"/>
              </a:spcBef>
              <a:buNone/>
            </a:pPr>
            <a:r>
              <a:rPr lang="en-US" sz="450" b="1" dirty="0" smtClean="0"/>
              <a:t>(2)</a:t>
            </a:r>
            <a:r>
              <a:rPr lang="en-US" sz="450" dirty="0" smtClean="0"/>
              <a:t> Be developed and maintained in a manner that takes into account each separately certified facility's unique circumstances, </a:t>
            </a:r>
            <a:r>
              <a:rPr lang="en-US" sz="450" dirty="0" smtClean="0">
                <a:hlinkClick r:id="rId18" tooltip="patient"/>
              </a:rPr>
              <a:t>patient</a:t>
            </a:r>
            <a:r>
              <a:rPr lang="en-US" sz="450" dirty="0" smtClean="0"/>
              <a:t> populations, and services offered.</a:t>
            </a:r>
          </a:p>
          <a:p>
            <a:pPr marL="0" indent="0">
              <a:spcBef>
                <a:spcPts val="0"/>
              </a:spcBef>
              <a:buNone/>
            </a:pPr>
            <a:r>
              <a:rPr lang="en-US" sz="450" b="1" dirty="0" smtClean="0"/>
              <a:t>(3)</a:t>
            </a:r>
            <a:r>
              <a:rPr lang="en-US" sz="450" dirty="0" smtClean="0"/>
              <a:t> Demonstrate that each separately certified facility is capable of actively using the unified and integrated emergency preparedness program and is in compliance with the program.</a:t>
            </a:r>
          </a:p>
          <a:p>
            <a:pPr marL="0" indent="0">
              <a:spcBef>
                <a:spcPts val="0"/>
              </a:spcBef>
              <a:buNone/>
            </a:pPr>
            <a:r>
              <a:rPr lang="en-US" sz="450" b="1" dirty="0" smtClean="0"/>
              <a:t>(4)</a:t>
            </a:r>
            <a:r>
              <a:rPr lang="en-US" sz="450" dirty="0" smtClean="0"/>
              <a:t> Include a unified and integrated emergency plan that meets the requirements of paragraphs (a)(2), (3), and (4) of this section. The unified and integrated emergency plan must also be based on and include all of the following:</a:t>
            </a:r>
          </a:p>
          <a:p>
            <a:pPr marL="0" indent="0">
              <a:spcBef>
                <a:spcPts val="0"/>
              </a:spcBef>
              <a:buNone/>
            </a:pPr>
            <a:r>
              <a:rPr lang="en-US" sz="450" b="1" dirty="0" smtClean="0"/>
              <a:t>(</a:t>
            </a:r>
            <a:r>
              <a:rPr lang="en-US" sz="450" b="1" dirty="0" err="1" smtClean="0"/>
              <a:t>i</a:t>
            </a:r>
            <a:r>
              <a:rPr lang="en-US" sz="450" b="1" dirty="0" smtClean="0"/>
              <a:t>)</a:t>
            </a:r>
            <a:r>
              <a:rPr lang="en-US" sz="450" dirty="0" smtClean="0"/>
              <a:t> A documented community-based risk assessment, utilizing an all-hazards approach.</a:t>
            </a:r>
          </a:p>
          <a:p>
            <a:pPr marL="0" indent="0">
              <a:spcBef>
                <a:spcPts val="0"/>
              </a:spcBef>
              <a:buNone/>
            </a:pPr>
            <a:r>
              <a:rPr lang="en-US" sz="450" b="1" dirty="0" smtClean="0"/>
              <a:t>(ii)</a:t>
            </a:r>
            <a:r>
              <a:rPr lang="en-US" sz="450" dirty="0" smtClean="0"/>
              <a:t> A documented individual facility-based risk assessment for each separately certified facility within the health system, utilizing an all-hazards approach.</a:t>
            </a:r>
          </a:p>
          <a:p>
            <a:pPr marL="0" indent="0">
              <a:spcBef>
                <a:spcPts val="0"/>
              </a:spcBef>
              <a:buNone/>
            </a:pPr>
            <a:r>
              <a:rPr lang="en-US" sz="450" b="1" dirty="0" smtClean="0"/>
              <a:t>(5)</a:t>
            </a:r>
            <a:r>
              <a:rPr lang="en-US" sz="450" dirty="0" smtClean="0"/>
              <a:t> Include integrated policies and procedures that meet the requirements set forth in </a:t>
            </a:r>
            <a:r>
              <a:rPr lang="en-US" sz="450" dirty="0" smtClean="0">
                <a:hlinkClick r:id="rId17" tooltip="paragraph (b)"/>
              </a:rPr>
              <a:t>paragraph (b)</a:t>
            </a:r>
            <a:r>
              <a:rPr lang="en-US" sz="450" dirty="0" smtClean="0"/>
              <a:t> of this section, a coordinated communication plan, and training and testing programs that meet the requirements of paragraphs (c) and (d) of this section, respectively.</a:t>
            </a:r>
          </a:p>
          <a:p>
            <a:pPr marL="0" indent="0">
              <a:spcBef>
                <a:spcPts val="0"/>
              </a:spcBef>
              <a:buNone/>
            </a:pPr>
            <a:endParaRPr lang="en-US" sz="450" dirty="0"/>
          </a:p>
        </p:txBody>
      </p:sp>
      <p:sp>
        <p:nvSpPr>
          <p:cNvPr id="5" name="Content Placeholder 2"/>
          <p:cNvSpPr txBox="1">
            <a:spLocks/>
          </p:cNvSpPr>
          <p:nvPr/>
        </p:nvSpPr>
        <p:spPr>
          <a:xfrm>
            <a:off x="163630" y="1588168"/>
            <a:ext cx="4774131" cy="827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Clr>
                <a:srgbClr val="5FCBEF"/>
              </a:buClr>
              <a:buFont typeface="Wingdings 3" charset="2"/>
              <a:buNone/>
            </a:pPr>
            <a:r>
              <a:rPr lang="en-US" sz="450" b="1" dirty="0">
                <a:solidFill>
                  <a:prstClr val="black">
                    <a:lumMod val="75000"/>
                    <a:lumOff val="25000"/>
                  </a:prstClr>
                </a:solidFill>
              </a:rPr>
              <a:t>§491.6(c) Emergency procedures. </a:t>
            </a:r>
            <a:endParaRPr lang="en-US" sz="450" b="1" dirty="0" smtClean="0">
              <a:solidFill>
                <a:prstClr val="black">
                  <a:lumMod val="75000"/>
                  <a:lumOff val="25000"/>
                </a:prstClr>
              </a:solidFill>
            </a:endParaRPr>
          </a:p>
          <a:p>
            <a:pPr marL="0" indent="0">
              <a:spcBef>
                <a:spcPts val="0"/>
              </a:spcBef>
              <a:buClr>
                <a:srgbClr val="5FCBEF"/>
              </a:buClr>
              <a:buFont typeface="Wingdings 3" charset="2"/>
              <a:buNone/>
            </a:pPr>
            <a:r>
              <a:rPr lang="en-US" sz="450" dirty="0" smtClean="0">
                <a:solidFill>
                  <a:prstClr val="black">
                    <a:lumMod val="75000"/>
                    <a:lumOff val="25000"/>
                  </a:prstClr>
                </a:solidFill>
              </a:rPr>
              <a:t>The </a:t>
            </a:r>
            <a:r>
              <a:rPr lang="en-US" sz="450" dirty="0">
                <a:solidFill>
                  <a:prstClr val="black">
                    <a:lumMod val="75000"/>
                    <a:lumOff val="25000"/>
                  </a:prstClr>
                </a:solidFill>
              </a:rPr>
              <a:t>clinic assures the safety of patients in case of non-medical emergencies by</a:t>
            </a:r>
            <a:r>
              <a:rPr lang="en-US" sz="450" dirty="0" smtClean="0">
                <a:solidFill>
                  <a:prstClr val="black">
                    <a:lumMod val="75000"/>
                    <a:lumOff val="25000"/>
                  </a:prstClr>
                </a:solidFill>
              </a:rPr>
              <a:t>:</a:t>
            </a:r>
          </a:p>
          <a:p>
            <a:pPr marL="0" indent="0">
              <a:spcBef>
                <a:spcPts val="0"/>
              </a:spcBef>
              <a:buClr>
                <a:srgbClr val="5FCBEF"/>
              </a:buClr>
              <a:buFont typeface="Wingdings 3" charset="2"/>
              <a:buNone/>
            </a:pPr>
            <a:r>
              <a:rPr lang="en-US" sz="450" dirty="0" smtClean="0">
                <a:solidFill>
                  <a:prstClr val="black">
                    <a:lumMod val="75000"/>
                    <a:lumOff val="25000"/>
                  </a:prstClr>
                </a:solidFill>
              </a:rPr>
              <a:t>(1) Training </a:t>
            </a:r>
            <a:r>
              <a:rPr lang="en-US" sz="450" dirty="0">
                <a:solidFill>
                  <a:prstClr val="black">
                    <a:lumMod val="75000"/>
                    <a:lumOff val="25000"/>
                  </a:prstClr>
                </a:solidFill>
              </a:rPr>
              <a:t>staff in handling emergencies</a:t>
            </a:r>
            <a:r>
              <a:rPr lang="en-US" sz="450" dirty="0" smtClean="0">
                <a:solidFill>
                  <a:prstClr val="black">
                    <a:lumMod val="75000"/>
                    <a:lumOff val="25000"/>
                  </a:prstClr>
                </a:solidFill>
              </a:rPr>
              <a:t>.</a:t>
            </a:r>
          </a:p>
          <a:p>
            <a:pPr marL="0" indent="0">
              <a:spcBef>
                <a:spcPts val="0"/>
              </a:spcBef>
              <a:buClr>
                <a:srgbClr val="5FCBEF"/>
              </a:buClr>
              <a:buFont typeface="Wingdings 3" charset="2"/>
              <a:buNone/>
            </a:pPr>
            <a:r>
              <a:rPr lang="en-US" sz="450" dirty="0">
                <a:solidFill>
                  <a:prstClr val="black">
                    <a:lumMod val="75000"/>
                    <a:lumOff val="25000"/>
                  </a:prstClr>
                </a:solidFill>
              </a:rPr>
              <a:t>(2) Placing exit signs in appropriate </a:t>
            </a:r>
            <a:r>
              <a:rPr lang="en-US" sz="450" dirty="0" smtClean="0">
                <a:solidFill>
                  <a:prstClr val="black">
                    <a:lumMod val="75000"/>
                    <a:lumOff val="25000"/>
                  </a:prstClr>
                </a:solidFill>
              </a:rPr>
              <a:t>locations</a:t>
            </a:r>
          </a:p>
          <a:p>
            <a:pPr marL="0" indent="0">
              <a:spcBef>
                <a:spcPts val="0"/>
              </a:spcBef>
              <a:buClr>
                <a:srgbClr val="5FCBEF"/>
              </a:buClr>
              <a:buFont typeface="Wingdings 3" charset="2"/>
              <a:buNone/>
            </a:pPr>
            <a:r>
              <a:rPr lang="en-US" sz="450" dirty="0">
                <a:solidFill>
                  <a:prstClr val="black">
                    <a:lumMod val="75000"/>
                    <a:lumOff val="25000"/>
                  </a:prstClr>
                </a:solidFill>
              </a:rPr>
              <a:t>(3) Taking other appropriate measures that are consistent with the particular conditions of the area in which the clinic is located.</a:t>
            </a:r>
          </a:p>
        </p:txBody>
      </p:sp>
      <p:sp>
        <p:nvSpPr>
          <p:cNvPr id="6" name="TextBox 5"/>
          <p:cNvSpPr txBox="1"/>
          <p:nvPr/>
        </p:nvSpPr>
        <p:spPr>
          <a:xfrm>
            <a:off x="904775" y="3484345"/>
            <a:ext cx="535724" cy="369332"/>
          </a:xfrm>
          <a:prstGeom prst="rect">
            <a:avLst/>
          </a:prstGeom>
          <a:noFill/>
        </p:spPr>
        <p:txBody>
          <a:bodyPr wrap="none" rtlCol="0">
            <a:spAutoFit/>
          </a:bodyPr>
          <a:lstStyle/>
          <a:p>
            <a:pPr defTabSz="914400"/>
            <a:r>
              <a:rPr lang="en-US" dirty="0" smtClean="0">
                <a:solidFill>
                  <a:prstClr val="black"/>
                </a:solidFill>
              </a:rPr>
              <a:t>Old</a:t>
            </a:r>
            <a:endParaRPr lang="en-US" dirty="0">
              <a:solidFill>
                <a:prstClr val="black"/>
              </a:solidFill>
            </a:endParaRPr>
          </a:p>
        </p:txBody>
      </p:sp>
      <p:sp>
        <p:nvSpPr>
          <p:cNvPr id="7" name="TextBox 6"/>
          <p:cNvSpPr txBox="1"/>
          <p:nvPr/>
        </p:nvSpPr>
        <p:spPr>
          <a:xfrm>
            <a:off x="1925053" y="4947385"/>
            <a:ext cx="630301" cy="369332"/>
          </a:xfrm>
          <a:prstGeom prst="rect">
            <a:avLst/>
          </a:prstGeom>
          <a:noFill/>
        </p:spPr>
        <p:txBody>
          <a:bodyPr wrap="none" rtlCol="0">
            <a:spAutoFit/>
          </a:bodyPr>
          <a:lstStyle/>
          <a:p>
            <a:pPr defTabSz="914400"/>
            <a:r>
              <a:rPr lang="en-US" dirty="0" smtClean="0">
                <a:solidFill>
                  <a:prstClr val="black"/>
                </a:solidFill>
              </a:rPr>
              <a:t>New</a:t>
            </a:r>
            <a:endParaRPr lang="en-US" dirty="0">
              <a:solidFill>
                <a:prstClr val="black"/>
              </a:solidFill>
            </a:endParaRPr>
          </a:p>
        </p:txBody>
      </p:sp>
      <p:cxnSp>
        <p:nvCxnSpPr>
          <p:cNvPr id="9" name="Straight Arrow Connector 8"/>
          <p:cNvCxnSpPr/>
          <p:nvPr/>
        </p:nvCxnSpPr>
        <p:spPr>
          <a:xfrm flipV="1">
            <a:off x="1183907" y="2483318"/>
            <a:ext cx="0" cy="7796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66723" y="5167162"/>
            <a:ext cx="1262515"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4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Emergency Preparedness</a:t>
            </a:r>
            <a:endParaRPr lang="en-US" b="1" dirty="0">
              <a:solidFill>
                <a:srgbClr val="00B0F0"/>
              </a:solidFill>
            </a:endParaRPr>
          </a:p>
        </p:txBody>
      </p:sp>
      <p:sp>
        <p:nvSpPr>
          <p:cNvPr id="3" name="Content Placeholder 2"/>
          <p:cNvSpPr>
            <a:spLocks noGrp="1"/>
          </p:cNvSpPr>
          <p:nvPr>
            <p:ph idx="1"/>
          </p:nvPr>
        </p:nvSpPr>
        <p:spPr>
          <a:xfrm>
            <a:off x="5319875" y="1794933"/>
            <a:ext cx="4119399" cy="4329641"/>
          </a:xfrm>
        </p:spPr>
        <p:txBody>
          <a:bodyPr>
            <a:normAutofit fontScale="92500"/>
          </a:bodyPr>
          <a:lstStyle/>
          <a:p>
            <a:pPr>
              <a:buFont typeface="Wingdings" panose="05000000000000000000" pitchFamily="2" charset="2"/>
              <a:buChar char="Ø"/>
            </a:pPr>
            <a:r>
              <a:rPr lang="en-US" dirty="0" smtClean="0">
                <a:solidFill>
                  <a:schemeClr val="tx1"/>
                </a:solidFill>
              </a:rPr>
              <a:t>Implementation Date Nov. 15</a:t>
            </a:r>
            <a:r>
              <a:rPr lang="en-US" baseline="30000" dirty="0" smtClean="0">
                <a:solidFill>
                  <a:schemeClr val="tx1"/>
                </a:solidFill>
              </a:rPr>
              <a:t>th</a:t>
            </a:r>
            <a:r>
              <a:rPr lang="en-US" dirty="0" smtClean="0">
                <a:solidFill>
                  <a:schemeClr val="tx1"/>
                </a:solidFill>
              </a:rPr>
              <a:t> 2017</a:t>
            </a:r>
          </a:p>
          <a:p>
            <a:pPr>
              <a:buFont typeface="Wingdings" panose="05000000000000000000" pitchFamily="2" charset="2"/>
              <a:buChar char="Ø"/>
            </a:pPr>
            <a:r>
              <a:rPr lang="en-US" dirty="0" smtClean="0">
                <a:solidFill>
                  <a:schemeClr val="tx1"/>
                </a:solidFill>
              </a:rPr>
              <a:t>Old Regime 491.6(c):</a:t>
            </a:r>
          </a:p>
          <a:p>
            <a:pPr lvl="1">
              <a:buFont typeface="Wingdings" panose="05000000000000000000" pitchFamily="2" charset="2"/>
              <a:buChar char="Ø"/>
            </a:pPr>
            <a:r>
              <a:rPr lang="en-US" dirty="0" smtClean="0">
                <a:solidFill>
                  <a:schemeClr val="tx1"/>
                </a:solidFill>
              </a:rPr>
              <a:t>Training staff in handling emergencies</a:t>
            </a:r>
          </a:p>
          <a:p>
            <a:pPr lvl="1">
              <a:buFont typeface="Wingdings" panose="05000000000000000000" pitchFamily="2" charset="2"/>
              <a:buChar char="Ø"/>
            </a:pPr>
            <a:r>
              <a:rPr lang="en-US" dirty="0" smtClean="0">
                <a:solidFill>
                  <a:schemeClr val="tx1"/>
                </a:solidFill>
              </a:rPr>
              <a:t>Placing exit signs in appropriate locations</a:t>
            </a:r>
          </a:p>
          <a:p>
            <a:pPr lvl="1">
              <a:buFont typeface="Wingdings" panose="05000000000000000000" pitchFamily="2" charset="2"/>
              <a:buChar char="Ø"/>
            </a:pPr>
            <a:r>
              <a:rPr lang="en-US" dirty="0" smtClean="0">
                <a:solidFill>
                  <a:schemeClr val="tx1"/>
                </a:solidFill>
              </a:rPr>
              <a:t>Taking other appropriate measures consistent with conditions of the area where the clinic is located</a:t>
            </a:r>
          </a:p>
          <a:p>
            <a:pPr>
              <a:buFont typeface="Wingdings" panose="05000000000000000000" pitchFamily="2" charset="2"/>
              <a:buChar char="Ø"/>
            </a:pPr>
            <a:r>
              <a:rPr lang="en-US" dirty="0" smtClean="0">
                <a:solidFill>
                  <a:schemeClr val="tx1"/>
                </a:solidFill>
              </a:rPr>
              <a:t>New regime is much more detailed and can be found in the CFR: </a:t>
            </a:r>
            <a:r>
              <a:rPr lang="en-US" b="1" dirty="0">
                <a:solidFill>
                  <a:schemeClr val="tx1"/>
                </a:solidFill>
              </a:rPr>
              <a:t>§491.12 </a:t>
            </a:r>
          </a:p>
          <a:p>
            <a:pPr>
              <a:buFont typeface="Wingdings" panose="05000000000000000000" pitchFamily="2" charset="2"/>
              <a:buChar char="Ø"/>
            </a:pPr>
            <a:r>
              <a:rPr lang="en-US" dirty="0" smtClean="0">
                <a:solidFill>
                  <a:schemeClr val="tx1"/>
                </a:solidFill>
              </a:rPr>
              <a:t>For CAHs new rules are listed at </a:t>
            </a:r>
            <a:r>
              <a:rPr lang="en-US" b="1" dirty="0" smtClean="0">
                <a:solidFill>
                  <a:schemeClr val="tx1"/>
                </a:solidFill>
              </a:rPr>
              <a:t>§485.625</a:t>
            </a:r>
          </a:p>
          <a:p>
            <a:pPr>
              <a:buFont typeface="Arial" panose="020B0604020202020204" pitchFamily="34" charset="0"/>
              <a:buChar char="•"/>
            </a:pPr>
            <a:endParaRPr lang="en-US" dirty="0" smtClean="0"/>
          </a:p>
        </p:txBody>
      </p:sp>
      <p:pic>
        <p:nvPicPr>
          <p:cNvPr id="4" name="Picture 3"/>
          <p:cNvPicPr>
            <a:picLocks noChangeAspect="1"/>
          </p:cNvPicPr>
          <p:nvPr/>
        </p:nvPicPr>
        <p:blipFill>
          <a:blip r:embed="rId2"/>
          <a:stretch>
            <a:fillRect/>
          </a:stretch>
        </p:blipFill>
        <p:spPr>
          <a:xfrm>
            <a:off x="307849" y="2427885"/>
            <a:ext cx="5012027" cy="2175308"/>
          </a:xfrm>
          <a:prstGeom prst="rect">
            <a:avLst/>
          </a:prstGeom>
        </p:spPr>
      </p:pic>
    </p:spTree>
    <p:extLst>
      <p:ext uri="{BB962C8B-B14F-4D97-AF65-F5344CB8AC3E}">
        <p14:creationId xmlns:p14="http://schemas.microsoft.com/office/powerpoint/2010/main" val="415305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§491.12 </a:t>
            </a:r>
            <a:r>
              <a:rPr lang="en-US" b="1" dirty="0" smtClean="0">
                <a:solidFill>
                  <a:srgbClr val="00B0F0"/>
                </a:solidFill>
              </a:rPr>
              <a:t> (a) Emergency Preparedness Plan</a:t>
            </a:r>
            <a:endParaRPr lang="en-US" dirty="0">
              <a:solidFill>
                <a:srgbClr val="00B0F0"/>
              </a:solidFill>
            </a:endParaRPr>
          </a:p>
        </p:txBody>
      </p:sp>
      <p:sp>
        <p:nvSpPr>
          <p:cNvPr id="3" name="Content Placeholder 2"/>
          <p:cNvSpPr>
            <a:spLocks noGrp="1"/>
          </p:cNvSpPr>
          <p:nvPr>
            <p:ph idx="1"/>
          </p:nvPr>
        </p:nvSpPr>
        <p:spPr>
          <a:xfrm>
            <a:off x="3789304" y="1807633"/>
            <a:ext cx="5845762" cy="4622799"/>
          </a:xfrm>
        </p:spPr>
        <p:txBody>
          <a:bodyPr>
            <a:normAutofit/>
          </a:bodyPr>
          <a:lstStyle/>
          <a:p>
            <a:pPr>
              <a:buFont typeface="Wingdings" panose="05000000000000000000" pitchFamily="2" charset="2"/>
              <a:buChar char="Ø"/>
            </a:pPr>
            <a:r>
              <a:rPr lang="en-US" dirty="0" smtClean="0">
                <a:solidFill>
                  <a:schemeClr val="tx1"/>
                </a:solidFill>
              </a:rPr>
              <a:t>Emergency Preparedness Plan must be created and updated every year</a:t>
            </a:r>
          </a:p>
          <a:p>
            <a:pPr>
              <a:buFont typeface="Wingdings" panose="05000000000000000000" pitchFamily="2" charset="2"/>
              <a:buChar char="Ø"/>
            </a:pPr>
            <a:r>
              <a:rPr lang="en-US" dirty="0" smtClean="0">
                <a:solidFill>
                  <a:schemeClr val="tx1"/>
                </a:solidFill>
              </a:rPr>
              <a:t>CMS gives some RHCs some leeway</a:t>
            </a:r>
          </a:p>
          <a:p>
            <a:pPr lvl="1">
              <a:buFont typeface="Wingdings" panose="05000000000000000000" pitchFamily="2" charset="2"/>
              <a:buChar char="Ø"/>
            </a:pPr>
            <a:r>
              <a:rPr lang="en-US" dirty="0" smtClean="0">
                <a:solidFill>
                  <a:schemeClr val="tx1"/>
                </a:solidFill>
              </a:rPr>
              <a:t>Must have a strategy to address the various emergency events the clinic is at risk for</a:t>
            </a:r>
          </a:p>
          <a:p>
            <a:pPr lvl="1">
              <a:buFont typeface="Wingdings" panose="05000000000000000000" pitchFamily="2" charset="2"/>
              <a:buChar char="Ø"/>
            </a:pPr>
            <a:r>
              <a:rPr lang="en-US" dirty="0" smtClean="0">
                <a:solidFill>
                  <a:schemeClr val="tx1"/>
                </a:solidFill>
              </a:rPr>
              <a:t>Must analyze RHC capability during and after emergency including delegations of authority and succession plans</a:t>
            </a:r>
          </a:p>
          <a:p>
            <a:pPr lvl="1">
              <a:buFont typeface="Wingdings" panose="05000000000000000000" pitchFamily="2" charset="2"/>
              <a:buChar char="Ø"/>
            </a:pPr>
            <a:r>
              <a:rPr lang="en-US" dirty="0" smtClean="0">
                <a:solidFill>
                  <a:schemeClr val="tx1"/>
                </a:solidFill>
              </a:rPr>
              <a:t>Must include a process to cooperate with the broader community on emergency preparedness </a:t>
            </a:r>
          </a:p>
          <a:p>
            <a:pPr lvl="1">
              <a:buFont typeface="Wingdings" panose="05000000000000000000" pitchFamily="2" charset="2"/>
              <a:buChar char="Ø"/>
            </a:pP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330352" y="1930400"/>
            <a:ext cx="3458952" cy="1628986"/>
          </a:xfrm>
          <a:prstGeom prst="rect">
            <a:avLst/>
          </a:prstGeom>
        </p:spPr>
      </p:pic>
      <p:pic>
        <p:nvPicPr>
          <p:cNvPr id="6" name="Picture 5"/>
          <p:cNvPicPr>
            <a:picLocks noChangeAspect="1"/>
          </p:cNvPicPr>
          <p:nvPr/>
        </p:nvPicPr>
        <p:blipFill>
          <a:blip r:embed="rId3"/>
          <a:stretch>
            <a:fillRect/>
          </a:stretch>
        </p:blipFill>
        <p:spPr>
          <a:xfrm>
            <a:off x="330352" y="3809990"/>
            <a:ext cx="3374589" cy="1889770"/>
          </a:xfrm>
          <a:prstGeom prst="rect">
            <a:avLst/>
          </a:prstGeom>
        </p:spPr>
      </p:pic>
    </p:spTree>
    <p:extLst>
      <p:ext uri="{BB962C8B-B14F-4D97-AF65-F5344CB8AC3E}">
        <p14:creationId xmlns:p14="http://schemas.microsoft.com/office/powerpoint/2010/main" val="395156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03" y="355600"/>
            <a:ext cx="7930264" cy="711200"/>
          </a:xfrm>
        </p:spPr>
        <p:txBody>
          <a:bodyPr/>
          <a:lstStyle/>
          <a:p>
            <a:r>
              <a:rPr lang="en-US" b="1" dirty="0" smtClean="0">
                <a:solidFill>
                  <a:srgbClr val="00B0F0"/>
                </a:solidFill>
              </a:rPr>
              <a:t>§492.12(a) Guidance to Surveyors</a:t>
            </a:r>
            <a:endParaRPr lang="en-US" b="1" dirty="0">
              <a:solidFill>
                <a:srgbClr val="00B0F0"/>
              </a:solidFill>
            </a:endParaRPr>
          </a:p>
        </p:txBody>
      </p:sp>
      <p:sp>
        <p:nvSpPr>
          <p:cNvPr id="3" name="Content Placeholder 2"/>
          <p:cNvSpPr>
            <a:spLocks noGrp="1"/>
          </p:cNvSpPr>
          <p:nvPr>
            <p:ph idx="1"/>
          </p:nvPr>
        </p:nvSpPr>
        <p:spPr>
          <a:xfrm>
            <a:off x="587204" y="1110722"/>
            <a:ext cx="6744930" cy="5632978"/>
          </a:xfrm>
        </p:spPr>
        <p:txBody>
          <a:bodyPr>
            <a:normAutofit/>
          </a:bodyPr>
          <a:lstStyle/>
          <a:p>
            <a:r>
              <a:rPr lang="en-US" dirty="0" smtClean="0">
                <a:solidFill>
                  <a:schemeClr val="tx1"/>
                </a:solidFill>
              </a:rPr>
              <a:t>The format of the emergency preparedness plan that a facility uses is at its discretion.</a:t>
            </a:r>
          </a:p>
          <a:p>
            <a:r>
              <a:rPr lang="en-US" dirty="0" smtClean="0">
                <a:solidFill>
                  <a:schemeClr val="tx1"/>
                </a:solidFill>
              </a:rPr>
              <a:t>When evaluating potential interruptions…the facility should take into account the likely durations of such interruptions.</a:t>
            </a:r>
          </a:p>
          <a:p>
            <a:r>
              <a:rPr lang="en-US" dirty="0">
                <a:solidFill>
                  <a:schemeClr val="tx1"/>
                </a:solidFill>
              </a:rPr>
              <a:t>Facilities are expected to develop an emergency preparedness plan that is based on the facility-based and community-based risk assessment using an “all-hazards” approach. Facilities must document both risk assessments. </a:t>
            </a:r>
            <a:endParaRPr lang="en-US" dirty="0" smtClean="0">
              <a:solidFill>
                <a:schemeClr val="tx1"/>
              </a:solidFill>
            </a:endParaRPr>
          </a:p>
          <a:p>
            <a:r>
              <a:rPr lang="en-US" dirty="0" smtClean="0">
                <a:solidFill>
                  <a:schemeClr val="tx1"/>
                </a:solidFill>
              </a:rPr>
              <a:t>“</a:t>
            </a:r>
            <a:r>
              <a:rPr lang="en-US" dirty="0">
                <a:solidFill>
                  <a:schemeClr val="tx1"/>
                </a:solidFill>
              </a:rPr>
              <a:t>Community” is not defined in order to afford facilities the flexibility in deciding which healthcare facilities and agencies it considers to be part of its community for emergency planning purposes. </a:t>
            </a:r>
            <a:endParaRPr lang="en-US" dirty="0" smtClean="0">
              <a:solidFill>
                <a:schemeClr val="tx1"/>
              </a:solidFill>
            </a:endParaRPr>
          </a:p>
          <a:p>
            <a:r>
              <a:rPr lang="en-US" dirty="0">
                <a:solidFill>
                  <a:schemeClr val="tx1"/>
                </a:solidFill>
              </a:rPr>
              <a:t>While the responsibility for ensuring a coordinated disaster preparedness response lies upon the state and local emergency planning authorities, the facility must document its efforts to contact these officials to engage in collaborative planning for an integrated emergency response.</a:t>
            </a:r>
            <a:endParaRPr lang="en-US" dirty="0" smtClean="0">
              <a:solidFill>
                <a:schemeClr val="tx1"/>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7332134" y="1387711"/>
            <a:ext cx="4499238" cy="3371380"/>
          </a:xfrm>
          <a:prstGeom prst="rect">
            <a:avLst/>
          </a:prstGeom>
        </p:spPr>
      </p:pic>
    </p:spTree>
    <p:extLst>
      <p:ext uri="{BB962C8B-B14F-4D97-AF65-F5344CB8AC3E}">
        <p14:creationId xmlns:p14="http://schemas.microsoft.com/office/powerpoint/2010/main" val="86163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3467"/>
            <a:ext cx="8596668" cy="1320800"/>
          </a:xfrm>
        </p:spPr>
        <p:txBody>
          <a:bodyPr/>
          <a:lstStyle/>
          <a:p>
            <a:r>
              <a:rPr lang="en-US" b="1" dirty="0">
                <a:solidFill>
                  <a:srgbClr val="00B0F0"/>
                </a:solidFill>
              </a:rPr>
              <a:t>§491.12 </a:t>
            </a:r>
            <a:r>
              <a:rPr lang="en-US" b="1" dirty="0" smtClean="0">
                <a:solidFill>
                  <a:srgbClr val="00B0F0"/>
                </a:solidFill>
              </a:rPr>
              <a:t>(b) Policies and Procedures</a:t>
            </a:r>
            <a:endParaRPr lang="en-US" dirty="0">
              <a:solidFill>
                <a:srgbClr val="00B0F0"/>
              </a:solidFill>
            </a:endParaRPr>
          </a:p>
        </p:txBody>
      </p:sp>
      <p:sp>
        <p:nvSpPr>
          <p:cNvPr id="3" name="Content Placeholder 2"/>
          <p:cNvSpPr>
            <a:spLocks noGrp="1"/>
          </p:cNvSpPr>
          <p:nvPr>
            <p:ph idx="1"/>
          </p:nvPr>
        </p:nvSpPr>
        <p:spPr>
          <a:xfrm>
            <a:off x="677334" y="1490133"/>
            <a:ext cx="7027333" cy="5046134"/>
          </a:xfrm>
        </p:spPr>
        <p:txBody>
          <a:bodyPr/>
          <a:lstStyle/>
          <a:p>
            <a:pPr>
              <a:buFont typeface="Wingdings" panose="05000000000000000000" pitchFamily="2" charset="2"/>
              <a:buChar char="Ø"/>
            </a:pPr>
            <a:r>
              <a:rPr lang="en-US" dirty="0" smtClean="0">
                <a:solidFill>
                  <a:schemeClr val="tx1"/>
                </a:solidFill>
              </a:rPr>
              <a:t>Policies and Procedures must be reviewed an updated annually</a:t>
            </a:r>
          </a:p>
          <a:p>
            <a:pPr>
              <a:buFont typeface="Wingdings" panose="05000000000000000000" pitchFamily="2" charset="2"/>
              <a:buChar char="Ø"/>
            </a:pPr>
            <a:r>
              <a:rPr lang="en-US" dirty="0" smtClean="0">
                <a:solidFill>
                  <a:schemeClr val="tx1"/>
                </a:solidFill>
              </a:rPr>
              <a:t>Policy on evacuation w/ exit signs and staff responsibility</a:t>
            </a:r>
          </a:p>
          <a:p>
            <a:pPr>
              <a:buFont typeface="Wingdings" panose="05000000000000000000" pitchFamily="2" charset="2"/>
              <a:buChar char="Ø"/>
            </a:pPr>
            <a:r>
              <a:rPr lang="en-US" dirty="0" smtClean="0">
                <a:solidFill>
                  <a:schemeClr val="tx1"/>
                </a:solidFill>
              </a:rPr>
              <a:t>A means to shelter in place</a:t>
            </a:r>
          </a:p>
          <a:p>
            <a:pPr>
              <a:buFont typeface="Wingdings" panose="05000000000000000000" pitchFamily="2" charset="2"/>
              <a:buChar char="Ø"/>
            </a:pPr>
            <a:r>
              <a:rPr lang="en-US" dirty="0" smtClean="0">
                <a:solidFill>
                  <a:schemeClr val="tx1"/>
                </a:solidFill>
              </a:rPr>
              <a:t>A system of medical documentation that preserves patient info</a:t>
            </a:r>
          </a:p>
          <a:p>
            <a:pPr>
              <a:buFont typeface="Wingdings" panose="05000000000000000000" pitchFamily="2" charset="2"/>
              <a:buChar char="Ø"/>
            </a:pPr>
            <a:r>
              <a:rPr lang="en-US" dirty="0" smtClean="0">
                <a:solidFill>
                  <a:schemeClr val="tx1"/>
                </a:solidFill>
              </a:rPr>
              <a:t>How the RHC might use volunteers to address surge needs during an emergency</a:t>
            </a:r>
          </a:p>
          <a:p>
            <a:pPr marL="0" indent="0">
              <a:buNone/>
            </a:pPr>
            <a:endParaRPr lang="en-US" dirty="0" smtClean="0"/>
          </a:p>
        </p:txBody>
      </p:sp>
    </p:spTree>
    <p:extLst>
      <p:ext uri="{BB962C8B-B14F-4D97-AF65-F5344CB8AC3E}">
        <p14:creationId xmlns:p14="http://schemas.microsoft.com/office/powerpoint/2010/main" val="348330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5867"/>
          </a:xfrm>
        </p:spPr>
        <p:txBody>
          <a:bodyPr/>
          <a:lstStyle/>
          <a:p>
            <a:r>
              <a:rPr lang="en-US" b="1" dirty="0" smtClean="0">
                <a:solidFill>
                  <a:srgbClr val="00B0F0"/>
                </a:solidFill>
              </a:rPr>
              <a:t>§491.12(b) Guidance to Surveyors</a:t>
            </a:r>
            <a:endParaRPr lang="en-US" b="1" dirty="0">
              <a:solidFill>
                <a:srgbClr val="00B0F0"/>
              </a:solidFill>
            </a:endParaRPr>
          </a:p>
        </p:txBody>
      </p:sp>
      <p:sp>
        <p:nvSpPr>
          <p:cNvPr id="3" name="Content Placeholder 2"/>
          <p:cNvSpPr>
            <a:spLocks noGrp="1"/>
          </p:cNvSpPr>
          <p:nvPr>
            <p:ph idx="1"/>
          </p:nvPr>
        </p:nvSpPr>
        <p:spPr>
          <a:xfrm>
            <a:off x="510773" y="1253067"/>
            <a:ext cx="6570133" cy="5334000"/>
          </a:xfrm>
        </p:spPr>
        <p:txBody>
          <a:bodyPr>
            <a:normAutofit lnSpcReduction="10000"/>
          </a:bodyPr>
          <a:lstStyle/>
          <a:p>
            <a:r>
              <a:rPr lang="en-US" sz="2000" dirty="0">
                <a:solidFill>
                  <a:schemeClr val="tx1"/>
                </a:solidFill>
              </a:rPr>
              <a:t>Facilities must consider in their development of policies and procedures, the needs of their patient population and what designated transportation services would be most </a:t>
            </a:r>
            <a:r>
              <a:rPr lang="en-US" sz="2000" dirty="0" smtClean="0">
                <a:solidFill>
                  <a:schemeClr val="tx1"/>
                </a:solidFill>
              </a:rPr>
              <a:t>appropriate</a:t>
            </a:r>
          </a:p>
          <a:p>
            <a:r>
              <a:rPr lang="en-US" sz="2000" dirty="0">
                <a:solidFill>
                  <a:schemeClr val="tx1"/>
                </a:solidFill>
              </a:rPr>
              <a:t>For instance, primarily methods may be considered via regular telephone services to contact transportation companies for evacuation or reporting evacuation needs to emergency officials; whereas alternate means account for loss of power or telephone services in the local area. In this event, alternate means may include satellite phones for contacting evacuation assistance</a:t>
            </a:r>
            <a:r>
              <a:rPr lang="en-US" sz="2000" dirty="0" smtClean="0">
                <a:solidFill>
                  <a:schemeClr val="tx1"/>
                </a:solidFill>
              </a:rPr>
              <a:t>.</a:t>
            </a:r>
          </a:p>
          <a:p>
            <a:r>
              <a:rPr lang="en-US" sz="2000" dirty="0">
                <a:solidFill>
                  <a:schemeClr val="tx1"/>
                </a:solidFill>
              </a:rPr>
              <a:t>In addition to any existing requirements for patient records found in existing laws, under this standard, facilities are required to ensure that patient records are secure and readily available to support continuity of care during emergency. </a:t>
            </a:r>
            <a:endParaRPr lang="en-US" sz="2000" dirty="0" smtClean="0">
              <a:solidFill>
                <a:schemeClr val="tx1"/>
              </a:solidFill>
            </a:endParaRPr>
          </a:p>
        </p:txBody>
      </p:sp>
      <p:pic>
        <p:nvPicPr>
          <p:cNvPr id="4" name="Picture 3"/>
          <p:cNvPicPr>
            <a:picLocks noChangeAspect="1"/>
          </p:cNvPicPr>
          <p:nvPr/>
        </p:nvPicPr>
        <p:blipFill>
          <a:blip r:embed="rId2"/>
          <a:stretch>
            <a:fillRect/>
          </a:stretch>
        </p:blipFill>
        <p:spPr>
          <a:xfrm>
            <a:off x="7433733" y="1405467"/>
            <a:ext cx="4232873" cy="3170569"/>
          </a:xfrm>
          <a:prstGeom prst="rect">
            <a:avLst/>
          </a:prstGeom>
        </p:spPr>
      </p:pic>
    </p:spTree>
    <p:extLst>
      <p:ext uri="{BB962C8B-B14F-4D97-AF65-F5344CB8AC3E}">
        <p14:creationId xmlns:p14="http://schemas.microsoft.com/office/powerpoint/2010/main" val="979505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2966</TotalTime>
  <Words>1743</Words>
  <Application>Microsoft Office PowerPoint</Application>
  <PresentationFormat>Widescreen</PresentationFormat>
  <Paragraphs>179</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Century Gothic</vt:lpstr>
      <vt:lpstr>Times New Roman</vt:lpstr>
      <vt:lpstr>Trebuchet MS</vt:lpstr>
      <vt:lpstr>Wingdings</vt:lpstr>
      <vt:lpstr>Wingdings 2</vt:lpstr>
      <vt:lpstr>Wingdings 3</vt:lpstr>
      <vt:lpstr>Quotable</vt:lpstr>
      <vt:lpstr>Facet</vt:lpstr>
      <vt:lpstr>Rural Health Clinic  Technical Assistance Webinar </vt:lpstr>
      <vt:lpstr>Emergency Preparedness</vt:lpstr>
      <vt:lpstr>What we will cover:</vt:lpstr>
      <vt:lpstr>New Regulations Emergency Preparedness</vt:lpstr>
      <vt:lpstr>Emergency Preparedness</vt:lpstr>
      <vt:lpstr>§491.12  (a) Emergency Preparedness Plan</vt:lpstr>
      <vt:lpstr>§492.12(a) Guidance to Surveyors</vt:lpstr>
      <vt:lpstr>§491.12 (b) Policies and Procedures</vt:lpstr>
      <vt:lpstr>§491.12(b) Guidance to Surveyors</vt:lpstr>
      <vt:lpstr>§491.12 (c) Communication Plan</vt:lpstr>
      <vt:lpstr>§491.12(c) Guidance to Surveyors</vt:lpstr>
      <vt:lpstr>§491.12 (d) Training and Testing</vt:lpstr>
      <vt:lpstr>§491.12 (d) Guidance to Surveyors</vt:lpstr>
      <vt:lpstr>§491.12 (e) Integrated Healthcare Systems</vt:lpstr>
      <vt:lpstr>§491.12(e) Guidance to Surveyors</vt:lpstr>
      <vt:lpstr>Emergency Plan Template</vt:lpstr>
      <vt:lpstr>Table of Contents</vt:lpstr>
      <vt:lpstr>Tabs</vt:lpstr>
      <vt:lpstr>Example Hazard - Fire</vt:lpstr>
      <vt:lpstr>Guidance to Surveyors (State Operations Manual Appendix Z)</vt:lpstr>
      <vt:lpstr>Emergency Preparedness Links/More Information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Health Clinic  Technical Assistance Webinar</dc:title>
  <dc:creator>Nathan Baugh</dc:creator>
  <cp:lastModifiedBy>Bill Finerfrock</cp:lastModifiedBy>
  <cp:revision>51</cp:revision>
  <dcterms:created xsi:type="dcterms:W3CDTF">2017-05-04T13:25:42Z</dcterms:created>
  <dcterms:modified xsi:type="dcterms:W3CDTF">2017-11-01T15:26:14Z</dcterms:modified>
</cp:coreProperties>
</file>